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4" r:id="rId6"/>
    <p:sldId id="318" r:id="rId7"/>
    <p:sldId id="353" r:id="rId8"/>
    <p:sldId id="360" r:id="rId9"/>
    <p:sldId id="356" r:id="rId10"/>
    <p:sldId id="358" r:id="rId11"/>
    <p:sldId id="359" r:id="rId12"/>
    <p:sldId id="361" r:id="rId13"/>
    <p:sldId id="327" r:id="rId14"/>
    <p:sldId id="29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FFE4C9"/>
    <a:srgbClr val="F8AEAE"/>
    <a:srgbClr val="177743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294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34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screen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31767" y="1"/>
            <a:ext cx="7659995" cy="5143499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505447" y="1864936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86358" y="1541472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混合运算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9926" y="1876394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384724" y="2887414"/>
            <a:ext cx="4587575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</a:t>
            </a:r>
            <a:r>
              <a:rPr lang="en-US" altLang="zh-CN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1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 没有括号的同级的混合运算两步试题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3216" y="1473653"/>
            <a:ext cx="7193075" cy="211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96098" y="1745967"/>
            <a:ext cx="3857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92514" y="2132069"/>
            <a:ext cx="5214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39459" y="2561716"/>
            <a:ext cx="52744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31294" y="2909718"/>
            <a:ext cx="504825" cy="4369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03890" y="1753961"/>
            <a:ext cx="6738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935186" y="2123735"/>
            <a:ext cx="5381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61039" y="2519363"/>
            <a:ext cx="668111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3961039" y="2929959"/>
            <a:ext cx="532210" cy="436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6342630" y="1729468"/>
            <a:ext cx="3857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359129" y="2139044"/>
            <a:ext cx="3857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361680" y="2542835"/>
            <a:ext cx="3857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360319" y="2976734"/>
            <a:ext cx="3857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475765" y="1722836"/>
            <a:ext cx="554831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485290" y="2181056"/>
            <a:ext cx="497681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478486" y="2541475"/>
            <a:ext cx="60721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500258" y="2943906"/>
            <a:ext cx="550069" cy="436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7" y="313856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1105468" y="706271"/>
            <a:ext cx="5752530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47067" y="1085215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2193198" y="1835058"/>
            <a:ext cx="4043773" cy="20082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没有括号的加、减混合运算或乘、除混合运算，都属于同一级运算，它们的计算顺序是相同的，都要按照从左往右的顺序计算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210270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谢谢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0824" y="1498208"/>
            <a:ext cx="711929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进一步掌握含有同一级运算的运算顺序。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0825" y="2354904"/>
            <a:ext cx="712953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掌握脱式计算的书写要求，并学会正确地进行脱式计算。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75888" y="1117918"/>
            <a:ext cx="7699896" cy="27241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0825" y="3138675"/>
            <a:ext cx="712953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在计算的过程中，养成认真审题，独立思考等学习习惯。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16689" y="1436914"/>
            <a:ext cx="2923155" cy="16221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图书阅览室里上午有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中午走了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人，下午又来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人，阅览室里下午有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多少人？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1687" y="1355271"/>
            <a:ext cx="3981436" cy="182880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情境引入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729594" y="1035504"/>
            <a:ext cx="248602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16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en-US" altLang="zh-CN" sz="210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729593" y="1757023"/>
            <a:ext cx="189071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32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en-US" altLang="zh-CN" sz="210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729594" y="2477351"/>
            <a:ext cx="2160985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en-US" altLang="zh-CN" sz="210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729594" y="3198870"/>
            <a:ext cx="2235994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48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en-US" altLang="zh-CN" sz="210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547848" y="1145552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4531519" y="1891563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556012" y="2628221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4572340" y="3357903"/>
            <a:ext cx="45349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36"/>
          <p:cNvSpPr>
            <a:spLocks noChangeShapeType="1"/>
          </p:cNvSpPr>
          <p:nvPr/>
        </p:nvSpPr>
        <p:spPr bwMode="auto">
          <a:xfrm>
            <a:off x="3059397" y="1514135"/>
            <a:ext cx="684609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>
            <a:off x="2922475" y="2236845"/>
            <a:ext cx="8286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42"/>
          <p:cNvSpPr>
            <a:spLocks noChangeShapeType="1"/>
          </p:cNvSpPr>
          <p:nvPr/>
        </p:nvSpPr>
        <p:spPr bwMode="auto">
          <a:xfrm>
            <a:off x="2771266" y="2958364"/>
            <a:ext cx="82986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43"/>
          <p:cNvSpPr>
            <a:spLocks noChangeShapeType="1"/>
          </p:cNvSpPr>
          <p:nvPr/>
        </p:nvSpPr>
        <p:spPr bwMode="auto">
          <a:xfrm>
            <a:off x="2881993" y="3681073"/>
            <a:ext cx="719138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3214179" y="1496277"/>
            <a:ext cx="41020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149885" y="2223748"/>
            <a:ext cx="41020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2998675" y="2939314"/>
            <a:ext cx="41020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3054635" y="3662023"/>
            <a:ext cx="41020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4" grpId="0" autoUpdateAnimBg="0"/>
      <p:bldP spid="15" grpId="0" autoUpdateAnimBg="0"/>
      <p:bldP spid="16" grpId="0" animBg="1"/>
      <p:bldP spid="17" grpId="0" animBg="1"/>
      <p:bldP spid="18" grpId="0" animBg="1"/>
      <p:bldP spid="19" grpId="0" animBg="1"/>
      <p:bldP spid="20" grpId="0" autoUpdateAnimBg="0"/>
      <p:bldP spid="21" grpId="0" autoUpdateAnimBg="0"/>
      <p:bldP spid="22" grpId="0" autoUpdateAnimBg="0"/>
      <p:bldP spid="2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71950" y="120765"/>
            <a:ext cx="4857750" cy="1079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759" y="1602921"/>
            <a:ext cx="4069556" cy="247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9518" y="1549514"/>
            <a:ext cx="3057525" cy="245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444264" y="2202826"/>
            <a:ext cx="3401614" cy="485775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脱式计算格式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991621" y="1721134"/>
            <a:ext cx="2588419" cy="1250156"/>
          </a:xfrm>
          <a:prstGeom prst="rect">
            <a:avLst/>
          </a:prstGeom>
          <a:solidFill>
            <a:srgbClr val="CCECFF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pPr algn="ctr">
              <a:lnSpc>
                <a:spcPct val="100000"/>
              </a:lnSpc>
              <a:defRPr/>
            </a:pPr>
            <a:endParaRPr lang="zh-CN" altLang="en-US" sz="2100">
              <a:solidFill>
                <a:srgbClr val="99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1546452" y="1598498"/>
            <a:ext cx="2268141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2100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100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1178550" y="2137852"/>
            <a:ext cx="539353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1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en-US" altLang="zh-CN" sz="210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1546452" y="2130708"/>
            <a:ext cx="2268141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zh-CN" sz="21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21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10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29"/>
          <p:cNvGrpSpPr/>
          <p:nvPr/>
        </p:nvGrpSpPr>
        <p:grpSpPr bwMode="auto">
          <a:xfrm>
            <a:off x="1178549" y="2462892"/>
            <a:ext cx="889397" cy="638175"/>
            <a:chOff x="1247" y="2027"/>
            <a:chExt cx="747" cy="536"/>
          </a:xfrm>
        </p:grpSpPr>
        <p:sp>
          <p:nvSpPr>
            <p:cNvPr id="25" name="Rectangle 2"/>
            <p:cNvSpPr>
              <a:spLocks noChangeArrowheads="1"/>
            </p:cNvSpPr>
            <p:nvPr/>
          </p:nvSpPr>
          <p:spPr bwMode="auto">
            <a:xfrm>
              <a:off x="1495" y="2027"/>
              <a:ext cx="499" cy="5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>
                <a:lnSpc>
                  <a:spcPct val="100000"/>
                </a:lnSpc>
              </a:pP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10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10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21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2"/>
            <p:cNvSpPr>
              <a:spLocks noChangeArrowheads="1"/>
            </p:cNvSpPr>
            <p:nvPr/>
          </p:nvSpPr>
          <p:spPr bwMode="auto">
            <a:xfrm>
              <a:off x="1247" y="2027"/>
              <a:ext cx="453" cy="5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>
                <a:lnSpc>
                  <a:spcPct val="100000"/>
                </a:lnSpc>
              </a:pP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zh-CN" sz="2100">
                  <a:solidFill>
                    <a:srgbClr val="1C1C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endParaRPr lang="en-US" altLang="zh-CN" sz="21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1613128" y="2069986"/>
            <a:ext cx="831056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>
            <a:off x="1745287" y="2069986"/>
            <a:ext cx="0" cy="21550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tailEnd type="triangle" w="med" len="med"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176849" y="2895941"/>
            <a:ext cx="5762795" cy="10387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571500" indent="-571500"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小结：在没有括号的算式里，只有加法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571500" indent="-571500"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减法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运算时，要按从左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往右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的顺序计算。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1160009" y="1206954"/>
            <a:ext cx="2268141" cy="1350169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pPr algn="ctr">
              <a:lnSpc>
                <a:spcPct val="100000"/>
              </a:lnSpc>
              <a:defRPr/>
            </a:pPr>
            <a:endParaRPr lang="zh-CN" altLang="en-US" sz="2700" b="1">
              <a:solidFill>
                <a:srgbClr val="99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1430282" y="1584382"/>
            <a:ext cx="226814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endParaRPr lang="en-US" altLang="zh-CN" sz="2100" b="1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1430282" y="1972526"/>
            <a:ext cx="226814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en-US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100" b="1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214778" y="1162901"/>
            <a:ext cx="2268141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分步算式</a:t>
            </a:r>
            <a:endParaRPr lang="zh-CN" altLang="en-US" sz="2100" b="1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5086691" y="1247776"/>
            <a:ext cx="2268141" cy="1350169"/>
          </a:xfrm>
          <a:prstGeom prst="rect">
            <a:avLst/>
          </a:prstGeom>
          <a:solidFill>
            <a:srgbClr val="CCECFF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pPr algn="ctr">
              <a:lnSpc>
                <a:spcPct val="100000"/>
              </a:lnSpc>
              <a:defRPr/>
            </a:pPr>
            <a:endParaRPr lang="zh-CN" altLang="en-US" sz="2700" b="1">
              <a:solidFill>
                <a:srgbClr val="99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5104721" y="1836115"/>
            <a:ext cx="249623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zh-CN" altLang="en-US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100" b="1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5165272" y="1203723"/>
            <a:ext cx="2268141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>
              <a:lnSpc>
                <a:spcPct val="10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综合算式</a:t>
            </a:r>
            <a:endParaRPr lang="zh-CN" altLang="en-US" sz="2100" b="1" dirty="0">
              <a:solidFill>
                <a:srgbClr val="1C1C1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235573" y="3114506"/>
            <a:ext cx="8279777" cy="807914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5715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小结：在没有括号的算式里，只有加、减法或只有乘、除法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，都要从左往右按顺序计算。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906746" y="1120719"/>
            <a:ext cx="2646759" cy="1361912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23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2904615" y="1120719"/>
            <a:ext cx="2160984" cy="1361912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2×8÷4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47"/>
          <p:cNvSpPr txBox="1">
            <a:spLocks noChangeArrowheads="1"/>
          </p:cNvSpPr>
          <p:nvPr/>
        </p:nvSpPr>
        <p:spPr bwMode="auto">
          <a:xfrm>
            <a:off x="4795328" y="1120719"/>
            <a:ext cx="1962150" cy="1361912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72÷8÷3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8"/>
          <p:cNvSpPr>
            <a:spLocks noChangeArrowheads="1"/>
          </p:cNvSpPr>
          <p:nvPr/>
        </p:nvSpPr>
        <p:spPr bwMode="auto">
          <a:xfrm>
            <a:off x="5140609" y="1651738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49"/>
          <p:cNvSpPr>
            <a:spLocks noChangeArrowheads="1"/>
          </p:cNvSpPr>
          <p:nvPr/>
        </p:nvSpPr>
        <p:spPr bwMode="auto">
          <a:xfrm>
            <a:off x="5520418" y="1651738"/>
            <a:ext cx="323850" cy="3238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0"/>
          <p:cNvSpPr>
            <a:spLocks noChangeArrowheads="1"/>
          </p:cNvSpPr>
          <p:nvPr/>
        </p:nvSpPr>
        <p:spPr bwMode="auto">
          <a:xfrm>
            <a:off x="5902609" y="1651738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5140609" y="2118463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1324656" y="1462428"/>
            <a:ext cx="67508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3257040" y="1462428"/>
            <a:ext cx="535781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5217999" y="1462428"/>
            <a:ext cx="67508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231787" y="1642213"/>
            <a:ext cx="42223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217499" y="2108938"/>
            <a:ext cx="42223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984262" y="1642213"/>
            <a:ext cx="42223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140609" y="1651738"/>
            <a:ext cx="323850" cy="3238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/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183221" y="1642213"/>
            <a:ext cx="42223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3999990" y="1642213"/>
            <a:ext cx="280366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3247515" y="2108938"/>
            <a:ext cx="280366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5902609" y="1651738"/>
            <a:ext cx="323850" cy="3238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/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170374" y="2108938"/>
            <a:ext cx="280366" cy="346249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1618741" y="1576728"/>
            <a:ext cx="369332" cy="346249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3585653" y="1576728"/>
            <a:ext cx="314029" cy="346249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5502559" y="1576728"/>
            <a:ext cx="314029" cy="346249"/>
          </a:xfrm>
          <a:prstGeom prst="rect">
            <a:avLst/>
          </a:prstGeom>
          <a:noFill/>
          <a:ln w="19050" algn="ctr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1260362" y="1651738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31"/>
          <p:cNvSpPr>
            <a:spLocks noChangeArrowheads="1"/>
          </p:cNvSpPr>
          <p:nvPr/>
        </p:nvSpPr>
        <p:spPr bwMode="auto">
          <a:xfrm>
            <a:off x="1638980" y="1651738"/>
            <a:ext cx="323850" cy="3238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2023553" y="1651738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1260362" y="2118463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35"/>
          <p:cNvSpPr>
            <a:spLocks noChangeArrowheads="1"/>
          </p:cNvSpPr>
          <p:nvPr/>
        </p:nvSpPr>
        <p:spPr bwMode="auto">
          <a:xfrm>
            <a:off x="3217749" y="1651738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607084" y="1651738"/>
            <a:ext cx="323850" cy="3238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37"/>
          <p:cNvSpPr>
            <a:spLocks noChangeArrowheads="1"/>
          </p:cNvSpPr>
          <p:nvPr/>
        </p:nvSpPr>
        <p:spPr bwMode="auto">
          <a:xfrm>
            <a:off x="3970224" y="1651738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3217749" y="2118463"/>
            <a:ext cx="323850" cy="323850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14" grpId="0" animBg="1"/>
      <p:bldP spid="15" grpId="0" animBg="1"/>
      <p:bldP spid="16" grpId="0" animBg="1"/>
      <p:bldP spid="17" grpId="0" autoUpdateAnimBg="0"/>
      <p:bldP spid="18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195" y="1259171"/>
            <a:ext cx="6234113" cy="197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878251" y="2528378"/>
            <a:ext cx="10715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=38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3"/>
          <p:cNvSpPr txBox="1">
            <a:spLocks noChangeArrowheads="1"/>
          </p:cNvSpPr>
          <p:nvPr/>
        </p:nvSpPr>
        <p:spPr bwMode="auto">
          <a:xfrm>
            <a:off x="5190445" y="2502184"/>
            <a:ext cx="10715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=58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391911" y="2510518"/>
            <a:ext cx="10715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=17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572261" y="2841512"/>
            <a:ext cx="10715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721338" y="2833178"/>
            <a:ext cx="10715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7238320" y="2871277"/>
            <a:ext cx="10715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=54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bcb78136-34be-43ad-9573-8ab23b6a15e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WPS 演示</Application>
  <PresentationFormat>全屏显示(16:9)</PresentationFormat>
  <Paragraphs>174</Paragraphs>
  <Slides>12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幼圆</vt:lpstr>
      <vt:lpstr>微软雅黑</vt:lpstr>
      <vt:lpstr>楷体</vt:lpstr>
      <vt:lpstr>黑体</vt:lpstr>
      <vt:lpstr>Arial</vt:lpstr>
      <vt:lpstr>等线</vt:lpstr>
      <vt:lpstr>Arial Unicode MS</vt:lpstr>
      <vt:lpstr>等线 Light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2020-01-12T02:21:00Z</dcterms:created>
  <dcterms:modified xsi:type="dcterms:W3CDTF">2023-01-30T02:13:30Z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CA3B13DFB2044C3B893C09DB55051161</vt:lpwstr>
  </property>
</Properties>
</file>