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1" r:id="rId5"/>
    <p:sldId id="354" r:id="rId6"/>
    <p:sldId id="353" r:id="rId7"/>
    <p:sldId id="360" r:id="rId8"/>
    <p:sldId id="356" r:id="rId9"/>
    <p:sldId id="358" r:id="rId10"/>
    <p:sldId id="362" r:id="rId11"/>
    <p:sldId id="361" r:id="rId12"/>
    <p:sldId id="327" r:id="rId13"/>
    <p:sldId id="292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7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E1"/>
    <a:srgbClr val="FFE4C9"/>
    <a:srgbClr val="F8AEAE"/>
    <a:srgbClr val="177743"/>
    <a:srgbClr val="F56727"/>
    <a:srgbClr val="1A804A"/>
    <a:srgbClr val="A56A3D"/>
    <a:srgbClr val="FF9B01"/>
    <a:srgbClr val="DE0023"/>
    <a:srgbClr val="529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34" y="-804"/>
      </p:cViewPr>
      <p:guideLst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1767" y="0"/>
            <a:ext cx="7659995" cy="5143500"/>
          </a:xfrm>
          <a:prstGeom prst="rect">
            <a:avLst/>
          </a:prstGeom>
        </p:spPr>
      </p:pic>
      <p:sp>
        <p:nvSpPr>
          <p:cNvPr id="5" name="十角星 4"/>
          <p:cNvSpPr/>
          <p:nvPr/>
        </p:nvSpPr>
        <p:spPr>
          <a:xfrm>
            <a:off x="2356267" y="1918548"/>
            <a:ext cx="676406" cy="676406"/>
          </a:xfrm>
          <a:prstGeom prst="star10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70029" y="1574469"/>
            <a:ext cx="548781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3600" b="1" spc="225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混合运算</a:t>
            </a:r>
            <a:endParaRPr lang="zh-CN" altLang="en-US" sz="2400" spc="225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0747" y="1930005"/>
            <a:ext cx="40059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823013" y="2832306"/>
            <a:ext cx="33818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</a:t>
            </a:r>
            <a:r>
              <a:rPr lang="en-US" altLang="zh-CN" sz="1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r>
              <a:rPr lang="zh-CN" altLang="en-US" sz="1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</a:t>
            </a:r>
            <a:r>
              <a:rPr lang="zh-CN" altLang="en-US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时 含有两级的混合运算</a:t>
            </a:r>
            <a:endParaRPr lang="zh-CN" altLang="en-US" sz="1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 flipH="1">
            <a:off x="1105468" y="706271"/>
            <a:ext cx="5752530" cy="3377822"/>
          </a:xfrm>
          <a:prstGeom prst="wedgeEllipseCallout">
            <a:avLst>
              <a:gd name="adj1" fmla="val -20196"/>
              <a:gd name="adj2" fmla="val 555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13138" y="1415626"/>
            <a:ext cx="53448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今天你有什么收获和体会呢？</a:t>
            </a:r>
            <a:endParaRPr lang="zh-CN" altLang="en-US" sz="30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未标题-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347" y="1835034"/>
            <a:ext cx="2115640" cy="2638020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608824" y="2174148"/>
            <a:ext cx="4849126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571500" indent="-571500"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在没有括号的算式里，如果有乘、除法，又有加、减法，要先算乘、除法，后算加、减法。 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210269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8167" y="1490044"/>
            <a:ext cx="7119298" cy="715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理解并掌握不含小括号的两级混合运算的运算顺序，并能正确地进行计算。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8167" y="2510026"/>
            <a:ext cx="7129535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在学习活动中增强类比迁移能力和抽象概括能力，获得成功的体验，感受学习的乐趣。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75888" y="1191986"/>
            <a:ext cx="7699896" cy="2367642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情境引入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Picture 17" descr="未标题-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1802" y="288642"/>
            <a:ext cx="3358412" cy="182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5445" y="2576852"/>
            <a:ext cx="5182791" cy="392415"/>
          </a:xfrm>
          <a:prstGeom prst="rect">
            <a:avLst/>
          </a:prstGeom>
          <a:solidFill>
            <a:srgbClr val="FFF0E1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问题：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 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观察这幅图，你知道了哪些信息？ 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95446" y="3172676"/>
            <a:ext cx="4364392" cy="3924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571500" indent="-571500"/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 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根据这幅图我们能提出什么问题？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 rot="1448098">
            <a:off x="2085324" y="828724"/>
            <a:ext cx="869320" cy="27949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21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2010626" y="1114935"/>
            <a:ext cx="2484795" cy="84128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21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 rot="21366815">
            <a:off x="2618935" y="753362"/>
            <a:ext cx="730401" cy="238761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21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 rot="20237596">
            <a:off x="3000138" y="723957"/>
            <a:ext cx="873617" cy="30196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21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287281" y="3836194"/>
            <a:ext cx="7279149" cy="392415"/>
          </a:xfrm>
          <a:prstGeom prst="rect">
            <a:avLst/>
          </a:prstGeom>
          <a:solidFill>
            <a:srgbClr val="FFF0E1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 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你能列算式解答“跷跷板乐园一共有多少人”这个问题吗？</a:t>
            </a:r>
            <a:endParaRPr lang="en-US" altLang="zh-CN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5255929" y="1143682"/>
            <a:ext cx="3430871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跷跷板乐园一共有多少人？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893946" y="2725000"/>
            <a:ext cx="1478756" cy="1403747"/>
          </a:xfrm>
          <a:prstGeom prst="rect">
            <a:avLst/>
          </a:prstGeom>
          <a:solidFill>
            <a:srgbClr val="FFFFCC"/>
          </a:solidFill>
          <a:ln w="38100">
            <a:solidFill>
              <a:schemeClr val="bg1"/>
            </a:solidFill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682389" y="2696426"/>
            <a:ext cx="1639490" cy="1418034"/>
          </a:xfrm>
          <a:prstGeom prst="rect">
            <a:avLst/>
          </a:prstGeom>
          <a:solidFill>
            <a:srgbClr val="CCECFF"/>
          </a:solidFill>
          <a:ln w="38100">
            <a:solidFill>
              <a:schemeClr val="bg1"/>
            </a:solidFill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626430" y="3245304"/>
            <a:ext cx="2184797" cy="6893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4×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＋7 </a:t>
            </a:r>
            <a:b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＋7</a:t>
            </a:r>
            <a:b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endParaRPr lang="en-US" altLang="zh-CN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768929" y="3192916"/>
            <a:ext cx="1728788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4×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＝1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824889" y="3650116"/>
            <a:ext cx="1701403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＋7＝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endParaRPr lang="en-US" altLang="zh-CN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875270" y="2696426"/>
            <a:ext cx="1568053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综合算式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914185" y="2866685"/>
            <a:ext cx="19859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分步算式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29"/>
          <p:cNvSpPr>
            <a:spLocks noChangeShapeType="1"/>
          </p:cNvSpPr>
          <p:nvPr/>
        </p:nvSpPr>
        <p:spPr bwMode="auto">
          <a:xfrm>
            <a:off x="5086010" y="3373891"/>
            <a:ext cx="4476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821" y="1036866"/>
            <a:ext cx="6631272" cy="1429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971890" y="1446100"/>
            <a:ext cx="4239816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说出各题的运算顺序，再计算。 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1124631" y="2247730"/>
            <a:ext cx="3559969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 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4469096" y="2962105"/>
            <a:ext cx="2500313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×4×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4467906" y="2231062"/>
            <a:ext cx="2250281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6÷3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2652202" y="2291783"/>
            <a:ext cx="10334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6116921" y="3004967"/>
            <a:ext cx="7239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2314065" y="2977583"/>
            <a:ext cx="15240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6399099" y="2276305"/>
            <a:ext cx="23574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Line 36"/>
          <p:cNvSpPr>
            <a:spLocks noChangeShapeType="1"/>
          </p:cNvSpPr>
          <p:nvPr/>
        </p:nvSpPr>
        <p:spPr bwMode="auto">
          <a:xfrm>
            <a:off x="1242502" y="2663258"/>
            <a:ext cx="727472" cy="1191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Line 37"/>
          <p:cNvSpPr>
            <a:spLocks noChangeShapeType="1"/>
          </p:cNvSpPr>
          <p:nvPr/>
        </p:nvSpPr>
        <p:spPr bwMode="auto">
          <a:xfrm>
            <a:off x="4901293" y="3371680"/>
            <a:ext cx="660797" cy="119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Line 42"/>
          <p:cNvSpPr>
            <a:spLocks noChangeShapeType="1"/>
          </p:cNvSpPr>
          <p:nvPr/>
        </p:nvSpPr>
        <p:spPr bwMode="auto">
          <a:xfrm>
            <a:off x="1115105" y="3401445"/>
            <a:ext cx="1101329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Line 43"/>
          <p:cNvSpPr>
            <a:spLocks noChangeShapeType="1"/>
          </p:cNvSpPr>
          <p:nvPr/>
        </p:nvSpPr>
        <p:spPr bwMode="auto">
          <a:xfrm flipV="1">
            <a:off x="4854859" y="2618014"/>
            <a:ext cx="701278" cy="2381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Box 16"/>
          <p:cNvSpPr txBox="1">
            <a:spLocks noChangeArrowheads="1"/>
          </p:cNvSpPr>
          <p:nvPr/>
        </p:nvSpPr>
        <p:spPr bwMode="auto">
          <a:xfrm>
            <a:off x="1347278" y="2664449"/>
            <a:ext cx="49917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4786993" y="3300242"/>
            <a:ext cx="88344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Box 16"/>
          <p:cNvSpPr txBox="1">
            <a:spLocks noChangeArrowheads="1"/>
          </p:cNvSpPr>
          <p:nvPr/>
        </p:nvSpPr>
        <p:spPr bwMode="auto">
          <a:xfrm>
            <a:off x="1409191" y="3382396"/>
            <a:ext cx="49917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5059646" y="2558483"/>
            <a:ext cx="246459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2"/>
          <p:cNvSpPr>
            <a:spLocks noChangeArrowheads="1"/>
          </p:cNvSpPr>
          <p:nvPr/>
        </p:nvSpPr>
        <p:spPr bwMode="auto">
          <a:xfrm>
            <a:off x="1124631" y="2993062"/>
            <a:ext cx="2661047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1048261" y="2568179"/>
            <a:ext cx="6503704" cy="452607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8÷2      7×5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3      4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4×6      81÷9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686605" y="2523955"/>
            <a:ext cx="795338" cy="52132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3257550" y="2499462"/>
            <a:ext cx="759279" cy="52948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895850" y="2507627"/>
            <a:ext cx="761999" cy="51315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6628210" y="2548448"/>
            <a:ext cx="842111" cy="47233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873" y="1543051"/>
            <a:ext cx="7788518" cy="1926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51435" y="1796654"/>
            <a:ext cx="5241131" cy="154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Group 57"/>
          <p:cNvGrpSpPr/>
          <p:nvPr/>
        </p:nvGrpSpPr>
        <p:grpSpPr bwMode="auto">
          <a:xfrm>
            <a:off x="3940120" y="1726237"/>
            <a:ext cx="3239690" cy="400050"/>
            <a:chOff x="2381" y="3203"/>
            <a:chExt cx="2721" cy="336"/>
          </a:xfrm>
        </p:grpSpPr>
        <p:sp>
          <p:nvSpPr>
            <p:cNvPr id="10" name="Text Box 43"/>
            <p:cNvSpPr txBox="1">
              <a:spLocks noChangeArrowheads="1"/>
            </p:cNvSpPr>
            <p:nvPr/>
          </p:nvSpPr>
          <p:spPr bwMode="auto">
            <a:xfrm>
              <a:off x="2381" y="3203"/>
              <a:ext cx="2721" cy="336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3×6÷2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13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＋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56÷7</a:t>
              </a:r>
              <a:endPara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auto">
            <a:xfrm>
              <a:off x="3407" y="3249"/>
              <a:ext cx="259" cy="259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>
                <a:ln w="19050">
                  <a:solidFill>
                    <a:schemeClr val="tx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1510053" y="2506089"/>
            <a:ext cx="2209800" cy="400050"/>
            <a:chOff x="391" y="3742"/>
            <a:chExt cx="1856" cy="336"/>
          </a:xfrm>
        </p:grpSpPr>
        <p:sp>
          <p:nvSpPr>
            <p:cNvPr id="13" name="Text Box 46"/>
            <p:cNvSpPr txBox="1">
              <a:spLocks noChangeArrowheads="1"/>
            </p:cNvSpPr>
            <p:nvPr/>
          </p:nvSpPr>
          <p:spPr bwMode="auto">
            <a:xfrm>
              <a:off x="391" y="3742"/>
              <a:ext cx="1856" cy="336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3×7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16       27</a:t>
              </a:r>
              <a:endPara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1410" y="3793"/>
              <a:ext cx="259" cy="259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>
                <a:ln w="19050">
                  <a:solidFill>
                    <a:schemeClr val="tx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56"/>
          <p:cNvGrpSpPr/>
          <p:nvPr/>
        </p:nvGrpSpPr>
        <p:grpSpPr bwMode="auto">
          <a:xfrm>
            <a:off x="3940120" y="2495378"/>
            <a:ext cx="3239690" cy="400050"/>
            <a:chOff x="2290" y="3748"/>
            <a:chExt cx="2721" cy="336"/>
          </a:xfrm>
        </p:grpSpPr>
        <p:sp>
          <p:nvSpPr>
            <p:cNvPr id="16" name="Text Box 49"/>
            <p:cNvSpPr txBox="1">
              <a:spLocks noChangeArrowheads="1"/>
            </p:cNvSpPr>
            <p:nvPr/>
          </p:nvSpPr>
          <p:spPr bwMode="auto">
            <a:xfrm>
              <a:off x="2290" y="3748"/>
              <a:ext cx="2721" cy="336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9×3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5×8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endPara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3296" y="3799"/>
              <a:ext cx="259" cy="259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55"/>
          <p:cNvGrpSpPr/>
          <p:nvPr/>
        </p:nvGrpSpPr>
        <p:grpSpPr bwMode="auto">
          <a:xfrm>
            <a:off x="1510054" y="1742903"/>
            <a:ext cx="2051447" cy="400050"/>
            <a:chOff x="385" y="3349"/>
            <a:chExt cx="1723" cy="336"/>
          </a:xfrm>
        </p:grpSpPr>
        <p:sp>
          <p:nvSpPr>
            <p:cNvPr id="19" name="Text Box 52"/>
            <p:cNvSpPr txBox="1">
              <a:spLocks noChangeArrowheads="1"/>
            </p:cNvSpPr>
            <p:nvPr/>
          </p:nvSpPr>
          <p:spPr bwMode="auto">
            <a:xfrm>
              <a:off x="385" y="3349"/>
              <a:ext cx="1723" cy="336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54÷9÷2       3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1400" y="3397"/>
              <a:ext cx="259" cy="259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>
                <a:ln w="19050">
                  <a:solidFill>
                    <a:schemeClr val="tx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Line 10"/>
          <p:cNvSpPr>
            <a:spLocks noChangeShapeType="1"/>
          </p:cNvSpPr>
          <p:nvPr/>
        </p:nvSpPr>
        <p:spPr bwMode="auto">
          <a:xfrm>
            <a:off x="1567203" y="2109618"/>
            <a:ext cx="653654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1731509" y="2084615"/>
            <a:ext cx="325041" cy="330860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17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1591015" y="2844234"/>
            <a:ext cx="485775" cy="330860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endParaRPr lang="en-US" altLang="zh-CN" sz="17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4205629" y="2084615"/>
            <a:ext cx="432197" cy="330860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en-US" altLang="zh-CN" sz="17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512810" y="2844234"/>
            <a:ext cx="594122" cy="330860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en-US" altLang="zh-CN" sz="17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6241597" y="2084615"/>
            <a:ext cx="325041" cy="330860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17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5539129" y="2844234"/>
            <a:ext cx="556022" cy="330860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en-US" altLang="zh-CN" sz="17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2654244" y="1710759"/>
            <a:ext cx="433388" cy="377026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Line 21"/>
          <p:cNvSpPr>
            <a:spLocks noChangeShapeType="1"/>
          </p:cNvSpPr>
          <p:nvPr/>
        </p:nvSpPr>
        <p:spPr bwMode="auto">
          <a:xfrm>
            <a:off x="1550534" y="2882333"/>
            <a:ext cx="567929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Line 22"/>
          <p:cNvSpPr>
            <a:spLocks noChangeShapeType="1"/>
          </p:cNvSpPr>
          <p:nvPr/>
        </p:nvSpPr>
        <p:spPr bwMode="auto">
          <a:xfrm>
            <a:off x="6038000" y="2109618"/>
            <a:ext cx="732234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Line 23"/>
          <p:cNvSpPr>
            <a:spLocks noChangeShapeType="1"/>
          </p:cNvSpPr>
          <p:nvPr/>
        </p:nvSpPr>
        <p:spPr bwMode="auto">
          <a:xfrm flipV="1">
            <a:off x="4137763" y="2109618"/>
            <a:ext cx="567928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Line 24"/>
          <p:cNvSpPr>
            <a:spLocks noChangeShapeType="1"/>
          </p:cNvSpPr>
          <p:nvPr/>
        </p:nvSpPr>
        <p:spPr bwMode="auto">
          <a:xfrm>
            <a:off x="4530669" y="2882333"/>
            <a:ext cx="55721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Line 25"/>
          <p:cNvSpPr>
            <a:spLocks noChangeShapeType="1"/>
          </p:cNvSpPr>
          <p:nvPr/>
        </p:nvSpPr>
        <p:spPr bwMode="auto">
          <a:xfrm>
            <a:off x="5527222" y="2882333"/>
            <a:ext cx="578644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2717517" y="2519363"/>
            <a:ext cx="323850" cy="377026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5109313" y="1688137"/>
            <a:ext cx="323850" cy="377026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28"/>
          <p:cNvSpPr txBox="1">
            <a:spLocks noChangeArrowheads="1"/>
          </p:cNvSpPr>
          <p:nvPr/>
        </p:nvSpPr>
        <p:spPr bwMode="auto">
          <a:xfrm>
            <a:off x="5089072" y="2471568"/>
            <a:ext cx="323850" cy="377026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4" grpId="0" animBg="1"/>
      <p:bldP spid="35" grpId="0"/>
      <p:bldP spid="36" grpId="0"/>
      <p:bldP spid="37" grpId="0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92e4d5aa-f8d5-4fc4-a102-47e5d1c95c5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</Words>
  <Application>WPS 演示</Application>
  <PresentationFormat>全屏显示(16:9)</PresentationFormat>
  <Paragraphs>110</Paragraphs>
  <Slides>11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幼圆</vt:lpstr>
      <vt:lpstr>微软雅黑</vt:lpstr>
      <vt:lpstr>黑体</vt:lpstr>
      <vt:lpstr>楷体</vt:lpstr>
      <vt:lpstr>Arial</vt:lpstr>
      <vt:lpstr>等线</vt:lpstr>
      <vt:lpstr>Arial Unicode MS</vt:lpstr>
      <vt:lpstr>等线 Light</vt:lpstr>
      <vt:lpstr>Calibri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2020-01-12T02:21:00Z</dcterms:created>
  <dcterms:modified xsi:type="dcterms:W3CDTF">2023-01-30T02:14:23Z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CB223CED2631490BA65987D632AEE84B</vt:lpwstr>
  </property>
</Properties>
</file>