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51" r:id="rId5"/>
    <p:sldId id="353" r:id="rId6"/>
    <p:sldId id="362" r:id="rId7"/>
    <p:sldId id="360" r:id="rId8"/>
    <p:sldId id="354" r:id="rId9"/>
    <p:sldId id="364" r:id="rId10"/>
    <p:sldId id="358" r:id="rId11"/>
    <p:sldId id="356" r:id="rId12"/>
    <p:sldId id="363" r:id="rId13"/>
    <p:sldId id="327" r:id="rId14"/>
    <p:sldId id="292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7" userDrawn="1">
          <p15:clr>
            <a:srgbClr val="A4A3A4"/>
          </p15:clr>
        </p15:guide>
        <p15:guide id="2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E1"/>
    <a:srgbClr val="FFE4C9"/>
    <a:srgbClr val="F8AEAE"/>
    <a:srgbClr val="177743"/>
    <a:srgbClr val="F56727"/>
    <a:srgbClr val="1A804A"/>
    <a:srgbClr val="A56A3D"/>
    <a:srgbClr val="FF9B01"/>
    <a:srgbClr val="DE0023"/>
    <a:srgbClr val="5290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56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288" y="-804"/>
      </p:cViewPr>
      <p:guideLst>
        <p:guide orient="horz" pos="1807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1767" y="0"/>
            <a:ext cx="7659995" cy="5143500"/>
          </a:xfrm>
          <a:prstGeom prst="rect">
            <a:avLst/>
          </a:prstGeom>
        </p:spPr>
      </p:pic>
      <p:sp>
        <p:nvSpPr>
          <p:cNvPr id="5" name="十角星 4"/>
          <p:cNvSpPr/>
          <p:nvPr/>
        </p:nvSpPr>
        <p:spPr>
          <a:xfrm>
            <a:off x="2393766" y="2002369"/>
            <a:ext cx="676406" cy="676406"/>
          </a:xfrm>
          <a:prstGeom prst="star10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807528" y="1581388"/>
            <a:ext cx="548781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zh-CN" altLang="en-US" sz="3600" b="1" spc="225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有余数的除法</a:t>
            </a:r>
            <a:endParaRPr lang="zh-CN" altLang="en-US" sz="2400" spc="225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8245" y="2013826"/>
            <a:ext cx="400591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6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961806" y="2909043"/>
            <a:ext cx="308792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</a:t>
            </a:r>
            <a:r>
              <a:rPr lang="en-US" altLang="zh-CN" sz="21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r>
              <a:rPr lang="zh-CN" altLang="en-US" sz="21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  除法竖式计算</a:t>
            </a:r>
            <a:endParaRPr lang="zh-CN" altLang="en-US" sz="21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694305" y="1320403"/>
            <a:ext cx="7584281" cy="955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一堆小棒摆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如果有剩余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会剩几根小棒？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13" descr="未标题-014"/>
          <p:cNvPicPr>
            <a:picLocks noChangeAspect="1" noChangeArrowheads="1"/>
          </p:cNvPicPr>
          <p:nvPr/>
        </p:nvPicPr>
        <p:blipFill>
          <a:blip r:embed="rId1" cstate="email"/>
          <a:srcRect r="-272"/>
          <a:stretch>
            <a:fillRect/>
          </a:stretch>
        </p:blipFill>
        <p:spPr bwMode="auto">
          <a:xfrm>
            <a:off x="2706462" y="1321084"/>
            <a:ext cx="436789" cy="41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46958" y="2974346"/>
            <a:ext cx="4188619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561975">
              <a:lnSpc>
                <a:spcPct val="120000"/>
              </a:lnSpc>
            </a:pPr>
            <a:r>
              <a:rPr lang="en-US" altLang="zh-CN" sz="24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如果用这些小棒摆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呢？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5991" y="2939143"/>
            <a:ext cx="524895" cy="61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741761" y="2278857"/>
            <a:ext cx="5091779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可能会剩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根或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小棒。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692774" y="3526971"/>
            <a:ext cx="3543278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可能会剩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小棒。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 flipH="1">
            <a:off x="579665" y="706271"/>
            <a:ext cx="6278333" cy="3377822"/>
          </a:xfrm>
          <a:prstGeom prst="wedgeEllipseCallout">
            <a:avLst>
              <a:gd name="adj1" fmla="val -20196"/>
              <a:gd name="adj2" fmla="val 555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202533" y="1569576"/>
            <a:ext cx="53448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今天你有什么收获和体会呢？</a:t>
            </a:r>
            <a:endParaRPr lang="zh-CN" altLang="en-US" sz="30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未标题-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8347" y="1835034"/>
            <a:ext cx="2115640" cy="2638020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1202533" y="2229460"/>
            <a:ext cx="5341892" cy="1523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在有余数的除法算式中余数是不够分而余下的，所以小于除数。如果余数等于或大于除数，说明还可以再分。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461729" y="2785625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观看</a:t>
              </a:r>
              <a:endParaRPr lang="zh-CN" altLang="en-US" sz="5400" b="1" spc="-113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课时目标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1837" y="1563523"/>
            <a:ext cx="7119298" cy="715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经历用竖式计算有余数的除法的过程，初步理解有余数的除法的意义，掌握有余数的除法的计算方法。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3674" y="2518189"/>
            <a:ext cx="7129535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初步观察、概括能力，发展应用意识，学会与人合作，并能与他人合作交流思考的过程和结果。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43232" y="1273629"/>
            <a:ext cx="7699896" cy="2367642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情境引入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335757" y="2726021"/>
            <a:ext cx="3164681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用小棒摆      。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3"/>
          <p:cNvGrpSpPr/>
          <p:nvPr/>
        </p:nvGrpSpPr>
        <p:grpSpPr bwMode="auto">
          <a:xfrm>
            <a:off x="1650207" y="2781981"/>
            <a:ext cx="330994" cy="283369"/>
            <a:chOff x="0" y="0"/>
            <a:chExt cx="1141" cy="1140"/>
          </a:xfrm>
        </p:grpSpPr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AutoShape 5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AutoShape 6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AutoShape 8"/>
          <p:cNvSpPr>
            <a:spLocks noChangeArrowheads="1"/>
          </p:cNvSpPr>
          <p:nvPr/>
        </p:nvSpPr>
        <p:spPr bwMode="auto">
          <a:xfrm flipH="1">
            <a:off x="1263254" y="3266565"/>
            <a:ext cx="39290" cy="280988"/>
          </a:xfrm>
          <a:prstGeom prst="can">
            <a:avLst>
              <a:gd name="adj" fmla="val 5757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10"/>
          <p:cNvGrpSpPr/>
          <p:nvPr/>
        </p:nvGrpSpPr>
        <p:grpSpPr bwMode="auto">
          <a:xfrm>
            <a:off x="1222773" y="3266565"/>
            <a:ext cx="329803" cy="283369"/>
            <a:chOff x="0" y="0"/>
            <a:chExt cx="1141" cy="1140"/>
          </a:xfrm>
        </p:grpSpPr>
        <p:sp>
          <p:nvSpPr>
            <p:cNvPr id="14" name="AutoShape 11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AutoShape 13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14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376237" y="3193937"/>
            <a:ext cx="131921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8根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AutoShape 16"/>
          <p:cNvSpPr>
            <a:spLocks noChangeArrowheads="1"/>
          </p:cNvSpPr>
          <p:nvPr/>
        </p:nvSpPr>
        <p:spPr bwMode="auto">
          <a:xfrm flipH="1">
            <a:off x="1141810" y="3266565"/>
            <a:ext cx="39290" cy="280988"/>
          </a:xfrm>
          <a:prstGeom prst="can">
            <a:avLst>
              <a:gd name="adj" fmla="val 5757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AutoShape 17"/>
          <p:cNvSpPr>
            <a:spLocks noChangeArrowheads="1"/>
          </p:cNvSpPr>
          <p:nvPr/>
        </p:nvSpPr>
        <p:spPr bwMode="auto">
          <a:xfrm flipH="1">
            <a:off x="1507331" y="3273709"/>
            <a:ext cx="39291" cy="280988"/>
          </a:xfrm>
          <a:prstGeom prst="can">
            <a:avLst>
              <a:gd name="adj" fmla="val 5757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AutoShape 18"/>
          <p:cNvSpPr>
            <a:spLocks noChangeArrowheads="1"/>
          </p:cNvSpPr>
          <p:nvPr/>
        </p:nvSpPr>
        <p:spPr bwMode="auto">
          <a:xfrm flipH="1">
            <a:off x="1384698" y="3266565"/>
            <a:ext cx="39290" cy="280988"/>
          </a:xfrm>
          <a:prstGeom prst="can">
            <a:avLst>
              <a:gd name="adj" fmla="val 5757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1100138" y="3226084"/>
            <a:ext cx="496491" cy="364331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miter lim="800000"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20"/>
          <p:cNvSpPr>
            <a:spLocks noChangeArrowheads="1"/>
          </p:cNvSpPr>
          <p:nvPr/>
        </p:nvSpPr>
        <p:spPr bwMode="auto">
          <a:xfrm flipH="1">
            <a:off x="1935956" y="3267755"/>
            <a:ext cx="39291" cy="280988"/>
          </a:xfrm>
          <a:prstGeom prst="can">
            <a:avLst>
              <a:gd name="adj" fmla="val 5757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Group 21"/>
          <p:cNvGrpSpPr/>
          <p:nvPr/>
        </p:nvGrpSpPr>
        <p:grpSpPr bwMode="auto">
          <a:xfrm>
            <a:off x="1894285" y="3253468"/>
            <a:ext cx="329803" cy="283369"/>
            <a:chOff x="0" y="0"/>
            <a:chExt cx="1141" cy="1140"/>
          </a:xfrm>
        </p:grpSpPr>
        <p:sp>
          <p:nvSpPr>
            <p:cNvPr id="25" name="AutoShape 22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AutoShape 23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AutoShape 24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AutoShape 25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AutoShape 26"/>
          <p:cNvSpPr>
            <a:spLocks noChangeArrowheads="1"/>
          </p:cNvSpPr>
          <p:nvPr/>
        </p:nvSpPr>
        <p:spPr bwMode="auto">
          <a:xfrm flipH="1">
            <a:off x="1814513" y="3267755"/>
            <a:ext cx="39291" cy="280988"/>
          </a:xfrm>
          <a:prstGeom prst="can">
            <a:avLst>
              <a:gd name="adj" fmla="val 5757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 flipH="1">
            <a:off x="2177654" y="3253468"/>
            <a:ext cx="39290" cy="282179"/>
          </a:xfrm>
          <a:prstGeom prst="can">
            <a:avLst>
              <a:gd name="adj" fmla="val 5782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AutoShape 28"/>
          <p:cNvSpPr>
            <a:spLocks noChangeArrowheads="1"/>
          </p:cNvSpPr>
          <p:nvPr/>
        </p:nvSpPr>
        <p:spPr bwMode="auto">
          <a:xfrm flipH="1">
            <a:off x="2057400" y="3267755"/>
            <a:ext cx="39291" cy="280988"/>
          </a:xfrm>
          <a:prstGeom prst="can">
            <a:avLst>
              <a:gd name="adj" fmla="val 5757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1774031" y="3226084"/>
            <a:ext cx="496491" cy="364331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miter lim="800000"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40"/>
          <p:cNvSpPr txBox="1">
            <a:spLocks noChangeArrowheads="1"/>
          </p:cNvSpPr>
          <p:nvPr/>
        </p:nvSpPr>
        <p:spPr bwMode="auto">
          <a:xfrm>
            <a:off x="2571751" y="3178459"/>
            <a:ext cx="2270522" cy="4369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÷4=2（个）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4" name="Picture 2" descr="D:\我的文档\人二数学状元大课堂（教师用书）\ff7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17583" y="898072"/>
            <a:ext cx="4281488" cy="2674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2" grpId="1" bldLvl="0" animBg="1"/>
      <p:bldP spid="23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2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651352" y="449200"/>
            <a:ext cx="5251676" cy="955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1.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9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根小棒，你能摆几个这样的正方形？请你动手摆一摆。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 flipH="1">
            <a:off x="4539514" y="1602072"/>
            <a:ext cx="39290" cy="321469"/>
          </a:xfrm>
          <a:prstGeom prst="can">
            <a:avLst>
              <a:gd name="adj" fmla="val 6587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3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Group 35"/>
          <p:cNvGrpSpPr/>
          <p:nvPr/>
        </p:nvGrpSpPr>
        <p:grpSpPr bwMode="auto">
          <a:xfrm>
            <a:off x="3681072" y="1633028"/>
            <a:ext cx="329804" cy="283369"/>
            <a:chOff x="0" y="0"/>
            <a:chExt cx="1141" cy="1140"/>
          </a:xfrm>
        </p:grpSpPr>
        <p:sp>
          <p:nvSpPr>
            <p:cNvPr id="8" name="AutoShape 36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3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AutoShape 37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3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AutoShape 38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3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AutoShape 39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3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 Box 41"/>
          <p:cNvSpPr txBox="1">
            <a:spLocks noChangeArrowheads="1"/>
          </p:cNvSpPr>
          <p:nvPr/>
        </p:nvSpPr>
        <p:spPr bwMode="auto">
          <a:xfrm>
            <a:off x="2683328" y="1490662"/>
            <a:ext cx="1197769" cy="530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9根</a:t>
            </a:r>
            <a:endParaRPr lang="zh-CN" altLang="en-US" sz="3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53"/>
          <p:cNvGrpSpPr/>
          <p:nvPr/>
        </p:nvGrpSpPr>
        <p:grpSpPr bwMode="auto">
          <a:xfrm>
            <a:off x="4084695" y="1628265"/>
            <a:ext cx="330994" cy="283369"/>
            <a:chOff x="0" y="0"/>
            <a:chExt cx="1141" cy="1140"/>
          </a:xfrm>
        </p:grpSpPr>
        <p:sp>
          <p:nvSpPr>
            <p:cNvPr id="14" name="AutoShape 54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3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AutoShape 55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3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AutoShape 56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3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57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3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425903" y="2237180"/>
            <a:ext cx="5667375" cy="5124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561975"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能用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除法算式表示你摆的意思吗？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8"/>
          <p:cNvSpPr txBox="1">
            <a:spLocks noChangeArrowheads="1"/>
          </p:cNvSpPr>
          <p:nvPr/>
        </p:nvSpPr>
        <p:spPr bwMode="auto">
          <a:xfrm>
            <a:off x="1070372" y="2964487"/>
            <a:ext cx="3468971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÷4=2（个）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······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1（根）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12" grpId="0" bldLvl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938893" y="1475356"/>
            <a:ext cx="3420836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如果用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10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根小棒来摆呢？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42"/>
          <p:cNvSpPr txBox="1">
            <a:spLocks noChangeArrowheads="1"/>
          </p:cNvSpPr>
          <p:nvPr/>
        </p:nvSpPr>
        <p:spPr bwMode="auto">
          <a:xfrm>
            <a:off x="907767" y="2292464"/>
            <a:ext cx="1198959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10根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59"/>
          <p:cNvSpPr txBox="1">
            <a:spLocks noChangeArrowheads="1"/>
          </p:cNvSpPr>
          <p:nvPr/>
        </p:nvSpPr>
        <p:spPr bwMode="auto">
          <a:xfrm>
            <a:off x="938043" y="3130324"/>
            <a:ext cx="4213622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÷4=2（个）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······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2（根）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62"/>
          <p:cNvGrpSpPr/>
          <p:nvPr/>
        </p:nvGrpSpPr>
        <p:grpSpPr bwMode="auto">
          <a:xfrm>
            <a:off x="1947693" y="2354716"/>
            <a:ext cx="329803" cy="282179"/>
            <a:chOff x="0" y="0"/>
            <a:chExt cx="1141" cy="1140"/>
          </a:xfrm>
        </p:grpSpPr>
        <p:sp>
          <p:nvSpPr>
            <p:cNvPr id="14" name="AutoShape 63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AutoShape 64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AutoShape 65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AutoShape 66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67"/>
          <p:cNvGrpSpPr/>
          <p:nvPr/>
        </p:nvGrpSpPr>
        <p:grpSpPr bwMode="auto">
          <a:xfrm>
            <a:off x="2395368" y="2349954"/>
            <a:ext cx="330994" cy="283369"/>
            <a:chOff x="0" y="0"/>
            <a:chExt cx="1141" cy="1140"/>
          </a:xfrm>
        </p:grpSpPr>
        <p:sp>
          <p:nvSpPr>
            <p:cNvPr id="19" name="AutoShape 68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AutoShape 69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AutoShape 70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AutoShape 71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AutoShape 72"/>
          <p:cNvSpPr>
            <a:spLocks noChangeArrowheads="1"/>
          </p:cNvSpPr>
          <p:nvPr/>
        </p:nvSpPr>
        <p:spPr bwMode="auto">
          <a:xfrm flipH="1">
            <a:off x="2831137" y="2310664"/>
            <a:ext cx="39290" cy="321469"/>
          </a:xfrm>
          <a:prstGeom prst="can">
            <a:avLst>
              <a:gd name="adj" fmla="val 6587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AutoShape 73"/>
          <p:cNvSpPr>
            <a:spLocks noChangeArrowheads="1"/>
          </p:cNvSpPr>
          <p:nvPr/>
        </p:nvSpPr>
        <p:spPr bwMode="auto">
          <a:xfrm flipH="1">
            <a:off x="2963296" y="2314236"/>
            <a:ext cx="39291" cy="321469"/>
          </a:xfrm>
          <a:prstGeom prst="can">
            <a:avLst>
              <a:gd name="adj" fmla="val 6587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ldLvl="0"/>
      <p:bldP spid="12" grpId="0" bldLvl="0"/>
      <p:bldP spid="23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03988" y="1360545"/>
            <a:ext cx="4569619" cy="5119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561975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如果用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11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根、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12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根呢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?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30"/>
          <p:cNvSpPr>
            <a:spLocks noChangeArrowheads="1"/>
          </p:cNvSpPr>
          <p:nvPr/>
        </p:nvSpPr>
        <p:spPr bwMode="auto">
          <a:xfrm flipH="1">
            <a:off x="2516132" y="3066710"/>
            <a:ext cx="39290" cy="282179"/>
          </a:xfrm>
          <a:prstGeom prst="can">
            <a:avLst>
              <a:gd name="adj" fmla="val 5782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31"/>
          <p:cNvSpPr>
            <a:spLocks noChangeArrowheads="1"/>
          </p:cNvSpPr>
          <p:nvPr/>
        </p:nvSpPr>
        <p:spPr bwMode="auto">
          <a:xfrm flipH="1">
            <a:off x="2395878" y="3066710"/>
            <a:ext cx="39291" cy="282179"/>
          </a:xfrm>
          <a:prstGeom prst="can">
            <a:avLst>
              <a:gd name="adj" fmla="val 5782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32"/>
          <p:cNvSpPr>
            <a:spLocks noChangeArrowheads="1"/>
          </p:cNvSpPr>
          <p:nvPr/>
        </p:nvSpPr>
        <p:spPr bwMode="auto">
          <a:xfrm flipH="1">
            <a:off x="2760209" y="3066710"/>
            <a:ext cx="39291" cy="282179"/>
          </a:xfrm>
          <a:prstGeom prst="can">
            <a:avLst>
              <a:gd name="adj" fmla="val 5782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33"/>
          <p:cNvSpPr>
            <a:spLocks noChangeArrowheads="1"/>
          </p:cNvSpPr>
          <p:nvPr/>
        </p:nvSpPr>
        <p:spPr bwMode="auto">
          <a:xfrm flipH="1">
            <a:off x="2638766" y="3066710"/>
            <a:ext cx="39291" cy="282179"/>
          </a:xfrm>
          <a:prstGeom prst="can">
            <a:avLst>
              <a:gd name="adj" fmla="val 5782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34"/>
          <p:cNvSpPr>
            <a:spLocks noChangeArrowheads="1"/>
          </p:cNvSpPr>
          <p:nvPr/>
        </p:nvSpPr>
        <p:spPr bwMode="auto">
          <a:xfrm>
            <a:off x="2354207" y="3027421"/>
            <a:ext cx="496490" cy="364331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miter lim="800000"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3"/>
          <p:cNvSpPr txBox="1">
            <a:spLocks noChangeArrowheads="1"/>
          </p:cNvSpPr>
          <p:nvPr/>
        </p:nvSpPr>
        <p:spPr bwMode="auto">
          <a:xfrm>
            <a:off x="857591" y="2138023"/>
            <a:ext cx="1197769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11根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44"/>
          <p:cNvSpPr txBox="1">
            <a:spLocks noChangeArrowheads="1"/>
          </p:cNvSpPr>
          <p:nvPr/>
        </p:nvSpPr>
        <p:spPr bwMode="auto">
          <a:xfrm>
            <a:off x="826635" y="2996464"/>
            <a:ext cx="1193006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12根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60"/>
          <p:cNvSpPr txBox="1">
            <a:spLocks noChangeArrowheads="1"/>
          </p:cNvSpPr>
          <p:nvPr/>
        </p:nvSpPr>
        <p:spPr bwMode="auto">
          <a:xfrm>
            <a:off x="2943566" y="2114210"/>
            <a:ext cx="362664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÷4=2（个）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······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3（根）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 Box 61"/>
          <p:cNvSpPr txBox="1">
            <a:spLocks noChangeArrowheads="1"/>
          </p:cNvSpPr>
          <p:nvPr/>
        </p:nvSpPr>
        <p:spPr bwMode="auto">
          <a:xfrm>
            <a:off x="2968569" y="2982176"/>
            <a:ext cx="269319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÷4=3（个）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Group 74"/>
          <p:cNvGrpSpPr/>
          <p:nvPr/>
        </p:nvGrpSpPr>
        <p:grpSpPr bwMode="auto">
          <a:xfrm>
            <a:off x="1618401" y="2195173"/>
            <a:ext cx="329803" cy="283369"/>
            <a:chOff x="0" y="0"/>
            <a:chExt cx="1141" cy="1140"/>
          </a:xfrm>
        </p:grpSpPr>
        <p:sp>
          <p:nvSpPr>
            <p:cNvPr id="19" name="AutoShape 75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AutoShape 76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AutoShape 77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AutoShape 78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79"/>
          <p:cNvGrpSpPr/>
          <p:nvPr/>
        </p:nvGrpSpPr>
        <p:grpSpPr bwMode="auto">
          <a:xfrm>
            <a:off x="1986303" y="2193983"/>
            <a:ext cx="328613" cy="283369"/>
            <a:chOff x="0" y="0"/>
            <a:chExt cx="1141" cy="1140"/>
          </a:xfrm>
        </p:grpSpPr>
        <p:sp>
          <p:nvSpPr>
            <p:cNvPr id="24" name="AutoShape 80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AutoShape 81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AutoShape 82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AutoShape 83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AutoShape 84"/>
          <p:cNvSpPr>
            <a:spLocks noChangeArrowheads="1"/>
          </p:cNvSpPr>
          <p:nvPr/>
        </p:nvSpPr>
        <p:spPr bwMode="auto">
          <a:xfrm flipH="1">
            <a:off x="2375638" y="2160645"/>
            <a:ext cx="39290" cy="321469"/>
          </a:xfrm>
          <a:prstGeom prst="can">
            <a:avLst>
              <a:gd name="adj" fmla="val 6587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AutoShape 85"/>
          <p:cNvSpPr>
            <a:spLocks noChangeArrowheads="1"/>
          </p:cNvSpPr>
          <p:nvPr/>
        </p:nvSpPr>
        <p:spPr bwMode="auto">
          <a:xfrm flipH="1">
            <a:off x="2514941" y="2158264"/>
            <a:ext cx="39291" cy="321469"/>
          </a:xfrm>
          <a:prstGeom prst="can">
            <a:avLst>
              <a:gd name="adj" fmla="val 6587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AutoShape 86"/>
          <p:cNvSpPr>
            <a:spLocks noChangeArrowheads="1"/>
          </p:cNvSpPr>
          <p:nvPr/>
        </p:nvSpPr>
        <p:spPr bwMode="auto">
          <a:xfrm flipH="1">
            <a:off x="2637576" y="2158264"/>
            <a:ext cx="39290" cy="321469"/>
          </a:xfrm>
          <a:prstGeom prst="can">
            <a:avLst>
              <a:gd name="adj" fmla="val 6587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Group 87"/>
          <p:cNvGrpSpPr/>
          <p:nvPr/>
        </p:nvGrpSpPr>
        <p:grpSpPr bwMode="auto">
          <a:xfrm>
            <a:off x="1635069" y="3055995"/>
            <a:ext cx="329803" cy="283369"/>
            <a:chOff x="0" y="0"/>
            <a:chExt cx="1141" cy="1140"/>
          </a:xfrm>
        </p:grpSpPr>
        <p:sp>
          <p:nvSpPr>
            <p:cNvPr id="32" name="AutoShape 88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AutoShape 89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AutoShape 90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AutoShape 91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92"/>
          <p:cNvGrpSpPr/>
          <p:nvPr/>
        </p:nvGrpSpPr>
        <p:grpSpPr bwMode="auto">
          <a:xfrm>
            <a:off x="2005353" y="3060758"/>
            <a:ext cx="330994" cy="283369"/>
            <a:chOff x="0" y="0"/>
            <a:chExt cx="1141" cy="1140"/>
          </a:xfrm>
        </p:grpSpPr>
        <p:sp>
          <p:nvSpPr>
            <p:cNvPr id="37" name="AutoShape 93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AutoShape 94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AutoShape 95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AutoShape 96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97"/>
          <p:cNvGrpSpPr/>
          <p:nvPr/>
        </p:nvGrpSpPr>
        <p:grpSpPr bwMode="auto">
          <a:xfrm>
            <a:off x="2386353" y="3053614"/>
            <a:ext cx="328613" cy="283369"/>
            <a:chOff x="0" y="0"/>
            <a:chExt cx="1141" cy="1140"/>
          </a:xfrm>
        </p:grpSpPr>
        <p:sp>
          <p:nvSpPr>
            <p:cNvPr id="42" name="AutoShape 98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AutoShape 99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AutoShape 100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AutoShape 101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ldLvl="0" animBg="1"/>
      <p:bldP spid="8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3" grpId="1" bldLvl="0" animBg="1"/>
      <p:bldP spid="14" grpId="0" bldLvl="0"/>
      <p:bldP spid="15" grpId="0" bldLvl="0"/>
      <p:bldP spid="16" grpId="0" bldLvl="0"/>
      <p:bldP spid="17" grpId="0" bldLvl="0"/>
      <p:bldP spid="28" grpId="0" bldLvl="0" animBg="1"/>
      <p:bldP spid="29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" name="Text Box 41"/>
          <p:cNvSpPr txBox="1">
            <a:spLocks noChangeArrowheads="1"/>
          </p:cNvSpPr>
          <p:nvPr/>
        </p:nvSpPr>
        <p:spPr bwMode="auto">
          <a:xfrm>
            <a:off x="1223453" y="1399835"/>
            <a:ext cx="1197769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9根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AutoShape 9"/>
          <p:cNvSpPr>
            <a:spLocks noChangeArrowheads="1"/>
          </p:cNvSpPr>
          <p:nvPr/>
        </p:nvSpPr>
        <p:spPr bwMode="auto">
          <a:xfrm flipH="1">
            <a:off x="2946798" y="1452733"/>
            <a:ext cx="39290" cy="321469"/>
          </a:xfrm>
          <a:prstGeom prst="can">
            <a:avLst>
              <a:gd name="adj" fmla="val 6587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Group 35"/>
          <p:cNvGrpSpPr/>
          <p:nvPr/>
        </p:nvGrpSpPr>
        <p:grpSpPr bwMode="auto">
          <a:xfrm>
            <a:off x="2057400" y="1493214"/>
            <a:ext cx="329804" cy="283369"/>
            <a:chOff x="0" y="0"/>
            <a:chExt cx="1141" cy="1140"/>
          </a:xfrm>
        </p:grpSpPr>
        <p:sp>
          <p:nvSpPr>
            <p:cNvPr id="48" name="AutoShape 36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AutoShape 37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AutoShape 38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AutoShape 39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Group 53"/>
          <p:cNvGrpSpPr/>
          <p:nvPr/>
        </p:nvGrpSpPr>
        <p:grpSpPr bwMode="auto">
          <a:xfrm>
            <a:off x="2491979" y="1478927"/>
            <a:ext cx="330994" cy="283369"/>
            <a:chOff x="0" y="0"/>
            <a:chExt cx="1141" cy="1140"/>
          </a:xfrm>
        </p:grpSpPr>
        <p:sp>
          <p:nvSpPr>
            <p:cNvPr id="53" name="AutoShape 54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AutoShape 55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AutoShape 56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AutoShape 57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Text Box 58"/>
          <p:cNvSpPr txBox="1">
            <a:spLocks noChangeArrowheads="1"/>
          </p:cNvSpPr>
          <p:nvPr/>
        </p:nvSpPr>
        <p:spPr bwMode="auto">
          <a:xfrm>
            <a:off x="3473054" y="1400345"/>
            <a:ext cx="3712369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÷4=2（个）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······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1（根）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Box 42"/>
          <p:cNvSpPr txBox="1">
            <a:spLocks noChangeArrowheads="1"/>
          </p:cNvSpPr>
          <p:nvPr/>
        </p:nvSpPr>
        <p:spPr bwMode="auto">
          <a:xfrm>
            <a:off x="1136537" y="1889182"/>
            <a:ext cx="119896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10根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Box 59"/>
          <p:cNvSpPr txBox="1">
            <a:spLocks noChangeArrowheads="1"/>
          </p:cNvSpPr>
          <p:nvPr/>
        </p:nvSpPr>
        <p:spPr bwMode="auto">
          <a:xfrm>
            <a:off x="3419475" y="1833733"/>
            <a:ext cx="3709988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÷4=2（个）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······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2（根）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62"/>
          <p:cNvGrpSpPr/>
          <p:nvPr/>
        </p:nvGrpSpPr>
        <p:grpSpPr bwMode="auto">
          <a:xfrm>
            <a:off x="2068116" y="1944461"/>
            <a:ext cx="329803" cy="283369"/>
            <a:chOff x="0" y="0"/>
            <a:chExt cx="1141" cy="1140"/>
          </a:xfrm>
        </p:grpSpPr>
        <p:sp>
          <p:nvSpPr>
            <p:cNvPr id="61" name="AutoShape 63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AutoShape 64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AutoShape 65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AutoShape 66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Group 67"/>
          <p:cNvGrpSpPr/>
          <p:nvPr/>
        </p:nvGrpSpPr>
        <p:grpSpPr bwMode="auto">
          <a:xfrm>
            <a:off x="2476500" y="1940889"/>
            <a:ext cx="330994" cy="283369"/>
            <a:chOff x="0" y="0"/>
            <a:chExt cx="1141" cy="1140"/>
          </a:xfrm>
        </p:grpSpPr>
        <p:sp>
          <p:nvSpPr>
            <p:cNvPr id="66" name="AutoShape 68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AutoShape 69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AutoShape 70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AutoShape 71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" name="AutoShape 72"/>
          <p:cNvSpPr>
            <a:spLocks noChangeArrowheads="1"/>
          </p:cNvSpPr>
          <p:nvPr/>
        </p:nvSpPr>
        <p:spPr bwMode="auto">
          <a:xfrm flipH="1">
            <a:off x="2951560" y="1900408"/>
            <a:ext cx="39290" cy="321469"/>
          </a:xfrm>
          <a:prstGeom prst="can">
            <a:avLst>
              <a:gd name="adj" fmla="val 6587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AutoShape 73"/>
          <p:cNvSpPr>
            <a:spLocks noChangeArrowheads="1"/>
          </p:cNvSpPr>
          <p:nvPr/>
        </p:nvSpPr>
        <p:spPr bwMode="auto">
          <a:xfrm flipH="1">
            <a:off x="3084910" y="1905171"/>
            <a:ext cx="39290" cy="321469"/>
          </a:xfrm>
          <a:prstGeom prst="can">
            <a:avLst>
              <a:gd name="adj" fmla="val 6587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 Box 43"/>
          <p:cNvSpPr txBox="1">
            <a:spLocks noChangeArrowheads="1"/>
          </p:cNvSpPr>
          <p:nvPr/>
        </p:nvSpPr>
        <p:spPr bwMode="auto">
          <a:xfrm>
            <a:off x="1142490" y="2363051"/>
            <a:ext cx="1196578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11根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 Box 60"/>
          <p:cNvSpPr txBox="1">
            <a:spLocks noChangeArrowheads="1"/>
          </p:cNvSpPr>
          <p:nvPr/>
        </p:nvSpPr>
        <p:spPr bwMode="auto">
          <a:xfrm>
            <a:off x="3433763" y="2280217"/>
            <a:ext cx="369570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÷4=2（个）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······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3（根）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4" name="Group 74"/>
          <p:cNvGrpSpPr/>
          <p:nvPr/>
        </p:nvGrpSpPr>
        <p:grpSpPr bwMode="auto">
          <a:xfrm>
            <a:off x="2050256" y="2396898"/>
            <a:ext cx="329804" cy="283369"/>
            <a:chOff x="0" y="0"/>
            <a:chExt cx="1141" cy="1140"/>
          </a:xfrm>
        </p:grpSpPr>
        <p:sp>
          <p:nvSpPr>
            <p:cNvPr id="75" name="AutoShape 75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AutoShape 76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AutoShape 77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AutoShape 78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Group 79"/>
          <p:cNvGrpSpPr/>
          <p:nvPr/>
        </p:nvGrpSpPr>
        <p:grpSpPr bwMode="auto">
          <a:xfrm>
            <a:off x="2416969" y="2395708"/>
            <a:ext cx="329804" cy="283369"/>
            <a:chOff x="0" y="0"/>
            <a:chExt cx="1141" cy="1140"/>
          </a:xfrm>
        </p:grpSpPr>
        <p:sp>
          <p:nvSpPr>
            <p:cNvPr id="80" name="AutoShape 80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AutoShape 81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AutoShape 82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AutoShape 83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4" name="AutoShape 84"/>
          <p:cNvSpPr>
            <a:spLocks noChangeArrowheads="1"/>
          </p:cNvSpPr>
          <p:nvPr/>
        </p:nvSpPr>
        <p:spPr bwMode="auto">
          <a:xfrm flipH="1">
            <a:off x="2807494" y="2362371"/>
            <a:ext cx="39291" cy="321469"/>
          </a:xfrm>
          <a:prstGeom prst="can">
            <a:avLst>
              <a:gd name="adj" fmla="val 6587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AutoShape 85"/>
          <p:cNvSpPr>
            <a:spLocks noChangeArrowheads="1"/>
          </p:cNvSpPr>
          <p:nvPr/>
        </p:nvSpPr>
        <p:spPr bwMode="auto">
          <a:xfrm flipH="1">
            <a:off x="2945606" y="2359989"/>
            <a:ext cx="39291" cy="321469"/>
          </a:xfrm>
          <a:prstGeom prst="can">
            <a:avLst>
              <a:gd name="adj" fmla="val 6587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AutoShape 86"/>
          <p:cNvSpPr>
            <a:spLocks noChangeArrowheads="1"/>
          </p:cNvSpPr>
          <p:nvPr/>
        </p:nvSpPr>
        <p:spPr bwMode="auto">
          <a:xfrm flipH="1">
            <a:off x="3068242" y="2359989"/>
            <a:ext cx="40481" cy="321469"/>
          </a:xfrm>
          <a:prstGeom prst="can">
            <a:avLst>
              <a:gd name="adj" fmla="val 6393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AutoShape 30"/>
          <p:cNvSpPr>
            <a:spLocks noChangeArrowheads="1"/>
          </p:cNvSpPr>
          <p:nvPr/>
        </p:nvSpPr>
        <p:spPr bwMode="auto">
          <a:xfrm flipH="1">
            <a:off x="2934892" y="2891008"/>
            <a:ext cx="39290" cy="280988"/>
          </a:xfrm>
          <a:prstGeom prst="can">
            <a:avLst>
              <a:gd name="adj" fmla="val 5757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AutoShape 31"/>
          <p:cNvSpPr>
            <a:spLocks noChangeArrowheads="1"/>
          </p:cNvSpPr>
          <p:nvPr/>
        </p:nvSpPr>
        <p:spPr bwMode="auto">
          <a:xfrm flipH="1">
            <a:off x="2814638" y="2891008"/>
            <a:ext cx="39291" cy="280988"/>
          </a:xfrm>
          <a:prstGeom prst="can">
            <a:avLst>
              <a:gd name="adj" fmla="val 5757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AutoShape 32"/>
          <p:cNvSpPr>
            <a:spLocks noChangeArrowheads="1"/>
          </p:cNvSpPr>
          <p:nvPr/>
        </p:nvSpPr>
        <p:spPr bwMode="auto">
          <a:xfrm flipH="1">
            <a:off x="3178969" y="2891008"/>
            <a:ext cx="39291" cy="280988"/>
          </a:xfrm>
          <a:prstGeom prst="can">
            <a:avLst>
              <a:gd name="adj" fmla="val 5757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AutoShape 33"/>
          <p:cNvSpPr>
            <a:spLocks noChangeArrowheads="1"/>
          </p:cNvSpPr>
          <p:nvPr/>
        </p:nvSpPr>
        <p:spPr bwMode="auto">
          <a:xfrm flipH="1">
            <a:off x="3057525" y="2891008"/>
            <a:ext cx="39291" cy="280988"/>
          </a:xfrm>
          <a:prstGeom prst="can">
            <a:avLst>
              <a:gd name="adj" fmla="val 5757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Rectangle 34"/>
          <p:cNvSpPr>
            <a:spLocks noChangeArrowheads="1"/>
          </p:cNvSpPr>
          <p:nvPr/>
        </p:nvSpPr>
        <p:spPr bwMode="auto">
          <a:xfrm>
            <a:off x="2772967" y="2850527"/>
            <a:ext cx="496490" cy="364331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  <a:miter lim="800000"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Text Box 44"/>
          <p:cNvSpPr txBox="1">
            <a:spLocks noChangeArrowheads="1"/>
          </p:cNvSpPr>
          <p:nvPr/>
        </p:nvSpPr>
        <p:spPr bwMode="auto">
          <a:xfrm>
            <a:off x="1091293" y="2845253"/>
            <a:ext cx="1193006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12根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Text Box 61"/>
          <p:cNvSpPr txBox="1">
            <a:spLocks noChangeArrowheads="1"/>
          </p:cNvSpPr>
          <p:nvPr/>
        </p:nvSpPr>
        <p:spPr bwMode="auto">
          <a:xfrm>
            <a:off x="3445669" y="2800520"/>
            <a:ext cx="3507581" cy="4369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÷4=3（个）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4" name="Group 87"/>
          <p:cNvGrpSpPr/>
          <p:nvPr/>
        </p:nvGrpSpPr>
        <p:grpSpPr bwMode="auto">
          <a:xfrm>
            <a:off x="2053829" y="2879102"/>
            <a:ext cx="329803" cy="283369"/>
            <a:chOff x="0" y="0"/>
            <a:chExt cx="1141" cy="1140"/>
          </a:xfrm>
        </p:grpSpPr>
        <p:sp>
          <p:nvSpPr>
            <p:cNvPr id="95" name="AutoShape 88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AutoShape 89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AutoShape 90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AutoShape 91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Group 92"/>
          <p:cNvGrpSpPr/>
          <p:nvPr/>
        </p:nvGrpSpPr>
        <p:grpSpPr bwMode="auto">
          <a:xfrm>
            <a:off x="2424112" y="2883864"/>
            <a:ext cx="329804" cy="283369"/>
            <a:chOff x="0" y="0"/>
            <a:chExt cx="1141" cy="1140"/>
          </a:xfrm>
        </p:grpSpPr>
        <p:sp>
          <p:nvSpPr>
            <p:cNvPr id="100" name="AutoShape 93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AutoShape 94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AutoShape 95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AutoShape 96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Group 97"/>
          <p:cNvGrpSpPr/>
          <p:nvPr/>
        </p:nvGrpSpPr>
        <p:grpSpPr bwMode="auto">
          <a:xfrm>
            <a:off x="2803923" y="2893389"/>
            <a:ext cx="329803" cy="283369"/>
            <a:chOff x="0" y="0"/>
            <a:chExt cx="1141" cy="1140"/>
          </a:xfrm>
        </p:grpSpPr>
        <p:sp>
          <p:nvSpPr>
            <p:cNvPr id="105" name="AutoShape 98"/>
            <p:cNvSpPr>
              <a:spLocks noChangeArrowheads="1"/>
            </p:cNvSpPr>
            <p:nvPr/>
          </p:nvSpPr>
          <p:spPr bwMode="auto">
            <a:xfrm flipH="1">
              <a:off x="0" y="2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AutoShape 99"/>
            <p:cNvSpPr>
              <a:spLocks noChangeArrowheads="1"/>
            </p:cNvSpPr>
            <p:nvPr/>
          </p:nvSpPr>
          <p:spPr bwMode="auto">
            <a:xfrm flipH="1">
              <a:off x="1021" y="0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AutoShape 100"/>
            <p:cNvSpPr>
              <a:spLocks noChangeArrowheads="1"/>
            </p:cNvSpPr>
            <p:nvPr/>
          </p:nvSpPr>
          <p:spPr bwMode="auto">
            <a:xfrm rot="16140000" flipH="1">
              <a:off x="507" y="491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AutoShape 101"/>
            <p:cNvSpPr>
              <a:spLocks noChangeArrowheads="1"/>
            </p:cNvSpPr>
            <p:nvPr/>
          </p:nvSpPr>
          <p:spPr bwMode="auto">
            <a:xfrm rot="16200000" flipH="1">
              <a:off x="507" y="-507"/>
              <a:ext cx="120" cy="1133"/>
            </a:xfrm>
            <a:prstGeom prst="can">
              <a:avLst>
                <a:gd name="adj" fmla="val 7601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9" name="Text Box 102"/>
          <p:cNvSpPr txBox="1">
            <a:spLocks noChangeArrowheads="1"/>
          </p:cNvSpPr>
          <p:nvPr/>
        </p:nvSpPr>
        <p:spPr bwMode="auto">
          <a:xfrm>
            <a:off x="1085340" y="3316741"/>
            <a:ext cx="1198959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13根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Text Box 106"/>
          <p:cNvSpPr txBox="1">
            <a:spLocks noChangeArrowheads="1"/>
          </p:cNvSpPr>
          <p:nvPr/>
        </p:nvSpPr>
        <p:spPr bwMode="auto">
          <a:xfrm>
            <a:off x="3433763" y="3301773"/>
            <a:ext cx="3518297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÷4=3（个）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······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1（根）</a:t>
            </a:r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1" name="Group 109"/>
          <p:cNvGrpSpPr/>
          <p:nvPr/>
        </p:nvGrpSpPr>
        <p:grpSpPr bwMode="auto">
          <a:xfrm>
            <a:off x="2059782" y="3349398"/>
            <a:ext cx="1070372" cy="296466"/>
            <a:chOff x="0" y="0"/>
            <a:chExt cx="2939" cy="829"/>
          </a:xfrm>
        </p:grpSpPr>
        <p:grpSp>
          <p:nvGrpSpPr>
            <p:cNvPr id="112" name="Group 110"/>
            <p:cNvGrpSpPr/>
            <p:nvPr/>
          </p:nvGrpSpPr>
          <p:grpSpPr bwMode="auto">
            <a:xfrm>
              <a:off x="0" y="25"/>
              <a:ext cx="903" cy="789"/>
              <a:chOff x="0" y="0"/>
              <a:chExt cx="1141" cy="1135"/>
            </a:xfrm>
          </p:grpSpPr>
          <p:sp>
            <p:nvSpPr>
              <p:cNvPr id="123" name="AutoShape 111"/>
              <p:cNvSpPr>
                <a:spLocks noChangeArrowheads="1"/>
              </p:cNvSpPr>
              <p:nvPr/>
            </p:nvSpPr>
            <p:spPr bwMode="auto">
              <a:xfrm flipH="1">
                <a:off x="0" y="2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AutoShape 112"/>
              <p:cNvSpPr>
                <a:spLocks noChangeArrowheads="1"/>
              </p:cNvSpPr>
              <p:nvPr/>
            </p:nvSpPr>
            <p:spPr bwMode="auto">
              <a:xfrm flipH="1">
                <a:off x="1021" y="0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5" name="AutoShape 113"/>
              <p:cNvSpPr>
                <a:spLocks noChangeArrowheads="1"/>
              </p:cNvSpPr>
              <p:nvPr/>
            </p:nvSpPr>
            <p:spPr bwMode="auto">
              <a:xfrm rot="16140000" flipH="1">
                <a:off x="507" y="491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AutoShape 114"/>
              <p:cNvSpPr>
                <a:spLocks noChangeArrowheads="1"/>
              </p:cNvSpPr>
              <p:nvPr/>
            </p:nvSpPr>
            <p:spPr bwMode="auto">
              <a:xfrm rot="16200000" flipH="1">
                <a:off x="507" y="-507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3" name="Group 115"/>
            <p:cNvGrpSpPr/>
            <p:nvPr/>
          </p:nvGrpSpPr>
          <p:grpSpPr bwMode="auto">
            <a:xfrm>
              <a:off x="1037" y="37"/>
              <a:ext cx="903" cy="788"/>
              <a:chOff x="0" y="0"/>
              <a:chExt cx="1141" cy="1135"/>
            </a:xfrm>
          </p:grpSpPr>
          <p:sp>
            <p:nvSpPr>
              <p:cNvPr id="119" name="AutoShape 116"/>
              <p:cNvSpPr>
                <a:spLocks noChangeArrowheads="1"/>
              </p:cNvSpPr>
              <p:nvPr/>
            </p:nvSpPr>
            <p:spPr bwMode="auto">
              <a:xfrm flipH="1">
                <a:off x="0" y="2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AutoShape 117"/>
              <p:cNvSpPr>
                <a:spLocks noChangeArrowheads="1"/>
              </p:cNvSpPr>
              <p:nvPr/>
            </p:nvSpPr>
            <p:spPr bwMode="auto">
              <a:xfrm flipH="1">
                <a:off x="1021" y="0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AutoShape 118"/>
              <p:cNvSpPr>
                <a:spLocks noChangeArrowheads="1"/>
              </p:cNvSpPr>
              <p:nvPr/>
            </p:nvSpPr>
            <p:spPr bwMode="auto">
              <a:xfrm rot="16140000" flipH="1">
                <a:off x="507" y="491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AutoShape 119"/>
              <p:cNvSpPr>
                <a:spLocks noChangeArrowheads="1"/>
              </p:cNvSpPr>
              <p:nvPr/>
            </p:nvSpPr>
            <p:spPr bwMode="auto">
              <a:xfrm rot="16200000" flipH="1">
                <a:off x="507" y="-507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4" name="Group 120"/>
            <p:cNvGrpSpPr/>
            <p:nvPr/>
          </p:nvGrpSpPr>
          <p:grpSpPr bwMode="auto">
            <a:xfrm>
              <a:off x="2031" y="0"/>
              <a:ext cx="903" cy="788"/>
              <a:chOff x="0" y="0"/>
              <a:chExt cx="1141" cy="1135"/>
            </a:xfrm>
          </p:grpSpPr>
          <p:sp>
            <p:nvSpPr>
              <p:cNvPr id="115" name="AutoShape 121"/>
              <p:cNvSpPr>
                <a:spLocks noChangeArrowheads="1"/>
              </p:cNvSpPr>
              <p:nvPr/>
            </p:nvSpPr>
            <p:spPr bwMode="auto">
              <a:xfrm flipH="1">
                <a:off x="0" y="2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AutoShape 122"/>
              <p:cNvSpPr>
                <a:spLocks noChangeArrowheads="1"/>
              </p:cNvSpPr>
              <p:nvPr/>
            </p:nvSpPr>
            <p:spPr bwMode="auto">
              <a:xfrm flipH="1">
                <a:off x="1021" y="0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AutoShape 123"/>
              <p:cNvSpPr>
                <a:spLocks noChangeArrowheads="1"/>
              </p:cNvSpPr>
              <p:nvPr/>
            </p:nvSpPr>
            <p:spPr bwMode="auto">
              <a:xfrm rot="16140000" flipH="1">
                <a:off x="507" y="491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8" name="AutoShape 124"/>
              <p:cNvSpPr>
                <a:spLocks noChangeArrowheads="1"/>
              </p:cNvSpPr>
              <p:nvPr/>
            </p:nvSpPr>
            <p:spPr bwMode="auto">
              <a:xfrm rot="16200000" flipH="1">
                <a:off x="507" y="-507"/>
                <a:ext cx="120" cy="1133"/>
              </a:xfrm>
              <a:prstGeom prst="can">
                <a:avLst>
                  <a:gd name="adj" fmla="val 76014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7" name="AutoShape 125"/>
          <p:cNvSpPr>
            <a:spLocks noChangeArrowheads="1"/>
          </p:cNvSpPr>
          <p:nvPr/>
        </p:nvSpPr>
        <p:spPr bwMode="auto">
          <a:xfrm flipH="1">
            <a:off x="3233738" y="3349398"/>
            <a:ext cx="39291" cy="321469"/>
          </a:xfrm>
          <a:prstGeom prst="can">
            <a:avLst>
              <a:gd name="adj" fmla="val 6587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2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5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/>
      <p:bldP spid="46" grpId="0" bldLvl="0" animBg="1"/>
      <p:bldP spid="57" grpId="0"/>
      <p:bldP spid="58" grpId="0" bldLvl="0"/>
      <p:bldP spid="59" grpId="0" bldLvl="0"/>
      <p:bldP spid="70" grpId="0" bldLvl="0" animBg="1"/>
      <p:bldP spid="71" grpId="0" bldLvl="0" animBg="1"/>
      <p:bldP spid="72" grpId="0" bldLvl="0"/>
      <p:bldP spid="73" grpId="0" bldLvl="0"/>
      <p:bldP spid="84" grpId="0" bldLvl="0" animBg="1"/>
      <p:bldP spid="85" grpId="0" bldLvl="0" animBg="1"/>
      <p:bldP spid="86" grpId="0" bldLvl="0" animBg="1"/>
      <p:bldP spid="87" grpId="0" bldLvl="0" animBg="1"/>
      <p:bldP spid="87" grpId="1" bldLvl="0" animBg="1"/>
      <p:bldP spid="88" grpId="0" bldLvl="0" animBg="1"/>
      <p:bldP spid="88" grpId="1" bldLvl="0" animBg="1"/>
      <p:bldP spid="89" grpId="0" bldLvl="0" animBg="1"/>
      <p:bldP spid="89" grpId="1" bldLvl="0" animBg="1"/>
      <p:bldP spid="90" grpId="0" bldLvl="0" animBg="1"/>
      <p:bldP spid="90" grpId="1" bldLvl="0" animBg="1"/>
      <p:bldP spid="91" grpId="0" bldLvl="0" animBg="1"/>
      <p:bldP spid="91" grpId="1" bldLvl="0" animBg="1"/>
      <p:bldP spid="92" grpId="0" bldLvl="0"/>
      <p:bldP spid="93" grpId="0" bldLvl="0"/>
      <p:bldP spid="109" grpId="0" bldLvl="0"/>
      <p:bldP spid="110" grpId="0" bldLvl="0"/>
      <p:bldP spid="1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/>
        </p:nvSpPr>
        <p:spPr bwMode="auto">
          <a:xfrm>
            <a:off x="548710" y="790574"/>
            <a:ext cx="6856298" cy="1128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57175" indent="282575">
              <a:lnSpc>
                <a:spcPct val="150000"/>
              </a:lnSpc>
            </a:pPr>
            <a:r>
              <a:rPr lang="zh-CN" altLang="en-US" sz="27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下面的除法算式中，除数最小是几？</a:t>
            </a:r>
            <a:endParaRPr lang="zh-CN" altLang="en-US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auto">
          <a:xfrm>
            <a:off x="2054680" y="2349445"/>
            <a:ext cx="318837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2063015" y="2782832"/>
            <a:ext cx="318837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1188619" y="2313951"/>
            <a:ext cx="3333512" cy="485813"/>
            <a:chOff x="3662" y="3334"/>
            <a:chExt cx="6998" cy="1019"/>
          </a:xfrm>
        </p:grpSpPr>
        <p:grpSp>
          <p:nvGrpSpPr>
            <p:cNvPr id="14" name="Group 17"/>
            <p:cNvGrpSpPr/>
            <p:nvPr/>
          </p:nvGrpSpPr>
          <p:grpSpPr bwMode="auto">
            <a:xfrm>
              <a:off x="3662" y="3334"/>
              <a:ext cx="6998" cy="1019"/>
              <a:chOff x="0" y="48"/>
              <a:chExt cx="9333" cy="1358"/>
            </a:xfrm>
          </p:grpSpPr>
          <p:sp>
            <p:nvSpPr>
              <p:cNvPr id="16" name="AutoShape 18"/>
              <p:cNvSpPr>
                <a:spLocks noChangeArrowheads="1"/>
              </p:cNvSpPr>
              <p:nvPr/>
            </p:nvSpPr>
            <p:spPr bwMode="auto">
              <a:xfrm>
                <a:off x="0" y="200"/>
                <a:ext cx="795" cy="795"/>
              </a:xfrm>
              <a:prstGeom prst="star4">
                <a:avLst>
                  <a:gd name="adj" fmla="val 125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Text Box 19"/>
              <p:cNvSpPr txBox="1">
                <a:spLocks noChangeArrowheads="1"/>
              </p:cNvSpPr>
              <p:nvPr/>
            </p:nvSpPr>
            <p:spPr bwMode="auto">
              <a:xfrm>
                <a:off x="799" y="115"/>
                <a:ext cx="4552" cy="1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÷ (    ) =     </a:t>
                </a:r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Text Box 20"/>
              <p:cNvSpPr txBox="1">
                <a:spLocks noChangeArrowheads="1"/>
              </p:cNvSpPr>
              <p:nvPr/>
            </p:nvSpPr>
            <p:spPr bwMode="auto">
              <a:xfrm>
                <a:off x="5363" y="48"/>
                <a:ext cx="3970" cy="1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r>
                  <a:rPr lang="en-US" altLang="zh-CN" sz="2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······</a:t>
                </a:r>
                <a:r>
                  <a:rPr lang="zh-CN" altLang="en-US" sz="2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5</a:t>
                </a:r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7055" y="3551"/>
              <a:ext cx="482" cy="539"/>
            </a:xfrm>
            <a:prstGeom prst="ellipse">
              <a:avLst/>
            </a:prstGeom>
            <a:solidFill>
              <a:srgbClr val="BBE0E3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1193382" y="2764971"/>
            <a:ext cx="3326844" cy="479810"/>
            <a:chOff x="3672" y="4280"/>
            <a:chExt cx="6986" cy="1008"/>
          </a:xfrm>
        </p:grpSpPr>
        <p:grpSp>
          <p:nvGrpSpPr>
            <p:cNvPr id="20" name="Group 13"/>
            <p:cNvGrpSpPr/>
            <p:nvPr/>
          </p:nvGrpSpPr>
          <p:grpSpPr bwMode="auto">
            <a:xfrm>
              <a:off x="3672" y="4280"/>
              <a:ext cx="6986" cy="1008"/>
              <a:chOff x="0" y="113"/>
              <a:chExt cx="9317" cy="1343"/>
            </a:xfrm>
          </p:grpSpPr>
          <p:sp>
            <p:nvSpPr>
              <p:cNvPr id="22" name="AutoShape 14"/>
              <p:cNvSpPr>
                <a:spLocks noChangeArrowheads="1"/>
              </p:cNvSpPr>
              <p:nvPr/>
            </p:nvSpPr>
            <p:spPr bwMode="auto">
              <a:xfrm>
                <a:off x="0" y="228"/>
                <a:ext cx="795" cy="792"/>
              </a:xfrm>
              <a:prstGeom prst="star4">
                <a:avLst>
                  <a:gd name="adj" fmla="val 4367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anchor="ctr"/>
              <a:lstStyle/>
              <a:p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795" y="113"/>
                <a:ext cx="4552" cy="129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÷ (    ) =     </a:t>
                </a:r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 Box 16"/>
              <p:cNvSpPr txBox="1">
                <a:spLocks noChangeArrowheads="1"/>
              </p:cNvSpPr>
              <p:nvPr/>
            </p:nvSpPr>
            <p:spPr bwMode="auto">
              <a:xfrm>
                <a:off x="5347" y="164"/>
                <a:ext cx="3970" cy="129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······</a:t>
                </a:r>
                <a:r>
                  <a:rPr lang="zh-CN" altLang="en-US" sz="24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8</a:t>
                </a:r>
                <a:endPara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7068" y="4473"/>
              <a:ext cx="478" cy="535"/>
            </a:xfrm>
            <a:prstGeom prst="ellipse">
              <a:avLst/>
            </a:prstGeom>
            <a:solidFill>
              <a:srgbClr val="BBE0E3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/>
      <p:bldP spid="1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7421" y="1124971"/>
            <a:ext cx="6685340" cy="2524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688fa6da-e150-4eb0-94b3-8286d39a3b3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</Words>
  <Application>WPS 演示</Application>
  <PresentationFormat>全屏显示(16:9)</PresentationFormat>
  <Paragraphs>109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幼圆</vt:lpstr>
      <vt:lpstr>微软雅黑</vt:lpstr>
      <vt:lpstr>楷体</vt:lpstr>
      <vt:lpstr>黑体</vt:lpstr>
      <vt:lpstr>Arial</vt:lpstr>
      <vt:lpstr>等线</vt:lpstr>
      <vt:lpstr>Arial Unicode MS</vt:lpstr>
      <vt:lpstr>等线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2020-01-12T02:14:00Z</dcterms:created>
  <dcterms:modified xsi:type="dcterms:W3CDTF">2023-01-30T02:18:20Z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064B9700FD824F01A3BEB59F78178C8E</vt:lpwstr>
  </property>
</Properties>
</file>