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6" r:id="rId3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4" userDrawn="1">
          <p15:clr>
            <a:srgbClr val="A4A3A4"/>
          </p15:clr>
        </p15:guide>
        <p15:guide id="2" orient="horz" pos="2946" userDrawn="1">
          <p15:clr>
            <a:srgbClr val="A4A3A4"/>
          </p15:clr>
        </p15:guide>
        <p15:guide id="3" orient="horz" pos="2898" userDrawn="1">
          <p15:clr>
            <a:srgbClr val="A4A3A4"/>
          </p15:clr>
        </p15:guide>
        <p15:guide id="4" pos="312" userDrawn="1">
          <p15:clr>
            <a:srgbClr val="A4A3A4"/>
          </p15:clr>
        </p15:guide>
        <p15:guide id="5" pos="54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D1BD"/>
    <a:srgbClr val="48CEFC"/>
    <a:srgbClr val="ABE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78" y="-624"/>
      </p:cViewPr>
      <p:guideLst>
        <p:guide orient="horz" pos="534"/>
        <p:guide orient="horz" pos="2946"/>
        <p:guide orient="horz" pos="2898"/>
        <p:guide pos="312"/>
        <p:guide pos="54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32FB9976-0288-432E-A469-1DBBF09C9963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543BE0F4-F33D-4906-914D-F4219F007C5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4BD80-458D-41D4-A242-ED0B441649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6123B-AFAF-48DD-8EB9-A59BFA4910FB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箭头: V 形 2"/>
          <p:cNvSpPr/>
          <p:nvPr userDrawn="1"/>
        </p:nvSpPr>
        <p:spPr>
          <a:xfrm>
            <a:off x="428625" y="285750"/>
            <a:ext cx="342900" cy="342900"/>
          </a:xfrm>
          <a:prstGeom prst="chevron">
            <a:avLst/>
          </a:prstGeom>
          <a:solidFill>
            <a:srgbClr val="BBD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4" name="箭头: V 形 3"/>
          <p:cNvSpPr/>
          <p:nvPr userDrawn="1"/>
        </p:nvSpPr>
        <p:spPr>
          <a:xfrm>
            <a:off x="695325" y="285750"/>
            <a:ext cx="342900" cy="342900"/>
          </a:xfrm>
          <a:prstGeom prst="chevron">
            <a:avLst/>
          </a:prstGeom>
          <a:solidFill>
            <a:srgbClr val="BBD1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C7A4BD80-458D-41D4-A242-ED0B4416497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C1A6123B-AFAF-48DD-8EB9-A59BFA4910F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8877" y="84720"/>
            <a:ext cx="1707791" cy="2922872"/>
          </a:xfrm>
          <a:custGeom>
            <a:avLst/>
            <a:gdLst>
              <a:gd name="connsiteX0" fmla="*/ 0 w 2277055"/>
              <a:gd name="connsiteY0" fmla="*/ 0 h 3897163"/>
              <a:gd name="connsiteX1" fmla="*/ 131727 w 2277055"/>
              <a:gd name="connsiteY1" fmla="*/ 0 h 3897163"/>
              <a:gd name="connsiteX2" fmla="*/ 2277055 w 2277055"/>
              <a:gd name="connsiteY2" fmla="*/ 1874464 h 3897163"/>
              <a:gd name="connsiteX3" fmla="*/ 0 w 2277055"/>
              <a:gd name="connsiteY3" fmla="*/ 3897163 h 3897163"/>
              <a:gd name="connsiteX4" fmla="*/ 0 w 2277055"/>
              <a:gd name="connsiteY4" fmla="*/ 0 h 389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7055" h="3897163">
                <a:moveTo>
                  <a:pt x="0" y="0"/>
                </a:moveTo>
                <a:lnTo>
                  <a:pt x="131727" y="0"/>
                </a:lnTo>
                <a:lnTo>
                  <a:pt x="2277055" y="1874464"/>
                </a:lnTo>
                <a:lnTo>
                  <a:pt x="0" y="389716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543721"/>
            <a:ext cx="3414236" cy="3414236"/>
          </a:xfrm>
          <a:custGeom>
            <a:avLst/>
            <a:gdLst>
              <a:gd name="connsiteX0" fmla="*/ 2406368 w 4552314"/>
              <a:gd name="connsiteY0" fmla="*/ 0 h 4552314"/>
              <a:gd name="connsiteX1" fmla="*/ 4552314 w 4552314"/>
              <a:gd name="connsiteY1" fmla="*/ 2406368 h 4552314"/>
              <a:gd name="connsiteX2" fmla="*/ 2145945 w 4552314"/>
              <a:gd name="connsiteY2" fmla="*/ 4552314 h 4552314"/>
              <a:gd name="connsiteX3" fmla="*/ 0 w 4552314"/>
              <a:gd name="connsiteY3" fmla="*/ 2145945 h 4552314"/>
              <a:gd name="connsiteX4" fmla="*/ 2406368 w 4552314"/>
              <a:gd name="connsiteY4" fmla="*/ 0 h 455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52314" h="4552314">
                <a:moveTo>
                  <a:pt x="2406368" y="0"/>
                </a:moveTo>
                <a:lnTo>
                  <a:pt x="4552314" y="2406368"/>
                </a:lnTo>
                <a:lnTo>
                  <a:pt x="2145945" y="4552314"/>
                </a:lnTo>
                <a:lnTo>
                  <a:pt x="0" y="2145945"/>
                </a:lnTo>
                <a:lnTo>
                  <a:pt x="2406368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8877" y="-1602"/>
            <a:ext cx="98795" cy="86321"/>
          </a:xfrm>
          <a:custGeom>
            <a:avLst/>
            <a:gdLst>
              <a:gd name="connsiteX0" fmla="*/ 0 w 131727"/>
              <a:gd name="connsiteY0" fmla="*/ 0 h 115095"/>
              <a:gd name="connsiteX1" fmla="*/ 131727 w 131727"/>
              <a:gd name="connsiteY1" fmla="*/ 115095 h 115095"/>
              <a:gd name="connsiteX2" fmla="*/ 0 w 131727"/>
              <a:gd name="connsiteY2" fmla="*/ 115095 h 115095"/>
              <a:gd name="connsiteX3" fmla="*/ 0 w 131727"/>
              <a:gd name="connsiteY3" fmla="*/ 0 h 11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727" h="115095">
                <a:moveTo>
                  <a:pt x="0" y="0"/>
                </a:moveTo>
                <a:lnTo>
                  <a:pt x="131727" y="115095"/>
                </a:lnTo>
                <a:lnTo>
                  <a:pt x="0" y="115095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3506249" y="1590480"/>
            <a:ext cx="5352252" cy="1610230"/>
            <a:chOff x="6147269" y="2844265"/>
            <a:chExt cx="5112385" cy="1538065"/>
          </a:xfrm>
        </p:grpSpPr>
        <p:grpSp>
          <p:nvGrpSpPr>
            <p:cNvPr id="10" name="组合 9"/>
            <p:cNvGrpSpPr/>
            <p:nvPr/>
          </p:nvGrpSpPr>
          <p:grpSpPr>
            <a:xfrm rot="0">
              <a:off x="6147269" y="3331609"/>
              <a:ext cx="5033250" cy="1050721"/>
              <a:chOff x="-4714868" y="2110674"/>
              <a:chExt cx="5033250" cy="105072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-4714868" y="2808615"/>
                <a:ext cx="5033249" cy="352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1200" kern="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cs typeface="+mn-ea"/>
                    <a:sym typeface="Arial" panose="020B0604020202020204" pitchFamily="34" charset="0"/>
                  </a:rPr>
                  <a:t>MENTAL HEALTH COUNSELING PPT</a:t>
                </a:r>
                <a:endParaRPr lang="en-US" altLang="zh-CN" sz="12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-4634728" y="2789746"/>
                <a:ext cx="4953109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13" name="文本占位符 19"/>
              <p:cNvSpPr txBox="1"/>
              <p:nvPr/>
            </p:nvSpPr>
            <p:spPr>
              <a:xfrm>
                <a:off x="-4708756" y="2110674"/>
                <a:ext cx="5027138" cy="660203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dist">
                  <a:buNone/>
                  <a:defRPr/>
                </a:pPr>
                <a:r>
                  <a:rPr lang="en-US" altLang="zh-CN" sz="4100" b="1" dirty="0">
                    <a:solidFill>
                      <a:srgbClr val="BBD1BD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cs typeface="+mn-ea"/>
                    <a:sym typeface="Arial" panose="020B0604020202020204" pitchFamily="34" charset="0"/>
                  </a:rPr>
                  <a:t>2.3.5   </a:t>
                </a:r>
                <a:r>
                  <a:rPr lang="zh-CN" altLang="en-US" sz="4100" b="1" dirty="0">
                    <a:solidFill>
                      <a:srgbClr val="BBD1BD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cs typeface="+mn-ea"/>
                    <a:sym typeface="Arial" panose="020B0604020202020204" pitchFamily="34" charset="0"/>
                  </a:rPr>
                  <a:t>解决问题</a:t>
                </a:r>
                <a:endParaRPr lang="zh-CN" altLang="en-US" sz="4100" b="1" dirty="0">
                  <a:solidFill>
                    <a:srgbClr val="BBD1BD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endParaRPr>
              </a:p>
              <a:p>
                <a:pPr marL="0" indent="0" algn="dist">
                  <a:buNone/>
                  <a:defRPr/>
                </a:pPr>
                <a:endParaRPr lang="zh-CN" altLang="en-US" sz="4100" b="1" dirty="0">
                  <a:solidFill>
                    <a:srgbClr val="BBD1BD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文本占位符 20"/>
            <p:cNvSpPr txBox="1"/>
            <p:nvPr/>
          </p:nvSpPr>
          <p:spPr>
            <a:xfrm>
              <a:off x="6147269" y="2844265"/>
              <a:ext cx="5112385" cy="42354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20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第二单元  </a:t>
              </a:r>
              <a:r>
                <a:rPr lang="en-US" altLang="zh-CN" sz="20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100</a:t>
              </a:r>
              <a:r>
                <a:rPr lang="zh-CN" altLang="en-US" sz="20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以内的加法和减法</a:t>
              </a:r>
              <a:endParaRPr lang="zh-CN" altLang="en-US" sz="2000" dirty="0"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170811" y="439917"/>
            <a:ext cx="3046757" cy="225731"/>
          </a:xfrm>
          <a:prstGeom prst="rect">
            <a:avLst/>
          </a:prstGeom>
          <a:solidFill>
            <a:srgbClr val="BBD1BD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txBody>
          <a:bodyPr spcFirstLastPara="1" wrap="square" lIns="43194" tIns="43194" rIns="43194" bIns="43194" spcCol="28575" anchor="ctr">
            <a:spAutoFit/>
          </a:bodyPr>
          <a:lstStyle/>
          <a:p>
            <a:pPr defTabSz="864235" latinLnBrk="1">
              <a:defRPr/>
            </a:pPr>
            <a:r>
              <a:rPr lang="zh-CN" altLang="en-US" sz="900" kern="0" spc="225" dirty="0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rPr>
              <a:t>人教版小学数学二年级上册</a:t>
            </a:r>
            <a:endParaRPr lang="zh-CN" altLang="en-US" sz="900" kern="0" spc="225" dirty="0">
              <a:solidFill>
                <a:prstClr val="white"/>
              </a:solidFill>
              <a:latin typeface="Arial" panose="020B0604020202020204" pitchFamily="34" charset="0"/>
              <a:ea typeface="思源黑体 CN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菱形 14"/>
          <p:cNvSpPr/>
          <p:nvPr/>
        </p:nvSpPr>
        <p:spPr>
          <a:xfrm rot="273414">
            <a:off x="2196737" y="1317397"/>
            <a:ext cx="1168854" cy="1168854"/>
          </a:xfrm>
          <a:prstGeom prst="diamond">
            <a:avLst/>
          </a:prstGeom>
          <a:solidFill>
            <a:srgbClr val="BBD1B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22" name="菱形 21"/>
          <p:cNvSpPr/>
          <p:nvPr/>
        </p:nvSpPr>
        <p:spPr>
          <a:xfrm rot="21329411">
            <a:off x="906434" y="59815"/>
            <a:ext cx="1168854" cy="1168854"/>
          </a:xfrm>
          <a:prstGeom prst="diamond">
            <a:avLst/>
          </a:prstGeom>
          <a:solidFill>
            <a:srgbClr val="BBD1B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23" name="菱形 22"/>
          <p:cNvSpPr/>
          <p:nvPr/>
        </p:nvSpPr>
        <p:spPr>
          <a:xfrm>
            <a:off x="7016049" y="4559073"/>
            <a:ext cx="1168854" cy="1168854"/>
          </a:xfrm>
          <a:prstGeom prst="diamond">
            <a:avLst/>
          </a:prstGeom>
          <a:solidFill>
            <a:srgbClr val="BB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25" name="菱形 24"/>
          <p:cNvSpPr/>
          <p:nvPr/>
        </p:nvSpPr>
        <p:spPr>
          <a:xfrm>
            <a:off x="7899017" y="4559073"/>
            <a:ext cx="1168854" cy="1168854"/>
          </a:xfrm>
          <a:prstGeom prst="diamond">
            <a:avLst/>
          </a:prstGeom>
          <a:solidFill>
            <a:srgbClr val="BB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26" name="菱形 25"/>
          <p:cNvSpPr/>
          <p:nvPr/>
        </p:nvSpPr>
        <p:spPr>
          <a:xfrm>
            <a:off x="7133207" y="4550501"/>
            <a:ext cx="1168854" cy="1168854"/>
          </a:xfrm>
          <a:prstGeom prst="diamond">
            <a:avLst/>
          </a:prstGeom>
          <a:solidFill>
            <a:srgbClr val="BB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8016174" y="4550501"/>
            <a:ext cx="1168854" cy="1168854"/>
          </a:xfrm>
          <a:prstGeom prst="diamond">
            <a:avLst/>
          </a:prstGeom>
          <a:solidFill>
            <a:srgbClr val="BBD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Box 19"/>
          <p:cNvSpPr txBox="1">
            <a:spLocks noChangeArrowheads="1"/>
          </p:cNvSpPr>
          <p:nvPr/>
        </p:nvSpPr>
        <p:spPr bwMode="auto">
          <a:xfrm>
            <a:off x="439737" y="847725"/>
            <a:ext cx="8199438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一班有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33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人参加学校运动会，二班参加的人数比一班多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4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人。二班有多少人参加？两个班一共有多少人参加？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3232149" y="1927873"/>
            <a:ext cx="3087688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33+4=37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（人）  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/>
        </p:nvSpPr>
        <p:spPr bwMode="auto">
          <a:xfrm>
            <a:off x="3201987" y="2359238"/>
            <a:ext cx="3117850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33+37=70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（人）  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80270" y="2930544"/>
            <a:ext cx="7454900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答：二班有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37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人参加，两个班一共有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70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人参加。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课堂训练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8" grpId="0"/>
      <p:bldP spid="5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flipH="1">
            <a:off x="1401995" y="1406172"/>
            <a:ext cx="628650" cy="950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756551" y="1336563"/>
            <a:ext cx="676275" cy="88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圆角矩形标注 3"/>
          <p:cNvSpPr/>
          <p:nvPr/>
        </p:nvSpPr>
        <p:spPr>
          <a:xfrm>
            <a:off x="3580011" y="813593"/>
            <a:ext cx="2964509" cy="489857"/>
          </a:xfrm>
          <a:prstGeom prst="wedgeRoundRectCallout">
            <a:avLst>
              <a:gd name="adj1" fmla="val 54728"/>
              <a:gd name="adj2" fmla="val 34617"/>
              <a:gd name="adj3" fmla="val 16667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zh-CN" altLang="en-US" sz="1800" kern="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我这学期得了</a:t>
            </a:r>
            <a:r>
              <a:rPr lang="en-US" altLang="zh-CN" sz="1800" kern="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16</a:t>
            </a:r>
            <a:r>
              <a:rPr lang="zh-CN" altLang="en-US" sz="1800" kern="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朵大红花。</a:t>
            </a:r>
            <a:endParaRPr lang="zh-CN" altLang="en-US" sz="1800" kern="0" dirty="0"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450985" y="1358139"/>
            <a:ext cx="2455123" cy="556499"/>
          </a:xfrm>
          <a:prstGeom prst="wedgeRoundRectCallout">
            <a:avLst>
              <a:gd name="adj1" fmla="val -58205"/>
              <a:gd name="adj2" fmla="val 27986"/>
              <a:gd name="adj3" fmla="val 16667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zh-CN" altLang="en-US" sz="1800" kern="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我比你少得</a:t>
            </a:r>
            <a:r>
              <a:rPr lang="en-US" altLang="zh-CN" sz="1800" kern="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3</a:t>
            </a:r>
            <a:r>
              <a:rPr lang="zh-CN" altLang="en-US" sz="1800" kern="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个大红花。</a:t>
            </a:r>
            <a:endParaRPr lang="zh-CN" altLang="en-US" sz="1800" kern="0" dirty="0"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1137637" y="3641045"/>
            <a:ext cx="6148387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(2)  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小明和小兰一共得了多少个大红花？</a:t>
            </a:r>
            <a:endParaRPr lang="zh-CN" altLang="en-US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56678" y="2963594"/>
            <a:ext cx="1505460" cy="373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 defTabSz="914400">
              <a:lnSpc>
                <a:spcPct val="11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16-3=13(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)  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1509" name="矩形 1"/>
          <p:cNvSpPr>
            <a:spLocks noChangeArrowheads="1"/>
          </p:cNvSpPr>
          <p:nvPr/>
        </p:nvSpPr>
        <p:spPr bwMode="auto">
          <a:xfrm>
            <a:off x="1183317" y="2504689"/>
            <a:ext cx="3153748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 latinLnBrk="1">
              <a:lnSpc>
                <a:spcPct val="150000"/>
              </a:lnSpc>
            </a:pP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(1)  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小明得了多少个大红花？</a:t>
            </a:r>
            <a:endParaRPr lang="zh-CN" altLang="en-US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56678" y="4030589"/>
            <a:ext cx="1564370" cy="373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 defTabSz="914400">
              <a:lnSpc>
                <a:spcPct val="11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13+16=29(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)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156678" y="3360627"/>
            <a:ext cx="300106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答：小明得了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13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个大红花。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等线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167680" y="4366046"/>
            <a:ext cx="4088299" cy="373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答：小强和小兰一共得了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29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个大红花。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等线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12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1507" grpId="0"/>
      <p:bldP spid="6" grpId="0"/>
      <p:bldP spid="21509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4"/>
          <p:cNvSpPr>
            <a:spLocks noChangeArrowheads="1"/>
          </p:cNvSpPr>
          <p:nvPr/>
        </p:nvSpPr>
        <p:spPr bwMode="auto">
          <a:xfrm>
            <a:off x="439104" y="941214"/>
            <a:ext cx="3384550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/>
            <a:r>
              <a:rPr lang="zh-CN" altLang="en-US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看图列式计算。</a:t>
            </a:r>
            <a:endParaRPr lang="zh-CN" altLang="en-US" sz="1800" kern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0482" name="Rectangle 7"/>
          <p:cNvSpPr>
            <a:spLocks noChangeArrowheads="1"/>
          </p:cNvSpPr>
          <p:nvPr/>
        </p:nvSpPr>
        <p:spPr bwMode="auto">
          <a:xfrm>
            <a:off x="4010185" y="2532735"/>
            <a:ext cx="1574800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150000"/>
              </a:lnSpc>
            </a:pP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少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12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台</a:t>
            </a: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20483" name="组合 1"/>
          <p:cNvGrpSpPr/>
          <p:nvPr/>
        </p:nvGrpSpPr>
        <p:grpSpPr bwMode="auto">
          <a:xfrm>
            <a:off x="2276634" y="1451454"/>
            <a:ext cx="3094038" cy="2383786"/>
            <a:chOff x="2384087" y="1641925"/>
            <a:chExt cx="3095081" cy="2382871"/>
          </a:xfrm>
        </p:grpSpPr>
        <p:grpSp>
          <p:nvGrpSpPr>
            <p:cNvPr id="20488" name="组合 9"/>
            <p:cNvGrpSpPr/>
            <p:nvPr/>
          </p:nvGrpSpPr>
          <p:grpSpPr bwMode="auto">
            <a:xfrm>
              <a:off x="2404740" y="2354097"/>
              <a:ext cx="3074411" cy="143876"/>
              <a:chOff x="4205652" y="3247293"/>
              <a:chExt cx="5122986" cy="181707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4210931" y="3428697"/>
                <a:ext cx="511773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205639" y="3246320"/>
                <a:ext cx="0" cy="18237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9326019" y="3246320"/>
                <a:ext cx="0" cy="18237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89" name="组合 13"/>
            <p:cNvGrpSpPr/>
            <p:nvPr/>
          </p:nvGrpSpPr>
          <p:grpSpPr bwMode="auto">
            <a:xfrm>
              <a:off x="2411083" y="1641925"/>
              <a:ext cx="3066495" cy="616189"/>
              <a:chOff x="4211542" y="2535122"/>
              <a:chExt cx="5113597" cy="616189"/>
            </a:xfrm>
          </p:grpSpPr>
          <p:sp>
            <p:nvSpPr>
              <p:cNvPr id="15" name="左大括号 14"/>
              <p:cNvSpPr/>
              <p:nvPr/>
            </p:nvSpPr>
            <p:spPr>
              <a:xfrm rot="5400000">
                <a:off x="6696137" y="522308"/>
                <a:ext cx="144408" cy="5113597"/>
              </a:xfrm>
              <a:prstGeom prst="leftBrace">
                <a:avLst>
                  <a:gd name="adj1" fmla="val 56333"/>
                  <a:gd name="adj2" fmla="val 50000"/>
                </a:avLst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defTabSz="914400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02" name="Rectangle 7"/>
              <p:cNvSpPr>
                <a:spLocks noChangeArrowheads="1"/>
              </p:cNvSpPr>
              <p:nvPr/>
            </p:nvSpPr>
            <p:spPr bwMode="auto">
              <a:xfrm>
                <a:off x="5323326" y="2535122"/>
                <a:ext cx="2269403" cy="5076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indent="372745" defTabSz="914400" eaLnBrk="0" hangingPunct="0">
                  <a:lnSpc>
                    <a:spcPct val="150000"/>
                  </a:lnSpc>
                </a:pPr>
                <a:r>
                  <a:rPr lang="en-US" altLang="zh-CN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楷体" panose="02010609060101010101" charset="-122"/>
                    <a:sym typeface="Arial" panose="020B0604020202020204" pitchFamily="34" charset="0"/>
                  </a:rPr>
                  <a:t>40</a:t>
                </a:r>
                <a:r>
                  <a:rPr lang="zh-CN" altLang="en-US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楷体" panose="02010609060101010101" charset="-122"/>
                    <a:sym typeface="Arial" panose="020B0604020202020204" pitchFamily="34" charset="0"/>
                  </a:rPr>
                  <a:t>台</a:t>
                </a:r>
                <a:endPara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490" name="组合 19"/>
            <p:cNvGrpSpPr/>
            <p:nvPr/>
          </p:nvGrpSpPr>
          <p:grpSpPr bwMode="auto">
            <a:xfrm>
              <a:off x="2384088" y="3405432"/>
              <a:ext cx="2042213" cy="619364"/>
              <a:chOff x="4240409" y="3541430"/>
              <a:chExt cx="2333598" cy="619364"/>
            </a:xfrm>
          </p:grpSpPr>
          <p:sp>
            <p:nvSpPr>
              <p:cNvPr id="21" name="左大括号 20"/>
              <p:cNvSpPr/>
              <p:nvPr/>
            </p:nvSpPr>
            <p:spPr>
              <a:xfrm rot="16200000">
                <a:off x="5327863" y="2453976"/>
                <a:ext cx="158689" cy="2333598"/>
              </a:xfrm>
              <a:prstGeom prst="leftBrace">
                <a:avLst>
                  <a:gd name="adj1" fmla="val 56333"/>
                  <a:gd name="adj2" fmla="val 50000"/>
                </a:avLst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defTabSz="914400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500" name="Rectangle 7"/>
              <p:cNvSpPr>
                <a:spLocks noChangeArrowheads="1"/>
              </p:cNvSpPr>
              <p:nvPr/>
            </p:nvSpPr>
            <p:spPr bwMode="auto">
              <a:xfrm>
                <a:off x="4649632" y="3653158"/>
                <a:ext cx="1481244" cy="5076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indent="372745" defTabSz="914400" eaLnBrk="0" hangingPunct="0">
                  <a:lnSpc>
                    <a:spcPct val="150000"/>
                  </a:lnSpc>
                </a:pPr>
                <a:r>
                  <a:rPr lang="en-US" altLang="zh-CN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楷体" panose="02010609060101010101" charset="-122"/>
                    <a:sym typeface="Arial" panose="020B0604020202020204" pitchFamily="34" charset="0"/>
                  </a:rPr>
                  <a:t>?</a:t>
                </a:r>
                <a:r>
                  <a:rPr lang="zh-CN" altLang="en-US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cs typeface="楷体" panose="02010609060101010101" charset="-122"/>
                    <a:sym typeface="Arial" panose="020B0604020202020204" pitchFamily="34" charset="0"/>
                  </a:rPr>
                  <a:t>台</a:t>
                </a:r>
                <a:endPara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491" name="组合 22"/>
            <p:cNvGrpSpPr/>
            <p:nvPr/>
          </p:nvGrpSpPr>
          <p:grpSpPr bwMode="auto">
            <a:xfrm>
              <a:off x="2384087" y="3124544"/>
              <a:ext cx="2043898" cy="157905"/>
              <a:chOff x="4208583" y="4567179"/>
              <a:chExt cx="5116231" cy="184548"/>
            </a:xfrm>
          </p:grpSpPr>
          <p:grpSp>
            <p:nvGrpSpPr>
              <p:cNvPr id="20495" name="组合 23"/>
              <p:cNvGrpSpPr/>
              <p:nvPr/>
            </p:nvGrpSpPr>
            <p:grpSpPr bwMode="auto">
              <a:xfrm>
                <a:off x="4208583" y="4567179"/>
                <a:ext cx="5116231" cy="184548"/>
                <a:chOff x="4205652" y="3247293"/>
                <a:chExt cx="7336482" cy="181707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4211354" y="3428088"/>
                  <a:ext cx="7330435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4205652" y="3247306"/>
                  <a:ext cx="0" cy="18078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5" name="直接连接符 24"/>
              <p:cNvCxnSpPr/>
              <p:nvPr/>
            </p:nvCxnSpPr>
            <p:spPr>
              <a:xfrm>
                <a:off x="9324574" y="4567192"/>
                <a:ext cx="0" cy="18360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92" name="组合 28"/>
            <p:cNvGrpSpPr/>
            <p:nvPr/>
          </p:nvGrpSpPr>
          <p:grpSpPr bwMode="auto">
            <a:xfrm>
              <a:off x="4412216" y="3158135"/>
              <a:ext cx="1066952" cy="124311"/>
              <a:chOff x="4212671" y="4567179"/>
              <a:chExt cx="5112143" cy="184548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4211674" y="4750555"/>
                <a:ext cx="5113140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9324814" y="4566799"/>
                <a:ext cx="0" cy="183756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48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78098" y="1618615"/>
            <a:ext cx="731837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5372" y="2415540"/>
            <a:ext cx="10668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5734211" y="2475586"/>
            <a:ext cx="283527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15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40-12=</a:t>
            </a:r>
            <a:endParaRPr lang="en-US" altLang="zh-CN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6594475" y="2475586"/>
            <a:ext cx="2044700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15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28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（台）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6"/>
          <p:cNvGrpSpPr/>
          <p:nvPr/>
        </p:nvGrpSpPr>
        <p:grpSpPr bwMode="auto">
          <a:xfrm>
            <a:off x="2467611" y="1869124"/>
            <a:ext cx="2041525" cy="142875"/>
            <a:chOff x="4205652" y="3247293"/>
            <a:chExt cx="5122986" cy="181707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4209637" y="3429000"/>
              <a:ext cx="51190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205652" y="3247293"/>
              <a:ext cx="0" cy="18170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9324656" y="3247293"/>
              <a:ext cx="0" cy="18170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06" name="组合 7"/>
          <p:cNvGrpSpPr/>
          <p:nvPr/>
        </p:nvGrpSpPr>
        <p:grpSpPr bwMode="auto">
          <a:xfrm>
            <a:off x="2473960" y="1133534"/>
            <a:ext cx="2000250" cy="638750"/>
            <a:chOff x="4212671" y="2512187"/>
            <a:chExt cx="5112149" cy="638702"/>
          </a:xfrm>
        </p:grpSpPr>
        <p:sp>
          <p:nvSpPr>
            <p:cNvPr id="20" name="左大括号 19"/>
            <p:cNvSpPr/>
            <p:nvPr/>
          </p:nvSpPr>
          <p:spPr>
            <a:xfrm rot="5400000">
              <a:off x="6696520" y="522589"/>
              <a:ext cx="144451" cy="5112149"/>
            </a:xfrm>
            <a:prstGeom prst="leftBrace">
              <a:avLst>
                <a:gd name="adj1" fmla="val 56333"/>
                <a:gd name="adj2" fmla="val 50000"/>
              </a:avLst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4" name="Rectangle 7"/>
            <p:cNvSpPr>
              <a:spLocks noChangeArrowheads="1"/>
            </p:cNvSpPr>
            <p:nvPr/>
          </p:nvSpPr>
          <p:spPr bwMode="auto">
            <a:xfrm>
              <a:off x="4878013" y="2512187"/>
              <a:ext cx="3050989" cy="5077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indent="372745" defTabSz="914400" eaLnBrk="0" hangingPunct="0">
                <a:lnSpc>
                  <a:spcPct val="150000"/>
                </a:lnSpc>
              </a:pPr>
              <a:r>
                <a:rPr lang="en-US" altLang="zh-CN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26</a:t>
              </a:r>
              <a:r>
                <a: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棵</a:t>
              </a: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507" name="组合 8"/>
          <p:cNvGrpSpPr/>
          <p:nvPr/>
        </p:nvGrpSpPr>
        <p:grpSpPr bwMode="auto">
          <a:xfrm>
            <a:off x="2446976" y="2920047"/>
            <a:ext cx="3743325" cy="600693"/>
            <a:chOff x="4240410" y="3542132"/>
            <a:chExt cx="2333660" cy="600728"/>
          </a:xfrm>
        </p:grpSpPr>
        <p:sp>
          <p:nvSpPr>
            <p:cNvPr id="18" name="左大括号 17"/>
            <p:cNvSpPr/>
            <p:nvPr/>
          </p:nvSpPr>
          <p:spPr>
            <a:xfrm rot="16200000">
              <a:off x="5328654" y="2453888"/>
              <a:ext cx="157171" cy="2333660"/>
            </a:xfrm>
            <a:prstGeom prst="leftBrace">
              <a:avLst>
                <a:gd name="adj1" fmla="val 56333"/>
                <a:gd name="adj2" fmla="val 50000"/>
              </a:avLst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2" name="Rectangle 7"/>
            <p:cNvSpPr>
              <a:spLocks noChangeArrowheads="1"/>
            </p:cNvSpPr>
            <p:nvPr/>
          </p:nvSpPr>
          <p:spPr bwMode="auto">
            <a:xfrm>
              <a:off x="5003337" y="3635000"/>
              <a:ext cx="1481243" cy="5078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indent="372745" defTabSz="914400" eaLnBrk="0" hangingPunct="0">
                <a:lnSpc>
                  <a:spcPct val="150000"/>
                </a:lnSpc>
              </a:pPr>
              <a:r>
                <a:rPr lang="en-US" altLang="zh-CN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?</a:t>
              </a:r>
              <a:r>
                <a: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棵</a:t>
              </a: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508" name="组合 9"/>
          <p:cNvGrpSpPr/>
          <p:nvPr/>
        </p:nvGrpSpPr>
        <p:grpSpPr bwMode="auto">
          <a:xfrm>
            <a:off x="2446974" y="2639061"/>
            <a:ext cx="2043112" cy="157163"/>
            <a:chOff x="4208583" y="4567179"/>
            <a:chExt cx="5116231" cy="184548"/>
          </a:xfrm>
        </p:grpSpPr>
        <p:grpSp>
          <p:nvGrpSpPr>
            <p:cNvPr id="21517" name="组合 13"/>
            <p:cNvGrpSpPr/>
            <p:nvPr/>
          </p:nvGrpSpPr>
          <p:grpSpPr bwMode="auto">
            <a:xfrm>
              <a:off x="4208583" y="4567179"/>
              <a:ext cx="5116231" cy="184548"/>
              <a:chOff x="4205652" y="3247293"/>
              <a:chExt cx="7336482" cy="181707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4211351" y="3429000"/>
                <a:ext cx="733078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4205652" y="3247293"/>
                <a:ext cx="0" cy="18170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直接连接符 14"/>
            <p:cNvCxnSpPr/>
            <p:nvPr/>
          </p:nvCxnSpPr>
          <p:spPr>
            <a:xfrm>
              <a:off x="9324814" y="4567179"/>
              <a:ext cx="0" cy="1845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09" name="组合 10"/>
          <p:cNvGrpSpPr/>
          <p:nvPr/>
        </p:nvGrpSpPr>
        <p:grpSpPr bwMode="auto">
          <a:xfrm>
            <a:off x="4474211" y="2672399"/>
            <a:ext cx="1716088" cy="123825"/>
            <a:chOff x="4212671" y="4567179"/>
            <a:chExt cx="5112143" cy="184548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212671" y="4751727"/>
              <a:ext cx="5112143" cy="0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9324814" y="4567179"/>
              <a:ext cx="0" cy="184548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510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6224" y="1148399"/>
            <a:ext cx="787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图片 2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37324" y="2270761"/>
            <a:ext cx="890587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2962151" y="3635940"/>
            <a:ext cx="4019550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150000"/>
              </a:lnSpc>
            </a:pP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26+24=</a:t>
            </a:r>
            <a:endParaRPr lang="en-US" altLang="zh-CN" sz="1800" kern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1513" name="Rectangle 7"/>
          <p:cNvSpPr>
            <a:spLocks noChangeArrowheads="1"/>
          </p:cNvSpPr>
          <p:nvPr/>
        </p:nvSpPr>
        <p:spPr bwMode="auto">
          <a:xfrm>
            <a:off x="4461510" y="2149829"/>
            <a:ext cx="1512888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150000"/>
              </a:lnSpc>
            </a:pP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多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24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棵</a:t>
            </a: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3867026" y="3629061"/>
            <a:ext cx="2073275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15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50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（棵）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6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8"/>
          <p:cNvSpPr>
            <a:spLocks noChangeArrowheads="1"/>
          </p:cNvSpPr>
          <p:nvPr/>
        </p:nvSpPr>
        <p:spPr bwMode="auto">
          <a:xfrm>
            <a:off x="403225" y="917996"/>
            <a:ext cx="8235950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 defTabSz="914400" latinLnBrk="1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小白兔拔了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13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个萝卜，比小灰兔少拔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个。小灰兔拔了多少个萝卜？两只小兔一共拔了多少个萝卜？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522664" y="1853378"/>
            <a:ext cx="1664558" cy="4293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13+5=18(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)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　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522664" y="2301736"/>
            <a:ext cx="2540000" cy="4293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13+18=31(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)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等线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71090" y="3029407"/>
            <a:ext cx="8464550" cy="4293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答：小灰兔拔了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18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个萝卜，两只小兔一共拔了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31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个萝卜。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等线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7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19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9"/>
          <p:cNvSpPr txBox="1">
            <a:spLocks noChangeArrowheads="1"/>
          </p:cNvSpPr>
          <p:nvPr/>
        </p:nvSpPr>
        <p:spPr bwMode="auto">
          <a:xfrm>
            <a:off x="495300" y="911544"/>
            <a:ext cx="8143875" cy="900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在世博园参观，上午来了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68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名同学，中午走了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39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名同学，下午又来了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55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名同学，下午还有多少名同学在世博园参观？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122931" y="2020800"/>
            <a:ext cx="1256594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68-39+55=</a:t>
            </a:r>
            <a:endParaRPr lang="en-US" altLang="zh-CN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26057" y="2641283"/>
            <a:ext cx="4185281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答：下午还有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84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名同学在世博园参观。</a:t>
            </a: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379525" y="2020800"/>
            <a:ext cx="1106313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84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（名）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8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495300" y="847725"/>
            <a:ext cx="8229600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有一只乌龟，它的年龄是用最大的两位数，减去最大的一位数，再加上最小的两位数，这只乌龟多少岁？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309105" y="2243027"/>
            <a:ext cx="1127954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99-9+10=</a:t>
            </a:r>
            <a:endParaRPr lang="en-US" altLang="zh-CN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309106" y="2783238"/>
            <a:ext cx="237108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答：这只乌龟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100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岁。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363466" y="2243027"/>
            <a:ext cx="1216920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100</a:t>
            </a: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（岁）</a:t>
            </a:r>
            <a:endParaRPr lang="zh-CN" altLang="en-US" sz="1800" kern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8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6" grpId="0"/>
      <p:bldP spid="7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431979" y="847725"/>
            <a:ext cx="3454311" cy="34624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defTabSz="914400">
              <a:defRPr/>
            </a:pPr>
            <a:r>
              <a:rPr lang="zh-CN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这节课你们都学会了哪些知识？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31979" y="1551335"/>
            <a:ext cx="7105650" cy="256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用加法和减法解决连续两问的应用题：</a:t>
            </a:r>
            <a:endParaRPr lang="en-US" altLang="zh-CN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）先分析数量关系，通过题中给出的已知条件求出第一个问题；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</a:t>
            </a:r>
            <a:r>
              <a:rPr lang="zh-CN" altLang="en-US" sz="1800" kern="0" dirty="0">
                <a:solidFill>
                  <a:srgbClr val="0324ED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“一想”</a:t>
            </a:r>
            <a:endParaRPr lang="en-US" altLang="zh-CN" sz="1800" kern="0" dirty="0">
              <a:solidFill>
                <a:srgbClr val="0324ED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）然后把第一个问题的结果当成新的已条件解决第二个问题；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</a:t>
            </a:r>
            <a:r>
              <a:rPr lang="zh-CN" altLang="en-US" sz="1800" kern="0" dirty="0">
                <a:solidFill>
                  <a:srgbClr val="0324ED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“二用”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 </a:t>
            </a:r>
            <a:endParaRPr lang="en-US" altLang="zh-CN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3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）检验。</a:t>
            </a:r>
            <a:r>
              <a:rPr lang="zh-CN" altLang="en-US" sz="1800" kern="0" dirty="0">
                <a:solidFill>
                  <a:srgbClr val="0324ED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“三查”</a:t>
            </a:r>
            <a:endParaRPr lang="en-US" altLang="zh-CN" sz="1800" kern="0" dirty="0">
              <a:solidFill>
                <a:srgbClr val="0324ED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5606" name="矩形 1"/>
          <p:cNvSpPr>
            <a:spLocks noChangeArrowheads="1"/>
          </p:cNvSpPr>
          <p:nvPr/>
        </p:nvSpPr>
        <p:spPr bwMode="auto">
          <a:xfrm>
            <a:off x="431979" y="1205087"/>
            <a:ext cx="1085874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 defTabSz="914400"/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解决问题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 smtClean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小结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95301" y="3187631"/>
            <a:ext cx="8216621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春天来了，到处鲜花盛开，美术班一起去野外写生，我们一起来看看吧。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 smtClean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课文导入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" name="Picture 4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54781" y="1220229"/>
            <a:ext cx="2822175" cy="136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919504" y="3256818"/>
            <a:ext cx="1281113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标注 5"/>
          <p:cNvSpPr/>
          <p:nvPr/>
        </p:nvSpPr>
        <p:spPr>
          <a:xfrm>
            <a:off x="3054781" y="3256818"/>
            <a:ext cx="3636763" cy="534866"/>
          </a:xfrm>
          <a:prstGeom prst="wedgeRoundRectCallout">
            <a:avLst>
              <a:gd name="adj1" fmla="val 60293"/>
              <a:gd name="adj2" fmla="val -7583"/>
              <a:gd name="adj3" fmla="val 1666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小组讨论：</a:t>
            </a:r>
            <a:r>
              <a:rPr lang="zh-CN" altLang="en-US" sz="1800" kern="0" dirty="0">
                <a:solidFill>
                  <a:schemeClr val="tx1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该怎样解答这个问题？</a:t>
            </a:r>
            <a:endParaRPr lang="zh-CN" altLang="en-US" sz="1800" kern="0" dirty="0">
              <a:solidFill>
                <a:schemeClr val="tx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1" name="Picture 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60913" y="916161"/>
            <a:ext cx="2822175" cy="136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548053" y="2410145"/>
            <a:ext cx="8091122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美术兴趣小组有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14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名女生，男生比女生少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人。男生有多少人？美术兴趣小组一共有多少人？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Box 19"/>
          <p:cNvSpPr txBox="1">
            <a:spLocks noChangeArrowheads="1"/>
          </p:cNvSpPr>
          <p:nvPr/>
        </p:nvSpPr>
        <p:spPr bwMode="auto">
          <a:xfrm>
            <a:off x="495300" y="839567"/>
            <a:ext cx="8143875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美术兴趣小组有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14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名女生，男生比女生少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人。男生有多少人？美术兴趣小组一共有多少人？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301" name="文本框 2"/>
          <p:cNvSpPr txBox="1">
            <a:spLocks noChangeArrowheads="1"/>
          </p:cNvSpPr>
          <p:nvPr/>
        </p:nvSpPr>
        <p:spPr bwMode="auto">
          <a:xfrm>
            <a:off x="55920" y="1738433"/>
            <a:ext cx="238601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 defTabSz="914400"/>
            <a:r>
              <a:rPr lang="zh-CN" altLang="en-US" sz="1800" kern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知道了什么？</a:t>
            </a:r>
            <a:endParaRPr lang="zh-CN" altLang="en-US" sz="1800" kern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763625" y="3416343"/>
            <a:ext cx="762000" cy="999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组合 25"/>
          <p:cNvGrpSpPr/>
          <p:nvPr/>
        </p:nvGrpSpPr>
        <p:grpSpPr bwMode="auto">
          <a:xfrm>
            <a:off x="5349037" y="2413704"/>
            <a:ext cx="2795588" cy="695217"/>
            <a:chOff x="4297824" y="989714"/>
            <a:chExt cx="2768396" cy="763282"/>
          </a:xfrm>
        </p:grpSpPr>
        <p:sp>
          <p:nvSpPr>
            <p:cNvPr id="12298" name="矩形 26"/>
            <p:cNvSpPr>
              <a:spLocks noChangeArrowheads="1"/>
            </p:cNvSpPr>
            <p:nvPr/>
          </p:nvSpPr>
          <p:spPr bwMode="auto">
            <a:xfrm>
              <a:off x="4297824" y="1043386"/>
              <a:ext cx="2768396" cy="7096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/>
              <a:r>
                <a: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有</a:t>
              </a:r>
              <a:r>
                <a:rPr lang="en-US" altLang="zh-CN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14</a:t>
              </a:r>
              <a:r>
                <a: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名女生，男生比女生少</a:t>
              </a:r>
              <a:r>
                <a:rPr lang="en-US" altLang="zh-CN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5</a:t>
              </a:r>
              <a:r>
                <a:rPr lang="zh-CN" altLang="en-US" sz="1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人。</a:t>
              </a:r>
              <a:endPara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30" name="圆角矩形标注 29"/>
            <p:cNvSpPr/>
            <p:nvPr/>
          </p:nvSpPr>
          <p:spPr>
            <a:xfrm>
              <a:off x="4335553" y="989714"/>
              <a:ext cx="2529443" cy="719157"/>
            </a:xfrm>
            <a:prstGeom prst="wedgeRoundRectCallout">
              <a:avLst>
                <a:gd name="adj1" fmla="val 32955"/>
                <a:gd name="adj2" fmla="val 69409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46126" y="1726269"/>
            <a:ext cx="3691155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举手发言：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你知道哪些数学信息？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 flipH="1">
            <a:off x="737750" y="3566272"/>
            <a:ext cx="511175" cy="77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 bwMode="auto">
          <a:xfrm>
            <a:off x="1425244" y="2278368"/>
            <a:ext cx="3669271" cy="1181038"/>
            <a:chOff x="1628260" y="2026508"/>
            <a:chExt cx="4834255" cy="1867969"/>
          </a:xfrm>
        </p:grpSpPr>
        <p:sp>
          <p:nvSpPr>
            <p:cNvPr id="12296" name="文本框 5"/>
            <p:cNvSpPr txBox="1">
              <a:spLocks noChangeArrowheads="1"/>
            </p:cNvSpPr>
            <p:nvPr/>
          </p:nvSpPr>
          <p:spPr bwMode="auto">
            <a:xfrm>
              <a:off x="1687949" y="2039808"/>
              <a:ext cx="4714875" cy="1854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914400">
                <a:lnSpc>
                  <a:spcPct val="130000"/>
                </a:lnSpc>
              </a:pP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要解决两个问题</a:t>
              </a:r>
              <a:r>
                <a:rPr lang="en-US" altLang="zh-CN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:</a:t>
              </a:r>
              <a:endPara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（</a:t>
              </a:r>
              <a:r>
                <a:rPr lang="en-US" altLang="zh-CN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1</a:t>
              </a: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）男生有多少人？</a:t>
              </a:r>
              <a:endPara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endParaRPr>
            </a:p>
            <a:p>
              <a:pPr defTabSz="914400">
                <a:lnSpc>
                  <a:spcPct val="130000"/>
                </a:lnSpc>
              </a:pP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（</a:t>
              </a:r>
              <a:r>
                <a:rPr lang="en-US" altLang="zh-CN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2</a:t>
              </a: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）美术兴趣小组一共有多少人？</a:t>
              </a:r>
              <a:endPara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34" name="圆角矩形标注 33"/>
            <p:cNvSpPr/>
            <p:nvPr/>
          </p:nvSpPr>
          <p:spPr>
            <a:xfrm>
              <a:off x="1628260" y="2026508"/>
              <a:ext cx="4834255" cy="1786093"/>
            </a:xfrm>
            <a:prstGeom prst="wedgeRoundRectCallout">
              <a:avLst>
                <a:gd name="adj1" fmla="val -54126"/>
                <a:gd name="adj2" fmla="val 36536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 bwMode="auto">
          <a:xfrm>
            <a:off x="1256393" y="1544487"/>
            <a:ext cx="292100" cy="512762"/>
            <a:chOff x="4286" y="3094"/>
            <a:chExt cx="460" cy="807"/>
          </a:xfrm>
        </p:grpSpPr>
        <p:sp>
          <p:nvSpPr>
            <p:cNvPr id="6" name="等腰三角形 5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平行四边形 7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 bwMode="auto">
          <a:xfrm>
            <a:off x="1292907" y="2168373"/>
            <a:ext cx="357187" cy="573088"/>
            <a:chOff x="5423" y="3226"/>
            <a:chExt cx="563" cy="903"/>
          </a:xfrm>
        </p:grpSpPr>
        <p:sp>
          <p:nvSpPr>
            <p:cNvPr id="22" name="矩形 21"/>
            <p:cNvSpPr/>
            <p:nvPr/>
          </p:nvSpPr>
          <p:spPr>
            <a:xfrm>
              <a:off x="5548" y="3516"/>
              <a:ext cx="278" cy="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536" y="3226"/>
              <a:ext cx="300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553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 flipH="1">
              <a:off x="570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798" y="3549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423" y="3541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 bwMode="auto">
          <a:xfrm>
            <a:off x="1553257" y="1544487"/>
            <a:ext cx="292100" cy="512762"/>
            <a:chOff x="4286" y="3094"/>
            <a:chExt cx="460" cy="807"/>
          </a:xfrm>
        </p:grpSpPr>
        <p:sp>
          <p:nvSpPr>
            <p:cNvPr id="34" name="等腰三角形 33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 bwMode="auto">
          <a:xfrm>
            <a:off x="1850119" y="1544487"/>
            <a:ext cx="292100" cy="512762"/>
            <a:chOff x="4286" y="3094"/>
            <a:chExt cx="460" cy="807"/>
          </a:xfrm>
        </p:grpSpPr>
        <p:sp>
          <p:nvSpPr>
            <p:cNvPr id="42" name="等腰三角形 41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平行四边形 44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 bwMode="auto">
          <a:xfrm>
            <a:off x="2145394" y="1544487"/>
            <a:ext cx="292100" cy="512762"/>
            <a:chOff x="4286" y="3094"/>
            <a:chExt cx="460" cy="807"/>
          </a:xfrm>
        </p:grpSpPr>
        <p:sp>
          <p:nvSpPr>
            <p:cNvPr id="50" name="等腰三角形 49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平行四边形 52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 bwMode="auto">
          <a:xfrm>
            <a:off x="2442256" y="1544487"/>
            <a:ext cx="292100" cy="512762"/>
            <a:chOff x="4286" y="3094"/>
            <a:chExt cx="460" cy="807"/>
          </a:xfrm>
        </p:grpSpPr>
        <p:sp>
          <p:nvSpPr>
            <p:cNvPr id="58" name="等腰三角形 57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平行四边形 60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 bwMode="auto">
          <a:xfrm>
            <a:off x="2739118" y="1544487"/>
            <a:ext cx="292100" cy="512762"/>
            <a:chOff x="4286" y="3094"/>
            <a:chExt cx="460" cy="807"/>
          </a:xfrm>
        </p:grpSpPr>
        <p:sp>
          <p:nvSpPr>
            <p:cNvPr id="66" name="等腰三角形 65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平行四边形 68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 bwMode="auto">
          <a:xfrm>
            <a:off x="3035981" y="1544487"/>
            <a:ext cx="292100" cy="512762"/>
            <a:chOff x="4286" y="3094"/>
            <a:chExt cx="460" cy="807"/>
          </a:xfrm>
        </p:grpSpPr>
        <p:sp>
          <p:nvSpPr>
            <p:cNvPr id="74" name="等腰三角形 73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平行四边形 75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平行四边形 76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 bwMode="auto">
          <a:xfrm>
            <a:off x="3332843" y="1544487"/>
            <a:ext cx="292100" cy="512762"/>
            <a:chOff x="4286" y="3094"/>
            <a:chExt cx="460" cy="807"/>
          </a:xfrm>
        </p:grpSpPr>
        <p:sp>
          <p:nvSpPr>
            <p:cNvPr id="82" name="等腰三角形 81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平行四边形 83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平行四边形 84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 bwMode="auto">
          <a:xfrm>
            <a:off x="3628118" y="1544487"/>
            <a:ext cx="292100" cy="512762"/>
            <a:chOff x="4286" y="3094"/>
            <a:chExt cx="460" cy="807"/>
          </a:xfrm>
        </p:grpSpPr>
        <p:sp>
          <p:nvSpPr>
            <p:cNvPr id="90" name="等腰三角形 89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平行四边形 91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平行四边形 92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组合 96"/>
          <p:cNvGrpSpPr/>
          <p:nvPr/>
        </p:nvGrpSpPr>
        <p:grpSpPr bwMode="auto">
          <a:xfrm>
            <a:off x="3924982" y="1544487"/>
            <a:ext cx="292100" cy="512762"/>
            <a:chOff x="4286" y="3094"/>
            <a:chExt cx="460" cy="807"/>
          </a:xfrm>
        </p:grpSpPr>
        <p:sp>
          <p:nvSpPr>
            <p:cNvPr id="98" name="等腰三角形 97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平行四边形 99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平行四边形 100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/>
          <p:cNvGrpSpPr/>
          <p:nvPr/>
        </p:nvGrpSpPr>
        <p:grpSpPr bwMode="auto">
          <a:xfrm>
            <a:off x="4221844" y="1544487"/>
            <a:ext cx="292100" cy="512762"/>
            <a:chOff x="4286" y="3094"/>
            <a:chExt cx="460" cy="807"/>
          </a:xfrm>
        </p:grpSpPr>
        <p:sp>
          <p:nvSpPr>
            <p:cNvPr id="106" name="等腰三角形 105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平行四边形 107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平行四边形 108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 bwMode="auto">
          <a:xfrm>
            <a:off x="4518706" y="1544487"/>
            <a:ext cx="292100" cy="512762"/>
            <a:chOff x="4286" y="3094"/>
            <a:chExt cx="460" cy="807"/>
          </a:xfrm>
        </p:grpSpPr>
        <p:sp>
          <p:nvSpPr>
            <p:cNvPr id="114" name="等腰三角形 113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平行四边形 115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平行四边形 116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 bwMode="auto">
          <a:xfrm>
            <a:off x="4815568" y="1544487"/>
            <a:ext cx="292100" cy="512762"/>
            <a:chOff x="4286" y="3094"/>
            <a:chExt cx="460" cy="807"/>
          </a:xfrm>
        </p:grpSpPr>
        <p:sp>
          <p:nvSpPr>
            <p:cNvPr id="122" name="等腰三角形 121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平行四边形 123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平行四边形 124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6" name="直接连接符 125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 bwMode="auto">
          <a:xfrm>
            <a:off x="5110843" y="1544487"/>
            <a:ext cx="292100" cy="512762"/>
            <a:chOff x="4286" y="3094"/>
            <a:chExt cx="460" cy="807"/>
          </a:xfrm>
        </p:grpSpPr>
        <p:sp>
          <p:nvSpPr>
            <p:cNvPr id="130" name="等腰三角形 129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平行四边形 131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平行四边形 132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34" name="直接连接符 133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" name="组合 136"/>
          <p:cNvGrpSpPr/>
          <p:nvPr/>
        </p:nvGrpSpPr>
        <p:grpSpPr bwMode="auto">
          <a:xfrm>
            <a:off x="5407706" y="1544487"/>
            <a:ext cx="292100" cy="512762"/>
            <a:chOff x="4286" y="3094"/>
            <a:chExt cx="460" cy="807"/>
          </a:xfrm>
        </p:grpSpPr>
        <p:sp>
          <p:nvSpPr>
            <p:cNvPr id="138" name="等腰三角形 137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平行四边形 139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平行四边形 140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42" name="直接连接符 141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组合 144"/>
          <p:cNvGrpSpPr/>
          <p:nvPr/>
        </p:nvGrpSpPr>
        <p:grpSpPr bwMode="auto">
          <a:xfrm>
            <a:off x="5704568" y="1544487"/>
            <a:ext cx="292100" cy="512762"/>
            <a:chOff x="4286" y="3094"/>
            <a:chExt cx="460" cy="807"/>
          </a:xfrm>
        </p:grpSpPr>
        <p:sp>
          <p:nvSpPr>
            <p:cNvPr id="146" name="等腰三角形 145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平行四边形 147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平行四边形 148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50" name="直接连接符 149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组合 152"/>
          <p:cNvGrpSpPr/>
          <p:nvPr/>
        </p:nvGrpSpPr>
        <p:grpSpPr bwMode="auto">
          <a:xfrm>
            <a:off x="6001432" y="1544487"/>
            <a:ext cx="292100" cy="512762"/>
            <a:chOff x="4286" y="3094"/>
            <a:chExt cx="460" cy="807"/>
          </a:xfrm>
        </p:grpSpPr>
        <p:sp>
          <p:nvSpPr>
            <p:cNvPr id="154" name="等腰三角形 153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6" name="平行四边形 155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7" name="平行四边形 156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58" name="直接连接符 157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1" name="组合 160"/>
          <p:cNvGrpSpPr/>
          <p:nvPr/>
        </p:nvGrpSpPr>
        <p:grpSpPr bwMode="auto">
          <a:xfrm>
            <a:off x="6593569" y="1544487"/>
            <a:ext cx="292100" cy="512762"/>
            <a:chOff x="4286" y="3094"/>
            <a:chExt cx="460" cy="807"/>
          </a:xfrm>
        </p:grpSpPr>
        <p:sp>
          <p:nvSpPr>
            <p:cNvPr id="162" name="等腰三角形 161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4" name="平行四边形 163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平行四边形 164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6" name="直接连接符 165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组合 168"/>
          <p:cNvGrpSpPr/>
          <p:nvPr/>
        </p:nvGrpSpPr>
        <p:grpSpPr bwMode="auto">
          <a:xfrm>
            <a:off x="7187293" y="1544487"/>
            <a:ext cx="292100" cy="512762"/>
            <a:chOff x="4286" y="3094"/>
            <a:chExt cx="460" cy="807"/>
          </a:xfrm>
        </p:grpSpPr>
        <p:sp>
          <p:nvSpPr>
            <p:cNvPr id="170" name="等腰三角形 169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1" name="椭圆 170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2" name="平行四边形 171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3" name="平行四边形 172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74" name="直接连接符 173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7" name="组合 176"/>
          <p:cNvGrpSpPr/>
          <p:nvPr/>
        </p:nvGrpSpPr>
        <p:grpSpPr bwMode="auto">
          <a:xfrm>
            <a:off x="7781018" y="1544487"/>
            <a:ext cx="292100" cy="512762"/>
            <a:chOff x="4286" y="3094"/>
            <a:chExt cx="460" cy="807"/>
          </a:xfrm>
        </p:grpSpPr>
        <p:sp>
          <p:nvSpPr>
            <p:cNvPr id="178" name="等腰三角形 177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0" name="平行四边形 179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1" name="平行四边形 180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82" name="直接连接符 181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5" name="组合 184"/>
          <p:cNvGrpSpPr/>
          <p:nvPr/>
        </p:nvGrpSpPr>
        <p:grpSpPr bwMode="auto">
          <a:xfrm>
            <a:off x="6298294" y="1544487"/>
            <a:ext cx="292100" cy="512762"/>
            <a:chOff x="4286" y="3094"/>
            <a:chExt cx="460" cy="807"/>
          </a:xfrm>
        </p:grpSpPr>
        <p:sp>
          <p:nvSpPr>
            <p:cNvPr id="186" name="等腰三角形 185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7" name="椭圆 186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平行四边形 187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9" name="平行四边形 188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90" name="直接连接符 189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3" name="组合 192"/>
          <p:cNvGrpSpPr/>
          <p:nvPr/>
        </p:nvGrpSpPr>
        <p:grpSpPr bwMode="auto">
          <a:xfrm>
            <a:off x="6890431" y="1544487"/>
            <a:ext cx="292100" cy="512762"/>
            <a:chOff x="4286" y="3094"/>
            <a:chExt cx="460" cy="807"/>
          </a:xfrm>
        </p:grpSpPr>
        <p:sp>
          <p:nvSpPr>
            <p:cNvPr id="194" name="等腰三角形 193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" name="椭圆 194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6" name="平行四边形 195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平行四边形 196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98" name="直接连接符 197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1" name="组合 200"/>
          <p:cNvGrpSpPr/>
          <p:nvPr/>
        </p:nvGrpSpPr>
        <p:grpSpPr bwMode="auto">
          <a:xfrm>
            <a:off x="7484156" y="1544487"/>
            <a:ext cx="292100" cy="512762"/>
            <a:chOff x="4286" y="3094"/>
            <a:chExt cx="460" cy="807"/>
          </a:xfrm>
        </p:grpSpPr>
        <p:sp>
          <p:nvSpPr>
            <p:cNvPr id="202" name="等腰三角形 201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椭圆 202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平行四边形 203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平行四边形 204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06" name="直接连接符 205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9" name="组合 208"/>
          <p:cNvGrpSpPr/>
          <p:nvPr/>
        </p:nvGrpSpPr>
        <p:grpSpPr bwMode="auto">
          <a:xfrm>
            <a:off x="8076293" y="1544487"/>
            <a:ext cx="292100" cy="512762"/>
            <a:chOff x="4286" y="3094"/>
            <a:chExt cx="460" cy="807"/>
          </a:xfrm>
        </p:grpSpPr>
        <p:sp>
          <p:nvSpPr>
            <p:cNvPr id="210" name="等腰三角形 209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2" name="平行四边形 211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平行四边形 212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14" name="直接连接符 213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7" name="直接连接符 216"/>
          <p:cNvCxnSpPr/>
          <p:nvPr/>
        </p:nvCxnSpPr>
        <p:spPr>
          <a:xfrm>
            <a:off x="2740706" y="1138086"/>
            <a:ext cx="0" cy="1905000"/>
          </a:xfrm>
          <a:prstGeom prst="line">
            <a:avLst/>
          </a:prstGeom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8" name="组合 217"/>
          <p:cNvGrpSpPr/>
          <p:nvPr/>
        </p:nvGrpSpPr>
        <p:grpSpPr bwMode="auto">
          <a:xfrm>
            <a:off x="1564369" y="2168373"/>
            <a:ext cx="357188" cy="573088"/>
            <a:chOff x="5423" y="3226"/>
            <a:chExt cx="563" cy="903"/>
          </a:xfrm>
        </p:grpSpPr>
        <p:sp>
          <p:nvSpPr>
            <p:cNvPr id="219" name="矩形 218"/>
            <p:cNvSpPr/>
            <p:nvPr/>
          </p:nvSpPr>
          <p:spPr>
            <a:xfrm>
              <a:off x="5548" y="3516"/>
              <a:ext cx="278" cy="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椭圆 219"/>
            <p:cNvSpPr/>
            <p:nvPr/>
          </p:nvSpPr>
          <p:spPr>
            <a:xfrm>
              <a:off x="5536" y="3226"/>
              <a:ext cx="300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平行四边形 220"/>
            <p:cNvSpPr/>
            <p:nvPr/>
          </p:nvSpPr>
          <p:spPr>
            <a:xfrm>
              <a:off x="553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平行四边形 221"/>
            <p:cNvSpPr/>
            <p:nvPr/>
          </p:nvSpPr>
          <p:spPr>
            <a:xfrm flipH="1">
              <a:off x="570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5798" y="3549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flipH="1">
              <a:off x="5423" y="3541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" name="组合 224"/>
          <p:cNvGrpSpPr/>
          <p:nvPr/>
        </p:nvGrpSpPr>
        <p:grpSpPr bwMode="auto">
          <a:xfrm>
            <a:off x="1835832" y="2168373"/>
            <a:ext cx="357187" cy="573088"/>
            <a:chOff x="5423" y="3226"/>
            <a:chExt cx="563" cy="903"/>
          </a:xfrm>
        </p:grpSpPr>
        <p:sp>
          <p:nvSpPr>
            <p:cNvPr id="226" name="矩形 225"/>
            <p:cNvSpPr/>
            <p:nvPr/>
          </p:nvSpPr>
          <p:spPr>
            <a:xfrm>
              <a:off x="5548" y="3516"/>
              <a:ext cx="278" cy="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5536" y="3226"/>
              <a:ext cx="300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8" name="平行四边形 227"/>
            <p:cNvSpPr/>
            <p:nvPr/>
          </p:nvSpPr>
          <p:spPr>
            <a:xfrm>
              <a:off x="553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9" name="平行四边形 228"/>
            <p:cNvSpPr/>
            <p:nvPr/>
          </p:nvSpPr>
          <p:spPr>
            <a:xfrm flipH="1">
              <a:off x="570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30" name="直接连接符 229"/>
            <p:cNvCxnSpPr/>
            <p:nvPr/>
          </p:nvCxnSpPr>
          <p:spPr>
            <a:xfrm>
              <a:off x="5798" y="3549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flipH="1">
              <a:off x="5423" y="3541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2" name="组合 231"/>
          <p:cNvGrpSpPr/>
          <p:nvPr/>
        </p:nvGrpSpPr>
        <p:grpSpPr bwMode="auto">
          <a:xfrm>
            <a:off x="2107294" y="2168373"/>
            <a:ext cx="358775" cy="573088"/>
            <a:chOff x="5423" y="3226"/>
            <a:chExt cx="563" cy="903"/>
          </a:xfrm>
        </p:grpSpPr>
        <p:sp>
          <p:nvSpPr>
            <p:cNvPr id="233" name="矩形 232"/>
            <p:cNvSpPr/>
            <p:nvPr/>
          </p:nvSpPr>
          <p:spPr>
            <a:xfrm>
              <a:off x="5548" y="3516"/>
              <a:ext cx="279" cy="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5535" y="3226"/>
              <a:ext cx="301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" name="平行四边形 234"/>
            <p:cNvSpPr/>
            <p:nvPr/>
          </p:nvSpPr>
          <p:spPr>
            <a:xfrm>
              <a:off x="5535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6" name="平行四边形 235"/>
            <p:cNvSpPr/>
            <p:nvPr/>
          </p:nvSpPr>
          <p:spPr>
            <a:xfrm flipH="1">
              <a:off x="5707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37" name="直接连接符 236"/>
            <p:cNvCxnSpPr/>
            <p:nvPr/>
          </p:nvCxnSpPr>
          <p:spPr>
            <a:xfrm>
              <a:off x="5799" y="3549"/>
              <a:ext cx="187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H="1">
              <a:off x="5423" y="3541"/>
              <a:ext cx="187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9" name="组合 238"/>
          <p:cNvGrpSpPr/>
          <p:nvPr/>
        </p:nvGrpSpPr>
        <p:grpSpPr bwMode="auto">
          <a:xfrm>
            <a:off x="2380343" y="2168373"/>
            <a:ext cx="357188" cy="573088"/>
            <a:chOff x="5423" y="3226"/>
            <a:chExt cx="563" cy="903"/>
          </a:xfrm>
        </p:grpSpPr>
        <p:sp>
          <p:nvSpPr>
            <p:cNvPr id="240" name="矩形 239"/>
            <p:cNvSpPr/>
            <p:nvPr/>
          </p:nvSpPr>
          <p:spPr>
            <a:xfrm>
              <a:off x="5548" y="3516"/>
              <a:ext cx="278" cy="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1" name="椭圆 240"/>
            <p:cNvSpPr/>
            <p:nvPr/>
          </p:nvSpPr>
          <p:spPr>
            <a:xfrm>
              <a:off x="5536" y="3226"/>
              <a:ext cx="300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2" name="平行四边形 241"/>
            <p:cNvSpPr/>
            <p:nvPr/>
          </p:nvSpPr>
          <p:spPr>
            <a:xfrm>
              <a:off x="553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3" name="平行四边形 242"/>
            <p:cNvSpPr/>
            <p:nvPr/>
          </p:nvSpPr>
          <p:spPr>
            <a:xfrm flipH="1">
              <a:off x="570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44" name="直接连接符 243"/>
            <p:cNvCxnSpPr/>
            <p:nvPr/>
          </p:nvCxnSpPr>
          <p:spPr>
            <a:xfrm>
              <a:off x="5798" y="3549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flipH="1">
              <a:off x="5423" y="3541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6" name="组合 245"/>
          <p:cNvGrpSpPr/>
          <p:nvPr/>
        </p:nvGrpSpPr>
        <p:grpSpPr bwMode="auto">
          <a:xfrm>
            <a:off x="2775632" y="2168373"/>
            <a:ext cx="357187" cy="573088"/>
            <a:chOff x="5423" y="3226"/>
            <a:chExt cx="563" cy="903"/>
          </a:xfrm>
        </p:grpSpPr>
        <p:sp>
          <p:nvSpPr>
            <p:cNvPr id="247" name="矩形 246"/>
            <p:cNvSpPr/>
            <p:nvPr/>
          </p:nvSpPr>
          <p:spPr>
            <a:xfrm>
              <a:off x="5548" y="3516"/>
              <a:ext cx="278" cy="360"/>
            </a:xfrm>
            <a:prstGeom prst="rect">
              <a:avLst/>
            </a:prstGeom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>
              <a:off x="5536" y="3226"/>
              <a:ext cx="300" cy="290"/>
            </a:xfrm>
            <a:prstGeom prst="ellipse">
              <a:avLst/>
            </a:prstGeom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9" name="平行四边形 248"/>
            <p:cNvSpPr/>
            <p:nvPr/>
          </p:nvSpPr>
          <p:spPr>
            <a:xfrm>
              <a:off x="5536" y="3876"/>
              <a:ext cx="120" cy="253"/>
            </a:xfrm>
            <a:prstGeom prst="parallelogram">
              <a:avLst/>
            </a:prstGeom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0" name="平行四边形 249"/>
            <p:cNvSpPr/>
            <p:nvPr/>
          </p:nvSpPr>
          <p:spPr>
            <a:xfrm flipH="1">
              <a:off x="5706" y="3876"/>
              <a:ext cx="120" cy="253"/>
            </a:xfrm>
            <a:prstGeom prst="parallelogram">
              <a:avLst/>
            </a:prstGeom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51" name="直接连接符 250"/>
            <p:cNvCxnSpPr/>
            <p:nvPr/>
          </p:nvCxnSpPr>
          <p:spPr>
            <a:xfrm>
              <a:off x="5798" y="3549"/>
              <a:ext cx="188" cy="163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 flipH="1">
              <a:off x="5423" y="3541"/>
              <a:ext cx="188" cy="163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3" name="组合 252"/>
          <p:cNvGrpSpPr/>
          <p:nvPr/>
        </p:nvGrpSpPr>
        <p:grpSpPr bwMode="auto">
          <a:xfrm>
            <a:off x="8076294" y="2168373"/>
            <a:ext cx="358775" cy="573088"/>
            <a:chOff x="5423" y="3226"/>
            <a:chExt cx="563" cy="903"/>
          </a:xfrm>
        </p:grpSpPr>
        <p:sp>
          <p:nvSpPr>
            <p:cNvPr id="254" name="矩形 253"/>
            <p:cNvSpPr/>
            <p:nvPr/>
          </p:nvSpPr>
          <p:spPr>
            <a:xfrm>
              <a:off x="5548" y="3516"/>
              <a:ext cx="279" cy="360"/>
            </a:xfrm>
            <a:prstGeom prst="rect">
              <a:avLst/>
            </a:prstGeom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5" name="椭圆 254"/>
            <p:cNvSpPr/>
            <p:nvPr/>
          </p:nvSpPr>
          <p:spPr>
            <a:xfrm>
              <a:off x="5535" y="3226"/>
              <a:ext cx="301" cy="290"/>
            </a:xfrm>
            <a:prstGeom prst="ellipse">
              <a:avLst/>
            </a:prstGeom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" name="平行四边形 255"/>
            <p:cNvSpPr/>
            <p:nvPr/>
          </p:nvSpPr>
          <p:spPr>
            <a:xfrm>
              <a:off x="5535" y="3876"/>
              <a:ext cx="120" cy="253"/>
            </a:xfrm>
            <a:prstGeom prst="parallelogram">
              <a:avLst/>
            </a:prstGeom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7" name="平行四边形 256"/>
            <p:cNvSpPr/>
            <p:nvPr/>
          </p:nvSpPr>
          <p:spPr>
            <a:xfrm flipH="1">
              <a:off x="5707" y="3876"/>
              <a:ext cx="120" cy="253"/>
            </a:xfrm>
            <a:prstGeom prst="parallelogram">
              <a:avLst/>
            </a:prstGeom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58" name="直接连接符 257"/>
            <p:cNvCxnSpPr/>
            <p:nvPr/>
          </p:nvCxnSpPr>
          <p:spPr>
            <a:xfrm>
              <a:off x="5799" y="3549"/>
              <a:ext cx="187" cy="163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 flipH="1">
              <a:off x="5423" y="3541"/>
              <a:ext cx="187" cy="163"/>
            </a:xfrm>
            <a:prstGeom prst="line">
              <a:avLst/>
            </a:prstGeom>
            <a:ln w="381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0" name="直接连接符 259"/>
          <p:cNvCxnSpPr/>
          <p:nvPr/>
        </p:nvCxnSpPr>
        <p:spPr>
          <a:xfrm flipV="1">
            <a:off x="3099481" y="2463649"/>
            <a:ext cx="5003800" cy="3175"/>
          </a:xfrm>
          <a:prstGeom prst="line">
            <a:avLst/>
          </a:prstGeom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左大括号 261"/>
          <p:cNvSpPr/>
          <p:nvPr/>
        </p:nvSpPr>
        <p:spPr>
          <a:xfrm rot="5400000">
            <a:off x="4759212" y="-2148832"/>
            <a:ext cx="142875" cy="7075487"/>
          </a:xfrm>
          <a:prstGeom prst="leftBrace">
            <a:avLst>
              <a:gd name="adj1" fmla="val 56333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20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3" name="Rectangle 7"/>
          <p:cNvSpPr>
            <a:spLocks noChangeArrowheads="1"/>
          </p:cNvSpPr>
          <p:nvPr/>
        </p:nvSpPr>
        <p:spPr bwMode="auto">
          <a:xfrm>
            <a:off x="4194135" y="960872"/>
            <a:ext cx="1290637" cy="3185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9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14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64" name="左大括号 263"/>
          <p:cNvSpPr/>
          <p:nvPr/>
        </p:nvSpPr>
        <p:spPr>
          <a:xfrm rot="16200000" flipV="1">
            <a:off x="1951719" y="2142974"/>
            <a:ext cx="144463" cy="1427163"/>
          </a:xfrm>
          <a:prstGeom prst="leftBrace">
            <a:avLst>
              <a:gd name="adj1" fmla="val 56333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20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5" name="左大括号 264"/>
          <p:cNvSpPr/>
          <p:nvPr/>
        </p:nvSpPr>
        <p:spPr>
          <a:xfrm rot="16200000" flipV="1">
            <a:off x="5482319" y="41124"/>
            <a:ext cx="144462" cy="5627687"/>
          </a:xfrm>
          <a:prstGeom prst="leftBrace">
            <a:avLst>
              <a:gd name="adj1" fmla="val 56333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20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97689" y="3070682"/>
            <a:ext cx="1828385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indent="373380" defTabSz="914400" eaLnBrk="0" hangingPunct="0"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比女生少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人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7" name="Rectangle 7"/>
          <p:cNvSpPr>
            <a:spLocks noChangeArrowheads="1"/>
          </p:cNvSpPr>
          <p:nvPr/>
        </p:nvSpPr>
        <p:spPr bwMode="auto">
          <a:xfrm>
            <a:off x="4921973" y="3051136"/>
            <a:ext cx="1290638" cy="3185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9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？人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66298" y="3888669"/>
            <a:ext cx="6911027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indent="372745" defTabSz="684530" eaLnBrk="0" hangingPunct="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等线" panose="02010600030101010101" charset="-122"/>
                <a:sym typeface="Arial" panose="020B0604020202020204" pitchFamily="34" charset="0"/>
              </a:rPr>
              <a:t>求男生有多少人，就是求比</a:t>
            </a: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等线" panose="02010600030101010101" charset="-122"/>
                <a:sym typeface="Arial" panose="020B0604020202020204" pitchFamily="34" charset="0"/>
              </a:rPr>
              <a:t>14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等线" panose="02010600030101010101" charset="-122"/>
                <a:sym typeface="Arial" panose="020B0604020202020204" pitchFamily="34" charset="0"/>
              </a:rPr>
              <a:t>少</a:t>
            </a:r>
            <a:r>
              <a:rPr lang="en-US" altLang="zh-CN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等线" panose="02010600030101010101" charset="-122"/>
                <a:sym typeface="Arial" panose="020B0604020202020204" pitchFamily="34" charset="0"/>
              </a:rPr>
              <a:t>5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等线" panose="02010600030101010101" charset="-122"/>
                <a:sym typeface="Arial" panose="020B0604020202020204" pitchFamily="34" charset="0"/>
              </a:rPr>
              <a:t>的数是多少，用            计算。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等线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5601381" y="3887080"/>
            <a:ext cx="600164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等线" panose="02010600030101010101" charset="-122"/>
                <a:sym typeface="Arial" panose="020B0604020202020204" pitchFamily="34" charset="0"/>
              </a:rPr>
              <a:t>减法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等线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2423482" y="3250694"/>
            <a:ext cx="2207095" cy="3185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indent="373380" defTabSz="914400" eaLnBrk="0" hangingPunct="0">
              <a:lnSpc>
                <a:spcPct val="9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14 - 5 = 9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（人）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57" name="文本框 2"/>
          <p:cNvSpPr txBox="1">
            <a:spLocks noChangeArrowheads="1"/>
          </p:cNvSpPr>
          <p:nvPr/>
        </p:nvSpPr>
        <p:spPr bwMode="auto">
          <a:xfrm>
            <a:off x="131816" y="892188"/>
            <a:ext cx="1927487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怎样解答？</a:t>
            </a:r>
            <a:endParaRPr lang="zh-CN" altLang="en-US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2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3" grpId="0" animBg="1"/>
      <p:bldP spid="264" grpId="0" animBg="1"/>
      <p:bldP spid="265" grpId="0" animBg="1"/>
      <p:bldP spid="266" grpId="0"/>
      <p:bldP spid="267" grpId="0" animBg="1"/>
      <p:bldP spid="268" grpId="0"/>
      <p:bldP spid="269" grpId="0"/>
      <p:bldP spid="2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 flipV="1">
            <a:off x="5323692" y="1664227"/>
            <a:ext cx="2416175" cy="0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 bwMode="auto">
          <a:xfrm>
            <a:off x="1045378" y="1407052"/>
            <a:ext cx="292100" cy="512762"/>
            <a:chOff x="4286" y="3094"/>
            <a:chExt cx="460" cy="807"/>
          </a:xfrm>
        </p:grpSpPr>
        <p:sp>
          <p:nvSpPr>
            <p:cNvPr id="6" name="等腰三角形 5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平行四边形 7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 bwMode="auto">
          <a:xfrm>
            <a:off x="4752192" y="1407052"/>
            <a:ext cx="357187" cy="573087"/>
            <a:chOff x="5423" y="3226"/>
            <a:chExt cx="563" cy="903"/>
          </a:xfrm>
        </p:grpSpPr>
        <p:sp>
          <p:nvSpPr>
            <p:cNvPr id="22" name="矩形 21"/>
            <p:cNvSpPr/>
            <p:nvPr/>
          </p:nvSpPr>
          <p:spPr>
            <a:xfrm>
              <a:off x="5548" y="3516"/>
              <a:ext cx="278" cy="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536" y="3226"/>
              <a:ext cx="300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553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 flipH="1">
              <a:off x="570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798" y="3549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423" y="3541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 bwMode="auto">
          <a:xfrm>
            <a:off x="1342242" y="1407052"/>
            <a:ext cx="292100" cy="512762"/>
            <a:chOff x="4286" y="3094"/>
            <a:chExt cx="460" cy="807"/>
          </a:xfrm>
        </p:grpSpPr>
        <p:sp>
          <p:nvSpPr>
            <p:cNvPr id="34" name="等腰三角形 33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/>
          <p:cNvGrpSpPr/>
          <p:nvPr/>
        </p:nvGrpSpPr>
        <p:grpSpPr bwMode="auto">
          <a:xfrm>
            <a:off x="4010829" y="1407052"/>
            <a:ext cx="292100" cy="512762"/>
            <a:chOff x="4286" y="3094"/>
            <a:chExt cx="460" cy="807"/>
          </a:xfrm>
        </p:grpSpPr>
        <p:sp>
          <p:nvSpPr>
            <p:cNvPr id="106" name="等腰三角形 105"/>
            <p:cNvSpPr/>
            <p:nvPr/>
          </p:nvSpPr>
          <p:spPr>
            <a:xfrm>
              <a:off x="4401" y="3286"/>
              <a:ext cx="278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4386" y="3094"/>
              <a:ext cx="303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平行四边形 107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平行四边形 108"/>
            <p:cNvSpPr/>
            <p:nvPr/>
          </p:nvSpPr>
          <p:spPr>
            <a:xfrm flipH="1">
              <a:off x="4559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455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>
              <a:off x="4319" y="338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4286" y="315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 bwMode="auto">
          <a:xfrm>
            <a:off x="4307692" y="1407052"/>
            <a:ext cx="292100" cy="512762"/>
            <a:chOff x="4286" y="3094"/>
            <a:chExt cx="460" cy="807"/>
          </a:xfrm>
        </p:grpSpPr>
        <p:sp>
          <p:nvSpPr>
            <p:cNvPr id="114" name="等腰三角形 113"/>
            <p:cNvSpPr/>
            <p:nvPr/>
          </p:nvSpPr>
          <p:spPr>
            <a:xfrm>
              <a:off x="4401" y="3286"/>
              <a:ext cx="277" cy="36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386" y="3094"/>
              <a:ext cx="302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平行四边形 115"/>
            <p:cNvSpPr/>
            <p:nvPr/>
          </p:nvSpPr>
          <p:spPr>
            <a:xfrm>
              <a:off x="4386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平行四边形 116"/>
            <p:cNvSpPr/>
            <p:nvPr/>
          </p:nvSpPr>
          <p:spPr>
            <a:xfrm flipH="1">
              <a:off x="4558" y="3649"/>
              <a:ext cx="120" cy="252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455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H="1">
              <a:off x="4318" y="3386"/>
              <a:ext cx="188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4286" y="3156"/>
              <a:ext cx="187" cy="16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8" name="组合 217"/>
          <p:cNvGrpSpPr/>
          <p:nvPr/>
        </p:nvGrpSpPr>
        <p:grpSpPr bwMode="auto">
          <a:xfrm>
            <a:off x="5023654" y="1407052"/>
            <a:ext cx="358775" cy="573087"/>
            <a:chOff x="5423" y="3226"/>
            <a:chExt cx="563" cy="903"/>
          </a:xfrm>
        </p:grpSpPr>
        <p:sp>
          <p:nvSpPr>
            <p:cNvPr id="219" name="矩形 218"/>
            <p:cNvSpPr/>
            <p:nvPr/>
          </p:nvSpPr>
          <p:spPr>
            <a:xfrm>
              <a:off x="5548" y="3516"/>
              <a:ext cx="279" cy="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椭圆 219"/>
            <p:cNvSpPr/>
            <p:nvPr/>
          </p:nvSpPr>
          <p:spPr>
            <a:xfrm>
              <a:off x="5535" y="3226"/>
              <a:ext cx="301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平行四边形 220"/>
            <p:cNvSpPr/>
            <p:nvPr/>
          </p:nvSpPr>
          <p:spPr>
            <a:xfrm>
              <a:off x="5535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平行四边形 221"/>
            <p:cNvSpPr/>
            <p:nvPr/>
          </p:nvSpPr>
          <p:spPr>
            <a:xfrm flipH="1">
              <a:off x="5707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5799" y="3549"/>
              <a:ext cx="187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flipH="1">
              <a:off x="5423" y="3541"/>
              <a:ext cx="187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2" name="组合 231"/>
          <p:cNvGrpSpPr/>
          <p:nvPr/>
        </p:nvGrpSpPr>
        <p:grpSpPr bwMode="auto">
          <a:xfrm>
            <a:off x="7457292" y="1407052"/>
            <a:ext cx="357187" cy="573087"/>
            <a:chOff x="5423" y="3226"/>
            <a:chExt cx="563" cy="903"/>
          </a:xfrm>
        </p:grpSpPr>
        <p:sp>
          <p:nvSpPr>
            <p:cNvPr id="233" name="矩形 232"/>
            <p:cNvSpPr/>
            <p:nvPr/>
          </p:nvSpPr>
          <p:spPr>
            <a:xfrm>
              <a:off x="5548" y="3516"/>
              <a:ext cx="278" cy="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5536" y="3226"/>
              <a:ext cx="300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" name="平行四边形 234"/>
            <p:cNvSpPr/>
            <p:nvPr/>
          </p:nvSpPr>
          <p:spPr>
            <a:xfrm>
              <a:off x="553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6" name="平行四边形 235"/>
            <p:cNvSpPr/>
            <p:nvPr/>
          </p:nvSpPr>
          <p:spPr>
            <a:xfrm flipH="1">
              <a:off x="570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37" name="直接连接符 236"/>
            <p:cNvCxnSpPr/>
            <p:nvPr/>
          </p:nvCxnSpPr>
          <p:spPr>
            <a:xfrm>
              <a:off x="5798" y="3549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flipH="1">
              <a:off x="5423" y="3541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9" name="组合 238"/>
          <p:cNvGrpSpPr/>
          <p:nvPr/>
        </p:nvGrpSpPr>
        <p:grpSpPr bwMode="auto">
          <a:xfrm>
            <a:off x="7812892" y="1407052"/>
            <a:ext cx="357187" cy="573087"/>
            <a:chOff x="5423" y="3226"/>
            <a:chExt cx="563" cy="903"/>
          </a:xfrm>
        </p:grpSpPr>
        <p:sp>
          <p:nvSpPr>
            <p:cNvPr id="240" name="矩形 239"/>
            <p:cNvSpPr/>
            <p:nvPr/>
          </p:nvSpPr>
          <p:spPr>
            <a:xfrm>
              <a:off x="5548" y="3516"/>
              <a:ext cx="278" cy="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1" name="椭圆 240"/>
            <p:cNvSpPr/>
            <p:nvPr/>
          </p:nvSpPr>
          <p:spPr>
            <a:xfrm>
              <a:off x="5536" y="3226"/>
              <a:ext cx="300" cy="2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2" name="平行四边形 241"/>
            <p:cNvSpPr/>
            <p:nvPr/>
          </p:nvSpPr>
          <p:spPr>
            <a:xfrm>
              <a:off x="553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3" name="平行四边形 242"/>
            <p:cNvSpPr/>
            <p:nvPr/>
          </p:nvSpPr>
          <p:spPr>
            <a:xfrm flipH="1">
              <a:off x="5706" y="3876"/>
              <a:ext cx="120" cy="253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44" name="直接连接符 243"/>
            <p:cNvCxnSpPr/>
            <p:nvPr/>
          </p:nvCxnSpPr>
          <p:spPr>
            <a:xfrm>
              <a:off x="5798" y="3549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flipH="1">
              <a:off x="5423" y="3541"/>
              <a:ext cx="188" cy="16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2" name="左大括号 261"/>
          <p:cNvSpPr/>
          <p:nvPr/>
        </p:nvSpPr>
        <p:spPr>
          <a:xfrm rot="5400000">
            <a:off x="2784485" y="-522554"/>
            <a:ext cx="142875" cy="3548062"/>
          </a:xfrm>
          <a:prstGeom prst="leftBrace">
            <a:avLst>
              <a:gd name="adj1" fmla="val 56333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3" name="Rectangle 7"/>
          <p:cNvSpPr>
            <a:spLocks noChangeArrowheads="1"/>
          </p:cNvSpPr>
          <p:nvPr/>
        </p:nvSpPr>
        <p:spPr bwMode="auto">
          <a:xfrm>
            <a:off x="2209017" y="847727"/>
            <a:ext cx="1292225" cy="3185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90000"/>
              </a:lnSpc>
            </a:pP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14</a:t>
            </a: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</a:t>
            </a:r>
            <a:endParaRPr lang="zh-CN" altLang="en-US" sz="1800" kern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" name="左大括号 2"/>
          <p:cNvSpPr/>
          <p:nvPr/>
        </p:nvSpPr>
        <p:spPr>
          <a:xfrm rot="5400000">
            <a:off x="6373028" y="-521761"/>
            <a:ext cx="142875" cy="3546475"/>
          </a:xfrm>
          <a:prstGeom prst="leftBrace">
            <a:avLst>
              <a:gd name="adj1" fmla="val 56333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5798354" y="847727"/>
            <a:ext cx="1292225" cy="3185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90000"/>
              </a:lnSpc>
            </a:pP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9</a:t>
            </a: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</a:t>
            </a:r>
            <a:endParaRPr lang="zh-CN" altLang="en-US" sz="1800" kern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9" name="左大括号 8"/>
          <p:cNvSpPr/>
          <p:nvPr/>
        </p:nvSpPr>
        <p:spPr>
          <a:xfrm rot="16200000" flipV="1">
            <a:off x="4595822" y="-1568717"/>
            <a:ext cx="142875" cy="7243763"/>
          </a:xfrm>
          <a:prstGeom prst="leftBrace">
            <a:avLst>
              <a:gd name="adj1" fmla="val 56333"/>
              <a:gd name="adj2" fmla="val 50000"/>
            </a:avLst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031467" y="2246313"/>
            <a:ext cx="1292225" cy="3185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90000"/>
              </a:lnSpc>
            </a:pP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？人</a:t>
            </a:r>
            <a:endParaRPr lang="zh-CN" altLang="en-US" sz="1800" kern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597829" y="1662639"/>
            <a:ext cx="2416175" cy="1588"/>
          </a:xfrm>
          <a:prstGeom prst="line">
            <a:avLst/>
          </a:prstGeom>
          <a:ln w="190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86968" y="2456191"/>
            <a:ext cx="2375009" cy="4016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indent="373380" defTabSz="685165" eaLnBrk="0" hangingPunct="0">
              <a:lnSpc>
                <a:spcPct val="12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14 + 9 = 23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（人）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010123" y="3102649"/>
            <a:ext cx="762000" cy="115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组合 77"/>
          <p:cNvGrpSpPr/>
          <p:nvPr/>
        </p:nvGrpSpPr>
        <p:grpSpPr bwMode="auto">
          <a:xfrm>
            <a:off x="2393528" y="2970097"/>
            <a:ext cx="4031527" cy="738202"/>
            <a:chOff x="4949412" y="965213"/>
            <a:chExt cx="2694945" cy="1092610"/>
          </a:xfrm>
        </p:grpSpPr>
        <p:sp>
          <p:nvSpPr>
            <p:cNvPr id="14357" name="矩形 78"/>
            <p:cNvSpPr>
              <a:spLocks noChangeArrowheads="1"/>
            </p:cNvSpPr>
            <p:nvPr/>
          </p:nvSpPr>
          <p:spPr bwMode="auto">
            <a:xfrm>
              <a:off x="5022055" y="1091921"/>
              <a:ext cx="2622302" cy="956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684530" eaLnBrk="0" hangingPunct="0"/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cs typeface="楷体" panose="02010609060101010101" charset="-122"/>
                  <a:sym typeface="Arial" panose="020B0604020202020204" pitchFamily="34" charset="0"/>
                </a:rPr>
                <a:t>求美术兴趣小组一共有多少人，就要把女生人数和男生人数合起来。</a:t>
              </a:r>
              <a:endPara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等线" panose="02010600030101010101" charset="-122"/>
                <a:sym typeface="Arial" panose="020B0604020202020204" pitchFamily="34" charset="0"/>
              </a:endParaRPr>
            </a:p>
          </p:txBody>
        </p:sp>
        <p:sp>
          <p:nvSpPr>
            <p:cNvPr id="80" name="圆角矩形标注 79"/>
            <p:cNvSpPr/>
            <p:nvPr/>
          </p:nvSpPr>
          <p:spPr>
            <a:xfrm>
              <a:off x="4949412" y="965213"/>
              <a:ext cx="2686401" cy="1092610"/>
            </a:xfrm>
            <a:prstGeom prst="wedgeRoundRectCallout">
              <a:avLst>
                <a:gd name="adj1" fmla="val 59239"/>
                <a:gd name="adj2" fmla="val -25938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9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3" grpId="0" animBg="1"/>
      <p:bldP spid="3" grpId="0" animBg="1"/>
      <p:bldP spid="4" grpId="0" animBg="1"/>
      <p:bldP spid="9" grpId="0" animBg="1"/>
      <p:bldP spid="10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9"/>
          <p:cNvSpPr txBox="1">
            <a:spLocks noChangeArrowheads="1"/>
          </p:cNvSpPr>
          <p:nvPr/>
        </p:nvSpPr>
        <p:spPr bwMode="auto">
          <a:xfrm>
            <a:off x="495301" y="881055"/>
            <a:ext cx="8464550" cy="900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美术兴趣小组有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14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名女生，男生比女生少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人。男生有多少人？美术兴趣小组一共有多少人？</a:t>
            </a: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0" name="Rectangle 7"/>
          <p:cNvSpPr>
            <a:spLocks noChangeArrowheads="1"/>
          </p:cNvSpPr>
          <p:nvPr/>
        </p:nvSpPr>
        <p:spPr bwMode="auto">
          <a:xfrm>
            <a:off x="1985265" y="2518604"/>
            <a:ext cx="3921125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12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美术兴趣小组人数：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985265" y="1959395"/>
            <a:ext cx="2463800" cy="373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110000"/>
              </a:lnSpc>
            </a:pP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男生人数：</a:t>
            </a:r>
            <a:endParaRPr lang="zh-CN" altLang="en-US" sz="1800" kern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1916209" y="3105512"/>
            <a:ext cx="798036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/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口答：男生有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9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人，美术兴趣小组一共有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23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人。</a:t>
            </a: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192547" y="1959396"/>
            <a:ext cx="1931939" cy="373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indent="372745" defTabSz="914400" eaLnBrk="0" hangingPunct="0">
              <a:lnSpc>
                <a:spcPct val="11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14-5=9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（人）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等线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066223" y="2531792"/>
            <a:ext cx="2117887" cy="401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indent="372745" eaLnBrk="0" hangingPunct="0">
              <a:lnSpc>
                <a:spcPct val="12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14+9=23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（人）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等线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15370" name="文本框 2"/>
          <p:cNvSpPr txBox="1">
            <a:spLocks noChangeArrowheads="1"/>
          </p:cNvSpPr>
          <p:nvPr/>
        </p:nvSpPr>
        <p:spPr bwMode="auto">
          <a:xfrm>
            <a:off x="173893" y="1810744"/>
            <a:ext cx="1927487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怎样解答？</a:t>
            </a:r>
            <a:endParaRPr lang="zh-CN" altLang="en-US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ldLvl="0" animBg="1"/>
      <p:bldP spid="29" grpId="0" bldLvl="0" animBg="1"/>
      <p:bldP spid="30" grpId="0" bldLvl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9"/>
          <p:cNvSpPr txBox="1">
            <a:spLocks noChangeArrowheads="1"/>
          </p:cNvSpPr>
          <p:nvPr/>
        </p:nvSpPr>
        <p:spPr bwMode="auto">
          <a:xfrm>
            <a:off x="423880" y="911118"/>
            <a:ext cx="8464550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美术兴趣小组有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14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名女生，男生比女生少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人。男生有多少人？美术兴趣小组一共有多少人？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2214689" y="1852057"/>
            <a:ext cx="1674812" cy="3739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>
              <a:lnSpc>
                <a:spcPct val="11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检验：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2214689" y="3075918"/>
            <a:ext cx="7980363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372745" defTabSz="914400" eaLnBrk="0" hangingPunct="0"/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口答：男生有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9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人，美术兴趣小组一共有</a:t>
            </a:r>
            <a:r>
              <a:rPr lang="en-US" altLang="zh-CN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23</a:t>
            </a:r>
            <a:r>
              <a: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人。</a:t>
            </a: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214689" y="2144064"/>
            <a:ext cx="6462712" cy="90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indent="372745" defTabSz="914400" eaLnBrk="0" hangingPunct="0">
              <a:lnSpc>
                <a:spcPct val="150000"/>
              </a:lnSpc>
            </a:pPr>
            <a:r>
              <a:rPr lang="en-US" altLang="zh-CN" sz="1800" kern="0" dirty="0">
                <a:solidFill>
                  <a:srgbClr val="0070C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9+5=14</a:t>
            </a:r>
            <a:r>
              <a:rPr lang="zh-CN" altLang="en-US" sz="1800" kern="0" dirty="0">
                <a:solidFill>
                  <a:srgbClr val="0070C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（人）</a:t>
            </a:r>
            <a:endParaRPr lang="en-US" altLang="zh-CN" sz="1800" kern="0" dirty="0">
              <a:solidFill>
                <a:srgbClr val="0070C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indent="372745" defTabSz="914400" eaLnBrk="0" hangingPunct="0">
              <a:lnSpc>
                <a:spcPct val="150000"/>
              </a:lnSpc>
            </a:pPr>
            <a:r>
              <a:rPr lang="zh-CN" altLang="en-US" sz="1800" kern="0" dirty="0">
                <a:solidFill>
                  <a:srgbClr val="0070C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因为男生人数加上</a:t>
            </a:r>
            <a:r>
              <a:rPr lang="en-US" altLang="zh-CN" sz="1800" kern="0" dirty="0">
                <a:solidFill>
                  <a:srgbClr val="0070C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5</a:t>
            </a:r>
            <a:r>
              <a:rPr lang="zh-CN" altLang="en-US" sz="1800" kern="0" dirty="0">
                <a:solidFill>
                  <a:srgbClr val="0070C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楷体" panose="02010609060101010101" charset="-122"/>
                <a:sym typeface="Arial" panose="020B0604020202020204" pitchFamily="34" charset="0"/>
              </a:rPr>
              <a:t>人等于女生人数，解答正确。</a:t>
            </a:r>
            <a:endParaRPr lang="zh-CN" altLang="en-US" sz="1800" kern="0" dirty="0">
              <a:solidFill>
                <a:srgbClr val="0070C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等线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16392" name="文本框 2"/>
          <p:cNvSpPr txBox="1">
            <a:spLocks noChangeArrowheads="1"/>
          </p:cNvSpPr>
          <p:nvPr/>
        </p:nvSpPr>
        <p:spPr bwMode="auto">
          <a:xfrm>
            <a:off x="133796" y="1865908"/>
            <a:ext cx="2108444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 defTabSz="914400"/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解答正确吗？</a:t>
            </a:r>
            <a:endParaRPr lang="zh-CN" altLang="en-US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/>
      <p:bldP spid="30" grpId="0" bldLvl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2216" y="1386673"/>
            <a:ext cx="6596219" cy="20468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defTabSz="914400">
              <a:lnSpc>
                <a:spcPct val="200000"/>
              </a:lnSpc>
              <a:defRPr/>
            </a:pPr>
            <a:r>
              <a:rPr lang="zh-CN" altLang="en-US" sz="1800" kern="0" dirty="0">
                <a:solidFill>
                  <a:srgbClr val="0000FF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解决连续两问的问题要做到：</a:t>
            </a:r>
            <a:r>
              <a:rPr lang="en-US" altLang="zh-CN" sz="1800" kern="0" dirty="0">
                <a:solidFill>
                  <a:srgbClr val="0000FF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endParaRPr lang="en-US" altLang="zh-CN" sz="1800" kern="0" dirty="0">
              <a:solidFill>
                <a:srgbClr val="0000FF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  <a:p>
            <a:pPr defTabSz="914400">
              <a:lnSpc>
                <a:spcPct val="200000"/>
              </a:lnSpc>
              <a:defRPr/>
            </a:pP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“一想”“二用”“三查”。</a:t>
            </a:r>
            <a:endParaRPr lang="zh-CN" altLang="en-US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  <a:p>
            <a:pPr defTabSz="914400">
              <a:lnSpc>
                <a:spcPct val="20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“一想”：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想一想第二问与第一问之间的联系；</a:t>
            </a:r>
            <a:endParaRPr lang="zh-CN" altLang="en-US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  <a:p>
            <a:pPr defTabSz="914400">
              <a:lnSpc>
                <a:spcPct val="20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“二用”：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灵活运用第一问求出的结果当成第二问的条件；</a:t>
            </a:r>
            <a:endParaRPr lang="zh-CN" altLang="en-US" sz="1800" kern="0" dirty="0">
              <a:solidFill>
                <a:srgbClr val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  <a:p>
            <a:pPr defTabSz="914400">
              <a:lnSpc>
                <a:spcPct val="20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“三查”：</a:t>
            </a:r>
            <a:r>
              <a:rPr lang="zh-CN" altLang="en-US" sz="1800" kern="0" dirty="0">
                <a:solidFill>
                  <a:srgbClr val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做完后检查答案是否正确。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KSO_WPP_MARK_KEY" val="49d60e2a-7190-4c81-9d9e-87c83cd4a48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1371</Words>
  <Application>WPS 演示</Application>
  <PresentationFormat>全屏显示(16:9)</PresentationFormat>
  <Paragraphs>191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FandolFang R</vt:lpstr>
      <vt:lpstr>微软雅黑</vt:lpstr>
      <vt:lpstr>思源黑体 CN Regular</vt:lpstr>
      <vt:lpstr>黑体</vt:lpstr>
      <vt:lpstr>思源黑体 CN Medium</vt:lpstr>
      <vt:lpstr>楷体</vt:lpstr>
      <vt:lpstr>Times New Roman</vt:lpstr>
      <vt:lpstr>等线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2020-06-22T09:59:00Z</dcterms:created>
  <dcterms:modified xsi:type="dcterms:W3CDTF">2023-01-30T02:20:11Z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ADA49B4C2D5848D09C016B95496F21C9</vt:lpwstr>
  </property>
</Properties>
</file>