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310" r:id="rId6"/>
    <p:sldId id="333" r:id="rId7"/>
    <p:sldId id="284" r:id="rId8"/>
    <p:sldId id="286" r:id="rId9"/>
    <p:sldId id="334" r:id="rId10"/>
    <p:sldId id="348" r:id="rId11"/>
    <p:sldId id="349" r:id="rId12"/>
    <p:sldId id="313" r:id="rId13"/>
    <p:sldId id="336" r:id="rId14"/>
    <p:sldId id="350" r:id="rId15"/>
    <p:sldId id="351" r:id="rId16"/>
    <p:sldId id="352" r:id="rId17"/>
    <p:sldId id="353" r:id="rId18"/>
    <p:sldId id="354" r:id="rId19"/>
    <p:sldId id="328" r:id="rId20"/>
    <p:sldId id="339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40" r:id="rId29"/>
    <p:sldId id="362" r:id="rId30"/>
    <p:sldId id="363" r:id="rId31"/>
    <p:sldId id="364" r:id="rId32"/>
    <p:sldId id="365" r:id="rId33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7571" y="367331"/>
            <a:ext cx="393245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第六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单元 有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余数的除法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232" y="1443231"/>
            <a:ext cx="836173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余数除法的竖式计算</a:t>
            </a:r>
            <a:r>
              <a:rPr lang="en-US" altLang="zh-CN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试商</a:t>
            </a:r>
            <a:endParaRPr lang="zh-CN" altLang="en-US" sz="33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901" y="2591803"/>
            <a:ext cx="3277512" cy="25516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08717" y="1147947"/>
            <a:ext cx="7524817" cy="577081"/>
            <a:chOff x="1313645" y="2356834"/>
            <a:chExt cx="10033089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1313645" y="2356834"/>
              <a:ext cx="100330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1. 18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,4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个地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分成（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）份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还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剩（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98" name="图片 128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43773" y="2579276"/>
              <a:ext cx="440112" cy="44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1426101" y="1977163"/>
            <a:ext cx="5963779" cy="1155398"/>
            <a:chOff x="1485833" y="2851360"/>
            <a:chExt cx="4067526" cy="788026"/>
          </a:xfrm>
        </p:grpSpPr>
        <p:grpSp>
          <p:nvGrpSpPr>
            <p:cNvPr id="6" name="组合 5"/>
            <p:cNvGrpSpPr/>
            <p:nvPr/>
          </p:nvGrpSpPr>
          <p:grpSpPr>
            <a:xfrm>
              <a:off x="1498712" y="2851360"/>
              <a:ext cx="4054647" cy="285750"/>
              <a:chOff x="1498712" y="2851360"/>
              <a:chExt cx="4054647" cy="28575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498712" y="2851360"/>
                <a:ext cx="1138455" cy="285750"/>
                <a:chOff x="1498712" y="2851360"/>
                <a:chExt cx="1138455" cy="285750"/>
              </a:xfrm>
            </p:grpSpPr>
            <p:pic>
              <p:nvPicPr>
                <p:cNvPr id="4099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49871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2123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351417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1" name="组合 10"/>
              <p:cNvGrpSpPr/>
              <p:nvPr/>
            </p:nvGrpSpPr>
            <p:grpSpPr>
              <a:xfrm>
                <a:off x="2895197" y="2851360"/>
                <a:ext cx="1138455" cy="285750"/>
                <a:chOff x="1498712" y="2851360"/>
                <a:chExt cx="1138455" cy="285750"/>
              </a:xfrm>
            </p:grpSpPr>
            <p:pic>
              <p:nvPicPr>
                <p:cNvPr id="12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49871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2123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351417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5" name="组合 14"/>
              <p:cNvGrpSpPr/>
              <p:nvPr/>
            </p:nvGrpSpPr>
            <p:grpSpPr>
              <a:xfrm>
                <a:off x="4414904" y="2851360"/>
                <a:ext cx="1138455" cy="285750"/>
                <a:chOff x="1498712" y="2851360"/>
                <a:chExt cx="1138455" cy="285750"/>
              </a:xfrm>
            </p:grpSpPr>
            <p:pic>
              <p:nvPicPr>
                <p:cNvPr id="16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49871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7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2123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8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351417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20" name="组合 19"/>
            <p:cNvGrpSpPr/>
            <p:nvPr/>
          </p:nvGrpSpPr>
          <p:grpSpPr>
            <a:xfrm>
              <a:off x="1485833" y="3353636"/>
              <a:ext cx="4054647" cy="285750"/>
              <a:chOff x="1498712" y="2851360"/>
              <a:chExt cx="4054647" cy="28575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498712" y="2851360"/>
                <a:ext cx="1138455" cy="285750"/>
                <a:chOff x="1498712" y="2851360"/>
                <a:chExt cx="1138455" cy="285750"/>
              </a:xfrm>
            </p:grpSpPr>
            <p:pic>
              <p:nvPicPr>
                <p:cNvPr id="30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49871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2123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351417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2" name="组合 21"/>
              <p:cNvGrpSpPr/>
              <p:nvPr/>
            </p:nvGrpSpPr>
            <p:grpSpPr>
              <a:xfrm>
                <a:off x="2895197" y="2851360"/>
                <a:ext cx="1138455" cy="285750"/>
                <a:chOff x="1498712" y="2851360"/>
                <a:chExt cx="1138455" cy="285750"/>
              </a:xfrm>
            </p:grpSpPr>
            <p:pic>
              <p:nvPicPr>
                <p:cNvPr id="27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49871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2123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351417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3" name="组合 22"/>
              <p:cNvGrpSpPr/>
              <p:nvPr/>
            </p:nvGrpSpPr>
            <p:grpSpPr>
              <a:xfrm>
                <a:off x="4414904" y="2851360"/>
                <a:ext cx="1138455" cy="285750"/>
                <a:chOff x="1498712" y="2851360"/>
                <a:chExt cx="1138455" cy="285750"/>
              </a:xfrm>
            </p:grpSpPr>
            <p:pic>
              <p:nvPicPr>
                <p:cNvPr id="24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49871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921232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图片 128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351417" y="2851360"/>
                  <a:ext cx="285750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sp>
        <p:nvSpPr>
          <p:cNvPr id="10" name="文本框 9"/>
          <p:cNvSpPr txBox="1"/>
          <p:nvPr/>
        </p:nvSpPr>
        <p:spPr>
          <a:xfrm>
            <a:off x="1426101" y="3543547"/>
            <a:ext cx="672924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）÷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份）……（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）（个）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66689" y="122873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80397" y="125093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41300" y="3543547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14178" y="3543547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09657" y="3543547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622570" y="3574967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0051" y="4144211"/>
            <a:ext cx="116883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33174" y="1064340"/>
            <a:ext cx="5404364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1307"/>
          <p:cNvPicPr>
            <a:picLocks noChangeAspect="1" noChangeArrowheads="1"/>
          </p:cNvPicPr>
          <p:nvPr/>
        </p:nvPicPr>
        <p:blipFill rotWithShape="1">
          <a:blip r:embed="rId1" cstate="email"/>
          <a:srcRect t="20264" b="42468"/>
          <a:stretch>
            <a:fillRect/>
          </a:stretch>
        </p:blipFill>
        <p:spPr bwMode="auto">
          <a:xfrm>
            <a:off x="2200306" y="2207262"/>
            <a:ext cx="1221386" cy="88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1308"/>
          <p:cNvPicPr>
            <a:picLocks noChangeAspect="1" noChangeArrowheads="1"/>
          </p:cNvPicPr>
          <p:nvPr/>
        </p:nvPicPr>
        <p:blipFill rotWithShape="1">
          <a:blip r:embed="rId2" cstate="email"/>
          <a:srcRect t="20995" b="45350"/>
          <a:stretch>
            <a:fillRect/>
          </a:stretch>
        </p:blipFill>
        <p:spPr bwMode="auto">
          <a:xfrm>
            <a:off x="4888035" y="2249011"/>
            <a:ext cx="122471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2283591" y="1818040"/>
            <a:ext cx="1214934" cy="2219239"/>
            <a:chOff x="2067187" y="1932057"/>
            <a:chExt cx="1619912" cy="2958986"/>
          </a:xfrm>
        </p:grpSpPr>
        <p:sp>
          <p:nvSpPr>
            <p:cNvPr id="40" name="矩形 39"/>
            <p:cNvSpPr/>
            <p:nvPr/>
          </p:nvSpPr>
          <p:spPr>
            <a:xfrm>
              <a:off x="2877143" y="1932057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2179516" y="3352800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2877143" y="3311236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cxnSp>
          <p:nvCxnSpPr>
            <p:cNvPr id="43" name="直接连接符 42"/>
            <p:cNvCxnSpPr/>
            <p:nvPr/>
          </p:nvCxnSpPr>
          <p:spPr>
            <a:xfrm flipV="1">
              <a:off x="2067187" y="4060686"/>
              <a:ext cx="1619912" cy="1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2900883" y="4152379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95619" y="1786867"/>
            <a:ext cx="1231595" cy="2222986"/>
            <a:chOff x="2067187" y="1932057"/>
            <a:chExt cx="1642126" cy="2963982"/>
          </a:xfrm>
        </p:grpSpPr>
        <p:sp>
          <p:nvSpPr>
            <p:cNvPr id="46" name="矩形 45"/>
            <p:cNvSpPr/>
            <p:nvPr/>
          </p:nvSpPr>
          <p:spPr>
            <a:xfrm>
              <a:off x="2877143" y="1932057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2179516" y="3352800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2941814" y="3352800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cxnSp>
          <p:nvCxnSpPr>
            <p:cNvPr id="49" name="直接连接符 48"/>
            <p:cNvCxnSpPr/>
            <p:nvPr/>
          </p:nvCxnSpPr>
          <p:spPr>
            <a:xfrm flipV="1">
              <a:off x="2067187" y="4060686"/>
              <a:ext cx="1619912" cy="1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2950131" y="4157375"/>
              <a:ext cx="75918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</p:grpSp>
      <p:sp>
        <p:nvSpPr>
          <p:cNvPr id="51" name="矩形 50"/>
          <p:cNvSpPr/>
          <p:nvPr/>
        </p:nvSpPr>
        <p:spPr>
          <a:xfrm>
            <a:off x="2606033" y="115287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58087" y="113359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982502" y="186800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505582" y="292167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022756" y="287986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045439" y="351493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466700" y="113134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60318" y="113134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728119" y="182033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218392" y="292167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781600" y="288916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781600" y="348101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177" y="4147427"/>
            <a:ext cx="305396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用竖式计算下面各题。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9410" y="1064513"/>
            <a:ext cx="60680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(1)74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9=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(2)17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2=              (3)60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8=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256915" y="1714245"/>
            <a:ext cx="1953069" cy="2299861"/>
            <a:chOff x="3419872" y="2444578"/>
            <a:chExt cx="1395074" cy="1424628"/>
          </a:xfrm>
        </p:grpSpPr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343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343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7 4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31"/>
            <p:cNvSpPr>
              <a:spLocks noChangeShapeType="1"/>
            </p:cNvSpPr>
            <p:nvPr/>
          </p:nvSpPr>
          <p:spPr bwMode="auto">
            <a:xfrm>
              <a:off x="3854063" y="3526037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32"/>
            <p:cNvSpPr txBox="1">
              <a:spLocks noChangeArrowheads="1"/>
            </p:cNvSpPr>
            <p:nvPr/>
          </p:nvSpPr>
          <p:spPr bwMode="auto">
            <a:xfrm>
              <a:off x="4216396" y="3526037"/>
              <a:ext cx="463954" cy="343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4216396" y="2444578"/>
              <a:ext cx="513953" cy="343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30"/>
            <p:cNvSpPr txBox="1">
              <a:spLocks noChangeArrowheads="1"/>
            </p:cNvSpPr>
            <p:nvPr/>
          </p:nvSpPr>
          <p:spPr bwMode="auto">
            <a:xfrm>
              <a:off x="3833491" y="3134353"/>
              <a:ext cx="981455" cy="343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3544554" y="1655922"/>
            <a:ext cx="1868872" cy="2358183"/>
            <a:chOff x="3419872" y="2442352"/>
            <a:chExt cx="1407736" cy="149070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350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350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1 7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31"/>
            <p:cNvSpPr>
              <a:spLocks noChangeShapeType="1"/>
            </p:cNvSpPr>
            <p:nvPr/>
          </p:nvSpPr>
          <p:spPr bwMode="auto">
            <a:xfrm>
              <a:off x="3855901" y="3567709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32"/>
            <p:cNvSpPr txBox="1">
              <a:spLocks noChangeArrowheads="1"/>
            </p:cNvSpPr>
            <p:nvPr/>
          </p:nvSpPr>
          <p:spPr bwMode="auto">
            <a:xfrm>
              <a:off x="4260364" y="3582854"/>
              <a:ext cx="463954" cy="350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33"/>
            <p:cNvSpPr txBox="1">
              <a:spLocks noChangeArrowheads="1"/>
            </p:cNvSpPr>
            <p:nvPr/>
          </p:nvSpPr>
          <p:spPr bwMode="auto">
            <a:xfrm>
              <a:off x="4235365" y="2442352"/>
              <a:ext cx="513953" cy="350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846153" y="3160509"/>
              <a:ext cx="981455" cy="350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5751465" y="1720365"/>
            <a:ext cx="1849586" cy="2301464"/>
            <a:chOff x="3419872" y="2450268"/>
            <a:chExt cx="1425500" cy="1488573"/>
          </a:xfrm>
        </p:grpSpPr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3863917" y="3201128"/>
              <a:ext cx="981455" cy="358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1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358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358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6 0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31"/>
            <p:cNvSpPr>
              <a:spLocks noChangeShapeType="1"/>
            </p:cNvSpPr>
            <p:nvPr/>
          </p:nvSpPr>
          <p:spPr bwMode="auto">
            <a:xfrm>
              <a:off x="3849684" y="3580518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 Box 32"/>
            <p:cNvSpPr txBox="1">
              <a:spLocks noChangeArrowheads="1"/>
            </p:cNvSpPr>
            <p:nvPr/>
          </p:nvSpPr>
          <p:spPr bwMode="auto">
            <a:xfrm>
              <a:off x="4256847" y="3580518"/>
              <a:ext cx="463954" cy="358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33"/>
            <p:cNvSpPr txBox="1">
              <a:spLocks noChangeArrowheads="1"/>
            </p:cNvSpPr>
            <p:nvPr/>
          </p:nvSpPr>
          <p:spPr bwMode="auto">
            <a:xfrm>
              <a:off x="4212640" y="2450268"/>
              <a:ext cx="513953" cy="358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323578" y="1046921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31858" y="1043495"/>
            <a:ext cx="108106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33251" y="1046921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22977" y="1774884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87246" y="288547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28566" y="288547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85532" y="1729717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64855" y="286124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816081" y="286124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85532" y="3536456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84266" y="1782286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81727" y="2952656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26674" y="297478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38612" y="3536456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19749" y="3536456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75300" y="4089185"/>
            <a:ext cx="143813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86819" y="1600233"/>
            <a:ext cx="5129158" cy="488895"/>
            <a:chOff x="1582425" y="2133646"/>
            <a:chExt cx="6838877" cy="651861"/>
          </a:xfrm>
        </p:grpSpPr>
        <p:sp>
          <p:nvSpPr>
            <p:cNvPr id="44" name="矩形 43"/>
            <p:cNvSpPr/>
            <p:nvPr/>
          </p:nvSpPr>
          <p:spPr>
            <a:xfrm>
              <a:off x="1582425" y="2133646"/>
              <a:ext cx="784831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617220" y="2183469"/>
              <a:ext cx="784831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636471" y="2231509"/>
              <a:ext cx="784831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(3)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224" y="1071506"/>
            <a:ext cx="5904501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(1)38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(2)58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664158" y="1851744"/>
            <a:ext cx="1669982" cy="2157098"/>
            <a:chOff x="3419872" y="2383460"/>
            <a:chExt cx="1425500" cy="1545251"/>
          </a:xfrm>
        </p:grpSpPr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396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851090" cy="396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3 8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31"/>
            <p:cNvSpPr>
              <a:spLocks noChangeShapeType="1"/>
            </p:cNvSpPr>
            <p:nvPr/>
          </p:nvSpPr>
          <p:spPr bwMode="auto">
            <a:xfrm>
              <a:off x="3884208" y="3548700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32"/>
            <p:cNvSpPr txBox="1">
              <a:spLocks noChangeArrowheads="1"/>
            </p:cNvSpPr>
            <p:nvPr/>
          </p:nvSpPr>
          <p:spPr bwMode="auto">
            <a:xfrm>
              <a:off x="4192558" y="3531851"/>
              <a:ext cx="463954" cy="396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4225097" y="2383460"/>
              <a:ext cx="513953" cy="396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30"/>
            <p:cNvSpPr txBox="1">
              <a:spLocks noChangeArrowheads="1"/>
            </p:cNvSpPr>
            <p:nvPr/>
          </p:nvSpPr>
          <p:spPr bwMode="auto">
            <a:xfrm>
              <a:off x="3863917" y="3109825"/>
              <a:ext cx="981455" cy="396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4911936" y="1866652"/>
            <a:ext cx="1501262" cy="2174745"/>
            <a:chOff x="3419872" y="2376220"/>
            <a:chExt cx="1340251" cy="162933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5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30"/>
            <p:cNvSpPr txBox="1">
              <a:spLocks noChangeArrowheads="1"/>
            </p:cNvSpPr>
            <p:nvPr/>
          </p:nvSpPr>
          <p:spPr bwMode="auto">
            <a:xfrm>
              <a:off x="3875650" y="2834045"/>
              <a:ext cx="816903" cy="415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5 8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31"/>
            <p:cNvSpPr>
              <a:spLocks noChangeShapeType="1"/>
            </p:cNvSpPr>
            <p:nvPr/>
          </p:nvSpPr>
          <p:spPr bwMode="auto">
            <a:xfrm>
              <a:off x="3854063" y="3614500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32"/>
            <p:cNvSpPr txBox="1">
              <a:spLocks noChangeArrowheads="1"/>
            </p:cNvSpPr>
            <p:nvPr/>
          </p:nvSpPr>
          <p:spPr bwMode="auto">
            <a:xfrm>
              <a:off x="4166397" y="3590499"/>
              <a:ext cx="463954" cy="415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33"/>
            <p:cNvSpPr txBox="1">
              <a:spLocks noChangeArrowheads="1"/>
            </p:cNvSpPr>
            <p:nvPr/>
          </p:nvSpPr>
          <p:spPr bwMode="auto">
            <a:xfrm>
              <a:off x="4123286" y="2376220"/>
              <a:ext cx="513953" cy="415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778668" y="3173108"/>
              <a:ext cx="981455" cy="415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57517" y="1831431"/>
            <a:ext cx="3634827" cy="437667"/>
            <a:chOff x="1582425" y="2133646"/>
            <a:chExt cx="4846436" cy="583557"/>
          </a:xfrm>
        </p:grpSpPr>
        <p:sp>
          <p:nvSpPr>
            <p:cNvPr id="22" name="矩形 21"/>
            <p:cNvSpPr/>
            <p:nvPr/>
          </p:nvSpPr>
          <p:spPr>
            <a:xfrm>
              <a:off x="1582425" y="2133646"/>
              <a:ext cx="784831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671224" y="2163205"/>
              <a:ext cx="75763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990690" y="1140756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01181" y="112830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63289" y="114684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73779" y="114684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91492" y="193590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74992" y="298646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38250" y="298646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71414" y="357086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81594" y="351308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81594" y="2951556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28400" y="292939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17539" y="194340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9516" y="4145753"/>
            <a:ext cx="305396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直接写下面各题的商。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1310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335715" y="1367014"/>
            <a:ext cx="6545668" cy="607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2104623" y="948205"/>
            <a:ext cx="602099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en-US" altLang="zh-CN" sz="3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3704823" y="948205"/>
            <a:ext cx="602099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en-US" altLang="zh-CN" sz="3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3"/>
          <p:cNvSpPr txBox="1">
            <a:spLocks noChangeArrowheads="1"/>
          </p:cNvSpPr>
          <p:nvPr/>
        </p:nvSpPr>
        <p:spPr bwMode="auto">
          <a:xfrm>
            <a:off x="5408932" y="948205"/>
            <a:ext cx="602099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en-US" altLang="zh-CN" sz="3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3"/>
          <p:cNvSpPr txBox="1">
            <a:spLocks noChangeArrowheads="1"/>
          </p:cNvSpPr>
          <p:nvPr/>
        </p:nvSpPr>
        <p:spPr bwMode="auto">
          <a:xfrm>
            <a:off x="7279284" y="948205"/>
            <a:ext cx="602099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en-US" altLang="zh-CN" sz="3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7923" y="101745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38399" y="101745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42232" y="102699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0379" y="101574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3173" y="1816826"/>
            <a:ext cx="7835318" cy="124649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用竖式计算。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(1)88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(2)30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(3)24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1309501" y="2910088"/>
            <a:ext cx="1648696" cy="2067994"/>
            <a:chOff x="3419872" y="2431079"/>
            <a:chExt cx="1456292" cy="1532955"/>
          </a:xfrm>
        </p:grpSpPr>
        <p:pic>
          <p:nvPicPr>
            <p:cNvPr id="18" name="图片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8 8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31"/>
            <p:cNvSpPr>
              <a:spLocks noChangeShapeType="1"/>
            </p:cNvSpPr>
            <p:nvPr/>
          </p:nvSpPr>
          <p:spPr bwMode="auto">
            <a:xfrm>
              <a:off x="3854063" y="3584180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zh-CN" sz="30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endPara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32"/>
            <p:cNvSpPr txBox="1">
              <a:spLocks noChangeArrowheads="1"/>
            </p:cNvSpPr>
            <p:nvPr/>
          </p:nvSpPr>
          <p:spPr bwMode="auto">
            <a:xfrm>
              <a:off x="4216396" y="3553368"/>
              <a:ext cx="463954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33"/>
            <p:cNvSpPr txBox="1">
              <a:spLocks noChangeArrowheads="1"/>
            </p:cNvSpPr>
            <p:nvPr/>
          </p:nvSpPr>
          <p:spPr bwMode="auto">
            <a:xfrm>
              <a:off x="4166397" y="2431079"/>
              <a:ext cx="513953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30"/>
            <p:cNvSpPr txBox="1">
              <a:spLocks noChangeArrowheads="1"/>
            </p:cNvSpPr>
            <p:nvPr/>
          </p:nvSpPr>
          <p:spPr bwMode="auto">
            <a:xfrm>
              <a:off x="3894709" y="3157334"/>
              <a:ext cx="98145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3761229" y="2873872"/>
            <a:ext cx="1667792" cy="2048888"/>
            <a:chOff x="3419872" y="2422134"/>
            <a:chExt cx="1473160" cy="151879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3 0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3854063" y="3561075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32"/>
            <p:cNvSpPr txBox="1">
              <a:spLocks noChangeArrowheads="1"/>
            </p:cNvSpPr>
            <p:nvPr/>
          </p:nvSpPr>
          <p:spPr bwMode="auto">
            <a:xfrm>
              <a:off x="4253109" y="3530262"/>
              <a:ext cx="463954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33"/>
            <p:cNvSpPr txBox="1">
              <a:spLocks noChangeArrowheads="1"/>
            </p:cNvSpPr>
            <p:nvPr/>
          </p:nvSpPr>
          <p:spPr bwMode="auto">
            <a:xfrm>
              <a:off x="4200988" y="2422134"/>
              <a:ext cx="513953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3911577" y="3132254"/>
              <a:ext cx="98145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6444812" y="2908639"/>
            <a:ext cx="1657705" cy="1951778"/>
            <a:chOff x="3419872" y="2447902"/>
            <a:chExt cx="1464250" cy="1446807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2 4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31"/>
            <p:cNvSpPr>
              <a:spLocks noChangeShapeType="1"/>
            </p:cNvSpPr>
            <p:nvPr/>
          </p:nvSpPr>
          <p:spPr bwMode="auto">
            <a:xfrm>
              <a:off x="3854063" y="3545666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32"/>
            <p:cNvSpPr txBox="1">
              <a:spLocks noChangeArrowheads="1"/>
            </p:cNvSpPr>
            <p:nvPr/>
          </p:nvSpPr>
          <p:spPr bwMode="auto">
            <a:xfrm>
              <a:off x="4234752" y="3484043"/>
              <a:ext cx="463954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33"/>
            <p:cNvSpPr txBox="1">
              <a:spLocks noChangeArrowheads="1"/>
            </p:cNvSpPr>
            <p:nvPr/>
          </p:nvSpPr>
          <p:spPr bwMode="auto">
            <a:xfrm>
              <a:off x="4257055" y="2447902"/>
              <a:ext cx="513953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30"/>
            <p:cNvSpPr txBox="1">
              <a:spLocks noChangeArrowheads="1"/>
            </p:cNvSpPr>
            <p:nvPr/>
          </p:nvSpPr>
          <p:spPr bwMode="auto">
            <a:xfrm>
              <a:off x="3902667" y="3093089"/>
              <a:ext cx="98145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19732" y="2970011"/>
            <a:ext cx="5729939" cy="457861"/>
            <a:chOff x="1582425" y="2133646"/>
            <a:chExt cx="7639918" cy="610481"/>
          </a:xfrm>
        </p:grpSpPr>
        <p:sp>
          <p:nvSpPr>
            <p:cNvPr id="42" name="矩形 41"/>
            <p:cNvSpPr/>
            <p:nvPr/>
          </p:nvSpPr>
          <p:spPr>
            <a:xfrm>
              <a:off x="1582425" y="2133646"/>
              <a:ext cx="78483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617219" y="2183469"/>
              <a:ext cx="78483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437512" y="2190130"/>
              <a:ext cx="78483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(3)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271263" y="2495134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89954" y="248554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57784" y="248554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834660" y="248554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910908" y="2495134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513939" y="297212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097934" y="386245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503085" y="385863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474964" y="435717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819501" y="444988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806109" y="388901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22317" y="390109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736883" y="295601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76651" y="296737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976743" y="396476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349809" y="396476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329264" y="4503484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91778" y="904357"/>
            <a:ext cx="2624757" cy="76174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(4)52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sz="3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123441" y="1666105"/>
            <a:ext cx="2003936" cy="1941493"/>
            <a:chOff x="3419872" y="2502935"/>
            <a:chExt cx="1515973" cy="123258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351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351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5 2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Line 31"/>
            <p:cNvSpPr>
              <a:spLocks noChangeShapeType="1"/>
            </p:cNvSpPr>
            <p:nvPr/>
          </p:nvSpPr>
          <p:spPr bwMode="auto">
            <a:xfrm>
              <a:off x="3854063" y="3397335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32"/>
            <p:cNvSpPr txBox="1">
              <a:spLocks noChangeArrowheads="1"/>
            </p:cNvSpPr>
            <p:nvPr/>
          </p:nvSpPr>
          <p:spPr bwMode="auto">
            <a:xfrm>
              <a:off x="4258571" y="3383806"/>
              <a:ext cx="463954" cy="351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33"/>
            <p:cNvSpPr txBox="1">
              <a:spLocks noChangeArrowheads="1"/>
            </p:cNvSpPr>
            <p:nvPr/>
          </p:nvSpPr>
          <p:spPr bwMode="auto">
            <a:xfrm>
              <a:off x="4233572" y="2502935"/>
              <a:ext cx="513953" cy="351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3954390" y="3046747"/>
              <a:ext cx="981455" cy="351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295331" y="110029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06594" y="108902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2117" y="173394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64787" y="259920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2935" y="259028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52935" y="314337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42126" y="1675588"/>
            <a:ext cx="54245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4634" y="3604250"/>
            <a:ext cx="7902179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小明买来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个苹果，平均分给奶奶、爸爸、妈妈，余下的给自己，小明自己还有多少个苹果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643" y="948267"/>
            <a:ext cx="4062651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13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（个）……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答：小明自己还有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68828" y="945957"/>
            <a:ext cx="7769927" cy="39472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．填空。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）有余数的除法中，被除数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）。计算有余数的除法时，余数要比除数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）两个数相除，余数是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，除数最小是（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△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6=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可能是（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里最大能填几？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57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5161" y="2950532"/>
            <a:ext cx="188897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8660" y="1505537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9924" y="1505537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44339" y="1505537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99638" y="2003201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6499" y="2457533"/>
            <a:ext cx="273152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17614" y="388675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81596" y="388730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92286" y="389769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7614" y="4363334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81596" y="439024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24918" y="440932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968828" y="1527028"/>
            <a:ext cx="7498004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学生能熟练地运用试商的方法解决问题。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本题是试商的巩固性练习，可以运用乘法口诀推算某数里面最多有几个另一个数。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4333" y="2842772"/>
            <a:ext cx="482247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）从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里面减去（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还剩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4334" y="957680"/>
            <a:ext cx="717588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24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）个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里面最多有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2113" y="103847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77987" y="104461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58140" y="284277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1172" y="3276753"/>
            <a:ext cx="5652028" cy="152349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把正确答案的序号填在括号内。）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）商是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的算式是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50199" y="3842291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043601" y="1001566"/>
            <a:ext cx="5760231" cy="200824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5=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分别填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6  2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5  7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7  3    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里最大能填几？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63098" y="1092822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1107" y="2069567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2579" y="3043461"/>
            <a:ext cx="7242608" cy="152349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判断，对的打“√”，错的打“×”。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40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7=5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8=3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38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9=4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6=6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2392" y="3608999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3833" y="3608999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94766" y="4087976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2392" y="4113107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1151" y="3053299"/>
            <a:ext cx="5981336" cy="16850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48  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 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41    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52  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0066" y="2247215"/>
            <a:ext cx="708418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13  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49  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6622171" y="3455023"/>
            <a:ext cx="1572080" cy="1098173"/>
          </a:xfrm>
          <a:prstGeom prst="wedgeRoundRectCallout">
            <a:avLst>
              <a:gd name="adj1" fmla="val 26278"/>
              <a:gd name="adj2" fmla="val 9798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试一试用除法竖式进行</a:t>
            </a:r>
            <a:r>
              <a:rPr lang="zh-CN" altLang="en-US" dirty="0" smtClean="0"/>
              <a:t>计算？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90844" y="3739881"/>
            <a:ext cx="1008526" cy="10085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1950061" y="972484"/>
            <a:ext cx="3333497" cy="757654"/>
          </a:xfrm>
          <a:prstGeom prst="wedgeRoundRectCallout">
            <a:avLst>
              <a:gd name="adj1" fmla="val -36600"/>
              <a:gd name="adj2" fmla="val 106716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zh-CN" dirty="0"/>
              <a:t>手势游戏：（</a:t>
            </a: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）</a:t>
            </a:r>
            <a:r>
              <a:rPr lang="zh-CN" altLang="zh-CN" dirty="0"/>
              <a:t>里最大能填几？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80026" y="1670866"/>
            <a:ext cx="273152" cy="136191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61819" y="1600884"/>
            <a:ext cx="273152" cy="136191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56807" y="1572026"/>
            <a:ext cx="407804" cy="136191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54367" y="2917154"/>
            <a:ext cx="273152" cy="10387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47102" y="2911342"/>
            <a:ext cx="273152" cy="10387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17792" y="3976422"/>
            <a:ext cx="273152" cy="10387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580026" y="1670866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580026" y="2014886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560707" y="2667904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220254" y="1539147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220254" y="1883167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200935" y="2536184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34560" y="1539147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34560" y="1883167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956806" y="2505010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125390" y="2917154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135049" y="3568203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904916" y="2895535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914575" y="3546584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017792" y="4032948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027451" y="4683997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5" grpId="0"/>
      <p:bldP spid="11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68829" y="931543"/>
            <a:ext cx="8095004" cy="124649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列竖式计算。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(1)56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 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(2)31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(3)42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8951" y="4126209"/>
            <a:ext cx="2704106" cy="76174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(4)70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 bwMode="auto">
          <a:xfrm>
            <a:off x="1288719" y="2166738"/>
            <a:ext cx="1648696" cy="2067994"/>
            <a:chOff x="3419872" y="2431079"/>
            <a:chExt cx="1456292" cy="1532955"/>
          </a:xfrm>
        </p:grpSpPr>
        <p:pic>
          <p:nvPicPr>
            <p:cNvPr id="37" name="图片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 6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31"/>
            <p:cNvSpPr>
              <a:spLocks noChangeShapeType="1"/>
            </p:cNvSpPr>
            <p:nvPr/>
          </p:nvSpPr>
          <p:spPr bwMode="auto">
            <a:xfrm>
              <a:off x="3854063" y="3584180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zh-CN" sz="30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endPara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32"/>
            <p:cNvSpPr txBox="1">
              <a:spLocks noChangeArrowheads="1"/>
            </p:cNvSpPr>
            <p:nvPr/>
          </p:nvSpPr>
          <p:spPr bwMode="auto">
            <a:xfrm>
              <a:off x="4216396" y="3553368"/>
              <a:ext cx="463954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33"/>
            <p:cNvSpPr txBox="1">
              <a:spLocks noChangeArrowheads="1"/>
            </p:cNvSpPr>
            <p:nvPr/>
          </p:nvSpPr>
          <p:spPr bwMode="auto">
            <a:xfrm>
              <a:off x="4166397" y="2431079"/>
              <a:ext cx="513953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30"/>
            <p:cNvSpPr txBox="1">
              <a:spLocks noChangeArrowheads="1"/>
            </p:cNvSpPr>
            <p:nvPr/>
          </p:nvSpPr>
          <p:spPr bwMode="auto">
            <a:xfrm>
              <a:off x="3894709" y="3157334"/>
              <a:ext cx="98145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3740447" y="2130521"/>
            <a:ext cx="1667792" cy="2048888"/>
            <a:chOff x="3419872" y="2422134"/>
            <a:chExt cx="1473160" cy="1518794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3 1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31"/>
            <p:cNvSpPr>
              <a:spLocks noChangeShapeType="1"/>
            </p:cNvSpPr>
            <p:nvPr/>
          </p:nvSpPr>
          <p:spPr bwMode="auto">
            <a:xfrm>
              <a:off x="3854063" y="3561075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 Box 32"/>
            <p:cNvSpPr txBox="1">
              <a:spLocks noChangeArrowheads="1"/>
            </p:cNvSpPr>
            <p:nvPr/>
          </p:nvSpPr>
          <p:spPr bwMode="auto">
            <a:xfrm>
              <a:off x="4253109" y="3530262"/>
              <a:ext cx="463954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33"/>
            <p:cNvSpPr txBox="1">
              <a:spLocks noChangeArrowheads="1"/>
            </p:cNvSpPr>
            <p:nvPr/>
          </p:nvSpPr>
          <p:spPr bwMode="auto">
            <a:xfrm>
              <a:off x="4200988" y="2422134"/>
              <a:ext cx="513953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30"/>
            <p:cNvSpPr txBox="1">
              <a:spLocks noChangeArrowheads="1"/>
            </p:cNvSpPr>
            <p:nvPr/>
          </p:nvSpPr>
          <p:spPr bwMode="auto">
            <a:xfrm>
              <a:off x="3911577" y="3132254"/>
              <a:ext cx="98145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5886588" y="2166737"/>
            <a:ext cx="1657705" cy="1951778"/>
            <a:chOff x="3419872" y="2447902"/>
            <a:chExt cx="1464250" cy="1446807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4 2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31"/>
            <p:cNvSpPr>
              <a:spLocks noChangeShapeType="1"/>
            </p:cNvSpPr>
            <p:nvPr/>
          </p:nvSpPr>
          <p:spPr bwMode="auto">
            <a:xfrm>
              <a:off x="3854063" y="3545666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32"/>
            <p:cNvSpPr txBox="1">
              <a:spLocks noChangeArrowheads="1"/>
            </p:cNvSpPr>
            <p:nvPr/>
          </p:nvSpPr>
          <p:spPr bwMode="auto">
            <a:xfrm>
              <a:off x="4234752" y="3484043"/>
              <a:ext cx="463954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 Box 33"/>
            <p:cNvSpPr txBox="1">
              <a:spLocks noChangeArrowheads="1"/>
            </p:cNvSpPr>
            <p:nvPr/>
          </p:nvSpPr>
          <p:spPr bwMode="auto">
            <a:xfrm>
              <a:off x="4257055" y="2447902"/>
              <a:ext cx="513953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 Box 30"/>
            <p:cNvSpPr txBox="1">
              <a:spLocks noChangeArrowheads="1"/>
            </p:cNvSpPr>
            <p:nvPr/>
          </p:nvSpPr>
          <p:spPr bwMode="auto">
            <a:xfrm>
              <a:off x="3902667" y="3093089"/>
              <a:ext cx="98145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98951" y="2102465"/>
            <a:ext cx="5281422" cy="493933"/>
            <a:chOff x="1582425" y="2078891"/>
            <a:chExt cx="7041896" cy="658576"/>
          </a:xfrm>
        </p:grpSpPr>
        <p:sp>
          <p:nvSpPr>
            <p:cNvPr id="61" name="矩形 60"/>
            <p:cNvSpPr/>
            <p:nvPr/>
          </p:nvSpPr>
          <p:spPr>
            <a:xfrm>
              <a:off x="1582425" y="2133646"/>
              <a:ext cx="78483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617220" y="2183470"/>
              <a:ext cx="78483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839490" y="2078891"/>
              <a:ext cx="784831" cy="553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(3)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6955715" y="223022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539710" y="3120554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944861" y="311673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916741" y="3615277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798720" y="370653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85327" y="314566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401535" y="315773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16101" y="221266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255869" y="222402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955962" y="322141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329027" y="322141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308482" y="376013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602179" y="160188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716101" y="162956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528680" y="160593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735033" y="161241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602179" y="433783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16566" y="4310874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2156252" y="971782"/>
            <a:ext cx="1657705" cy="1951778"/>
            <a:chOff x="3419872" y="2447902"/>
            <a:chExt cx="1464250" cy="14468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287338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3994282" y="2800645"/>
              <a:ext cx="72072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31"/>
            <p:cNvSpPr>
              <a:spLocks noChangeShapeType="1"/>
            </p:cNvSpPr>
            <p:nvPr/>
          </p:nvSpPr>
          <p:spPr bwMode="auto">
            <a:xfrm>
              <a:off x="3854063" y="3545666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32"/>
            <p:cNvSpPr txBox="1">
              <a:spLocks noChangeArrowheads="1"/>
            </p:cNvSpPr>
            <p:nvPr/>
          </p:nvSpPr>
          <p:spPr bwMode="auto">
            <a:xfrm>
              <a:off x="4234752" y="3484043"/>
              <a:ext cx="463954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4257055" y="2447902"/>
              <a:ext cx="513953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30"/>
            <p:cNvSpPr txBox="1">
              <a:spLocks noChangeArrowheads="1"/>
            </p:cNvSpPr>
            <p:nvPr/>
          </p:nvSpPr>
          <p:spPr bwMode="auto">
            <a:xfrm>
              <a:off x="3902667" y="3093089"/>
              <a:ext cx="981455" cy="410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047674" y="923363"/>
            <a:ext cx="54245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03091" y="105314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4862" y="191503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6410" y="192559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03091" y="242462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8828" y="2980099"/>
            <a:ext cx="7464405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【讲评】本题是让学生能熟练地列出除法竖式计算，形成一定的计算能力。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本题既包括有余数的除法，又包括表内除法，列竖式计算中学会比较两种类型的横式和竖式的不同，正确计算。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134827" y="1038471"/>
            <a:ext cx="89952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填表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34827" y="1596629"/>
          <a:ext cx="7085336" cy="22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1334"/>
                <a:gridCol w="1771334"/>
                <a:gridCol w="1771334"/>
                <a:gridCol w="1771334"/>
              </a:tblGrid>
              <a:tr h="5622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被除数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除数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余数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</a:tr>
              <a:tr h="5622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</a:tr>
              <a:tr h="5622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2100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</a:tr>
              <a:tr h="5622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altLang="en-US" sz="2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2100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2100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710" marR="79710" marT="39855" marB="39855" anchor="ctr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7174179" y="221494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1082" y="2776054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7900" y="335794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32575" y="338040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828" y="3952528"/>
            <a:ext cx="7697190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本题是考查学生能根据除法各部分之间的关系，准确地计算，并填出表中相应空格中的数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68828" y="1006078"/>
            <a:ext cx="7427027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小题，被除数÷除数＝商……余数，余数是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。第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小题，除数×商＋余数＝被除数，被除数是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。第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小题，被除数÷除数＝商……余数，商是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，余数是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8828" y="2321823"/>
            <a:ext cx="6839853" cy="152349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．计算后，仔细观察每组中上下两题，你有什么发现？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2            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41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1 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32              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1515" y="3987800"/>
            <a:ext cx="562557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你的发现：（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  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94062" y="3987800"/>
            <a:ext cx="363945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商×除数＋余数＝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  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68829" y="985197"/>
            <a:ext cx="5349061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2             16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30-2)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4    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16-1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9609" y="2136410"/>
            <a:ext cx="570492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你的发现：（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  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8829" y="2628565"/>
            <a:ext cx="7634845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考查学生熟练计算除法、混合运算式题，体会有余数的除法和乘加、减除算式的关系，进一步理解有余数除法的意义，培养学生分析、概括能力。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以题组的形式呈现，比较每组上下题，体会除法算式中各部分之间的关系，渗透有余数的除法计算的检验方法。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4142" y="2173803"/>
            <a:ext cx="390876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（被除数－余数）÷商＝除数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68828" y="997403"/>
            <a:ext cx="44798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森林医生。（把不对的改正过来）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312" descr="http://www.pep.com.cn/xxsx/xxsxxs/xstbxx/xsxs2b/tblx4/201405/W0201405155188249589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8828" y="1973998"/>
            <a:ext cx="7146345" cy="209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741613" y="3722387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45822" y="3722387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0384" y="3735218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图片 1312" descr="http://www.pep.com.cn/xxsx/xxsxxs/xstbxx/xsxs2b/tblx4/201405/W020140515518824958962.jp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812964" y="1234678"/>
            <a:ext cx="7911216" cy="193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937658" y="1433946"/>
            <a:ext cx="265216" cy="2389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958440" y="1102036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202873" y="1939424"/>
            <a:ext cx="54606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3 6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1589530" y="2101101"/>
            <a:ext cx="548029" cy="943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885208" y="2340091"/>
            <a:ext cx="265216" cy="2389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863544" y="2562985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4667138" y="1413312"/>
            <a:ext cx="265216" cy="2389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4739359" y="1038471"/>
            <a:ext cx="27435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367996" y="2110220"/>
            <a:ext cx="548029" cy="943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953136" y="1932494"/>
            <a:ext cx="54606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6 3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4667138" y="2357593"/>
            <a:ext cx="265216" cy="2389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4659202" y="2595440"/>
            <a:ext cx="27435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449068" y="2370837"/>
            <a:ext cx="265216" cy="2389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7426509" y="2609828"/>
            <a:ext cx="27435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12964" y="3165819"/>
            <a:ext cx="7895760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本题是考查学生能熟练地运用试商的方法，以及判断商是否合适的辨析能力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余数要比除数小来推算，第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小题，余数与除数相等，商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小了，商应该是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，没有余数；第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小题，余数大于除数，商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小了，商应该是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120224" y="2110220"/>
            <a:ext cx="548029" cy="943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7773703" y="1914012"/>
            <a:ext cx="54606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7440121" y="1413312"/>
            <a:ext cx="265216" cy="2389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7521481" y="1008033"/>
            <a:ext cx="27435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51" grpId="0"/>
      <p:bldP spid="53" grpId="0"/>
      <p:bldP spid="55" grpId="0"/>
      <p:bldP spid="57" grpId="0"/>
      <p:bldP spid="59" grpId="0"/>
      <p:bldP spid="60" grpId="0"/>
      <p:bldP spid="62" grpId="0"/>
      <p:bldP spid="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54340" y="872729"/>
            <a:ext cx="7635033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。第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小题，商与除数相乘的积大于被除数，商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大了，商应该是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，余数是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4340" y="1772976"/>
            <a:ext cx="7635033" cy="24929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．想一想，填一填。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△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☆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☆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△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☆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可能是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）已知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5 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，被除数最小是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)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 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  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余数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最大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 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88010" y="2382621"/>
            <a:ext cx="135037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6733" y="2817264"/>
            <a:ext cx="108106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2884" y="3303410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9293" y="3799702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81792" y="893511"/>
            <a:ext cx="7873835" cy="29777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【讲评】本题是考查学生熟练运用余数要比除数小，被除数、除数、商和余数的关系灵活解决问题，培养学生的计算能力。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）题，由□÷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＝△……☆，可知☆可能是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，再由÷☆＝△……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，知☆是大于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的数，因此可能是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。第（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）题，要使被除数最小，除数也要最小，因此根据余数是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，余数要比除数小，确定除数为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，所以被除数最小是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。第（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）题，因为余数要比除数小，除数是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，因此余数最大是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，被除数是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792" y="3725778"/>
            <a:ext cx="7927411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小强在计算除法时，把除数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写成了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，结果得到的商和余数都是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，问正确的商和余数应该是几？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231033" y="872729"/>
            <a:ext cx="4062651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6+2=14     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答：正确的商是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正确的余数是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8934" y="1679457"/>
            <a:ext cx="7630935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【讲解】从题意可知，被除数是一个确定，要根据“商×除数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余数”求出被除数。。正确的除数是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，所以正确的除法算式是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8933" y="2693935"/>
            <a:ext cx="7939040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星期六，小华和小丽去看望奶奶，奶奶给他们出了一道数学题目“奶奶家现在有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个鸡蛋，还有一个每天下一个蛋的老母鸡，你们想一想：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）如果奶奶每天吃两个鸡蛋，奶奶家的鸡蛋可以吃多少天呢？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327172" y="3916526"/>
            <a:ext cx="212165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indent="561975" eaLnBrk="0" hangingPunct="0">
              <a:defRPr/>
            </a:pPr>
            <a:r>
              <a:rPr lang="en-US" altLang="zh-CN" sz="2400" dirty="0">
                <a:latin typeface="宋体" panose="02010600030101010101" pitchFamily="2" charset="-122"/>
              </a:rPr>
              <a:t>……</a:t>
            </a:r>
            <a:r>
              <a:rPr lang="zh-CN" altLang="en-US" sz="2400" dirty="0"/>
              <a:t> 余数</a:t>
            </a:r>
            <a:endParaRPr lang="zh-CN" altLang="en-US" sz="2400" dirty="0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365174" y="3390427"/>
            <a:ext cx="268579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indent="561975" eaLnBrk="0" hangingPunct="0">
              <a:defRPr/>
            </a:pPr>
            <a:r>
              <a:rPr lang="en-US" altLang="zh-CN" sz="2400" dirty="0">
                <a:latin typeface="宋体" panose="02010600030101010101" pitchFamily="2" charset="-122"/>
              </a:rPr>
              <a:t>……</a:t>
            </a:r>
            <a:r>
              <a:rPr lang="zh-CN" altLang="en-US" sz="2400" dirty="0"/>
              <a:t> 商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除数</a:t>
            </a:r>
            <a:endParaRPr lang="zh-CN" altLang="en-US" sz="2400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329362" y="2522414"/>
            <a:ext cx="1755881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indent="561975" eaLnBrk="0" hangingPunct="0">
              <a:defRPr/>
            </a:pPr>
            <a:r>
              <a:rPr lang="en-US" altLang="zh-CN" sz="2400" dirty="0">
                <a:latin typeface="宋体" panose="02010600030101010101" pitchFamily="2" charset="-122"/>
              </a:rPr>
              <a:t>……</a:t>
            </a:r>
            <a:r>
              <a:rPr lang="zh-CN" altLang="en-US" sz="2400" dirty="0"/>
              <a:t> 商</a:t>
            </a:r>
            <a:endParaRPr lang="zh-CN" altLang="en-US" sz="2400" dirty="0"/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6326" y="912190"/>
            <a:ext cx="3495188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400" dirty="0"/>
              <a:t>题目：</a:t>
            </a:r>
            <a:r>
              <a:rPr lang="en-US" altLang="zh-CN" sz="2400" dirty="0"/>
              <a:t>43</a:t>
            </a:r>
            <a:r>
              <a:rPr lang="zh-CN" altLang="zh-CN" sz="2400" dirty="0"/>
              <a:t>÷</a:t>
            </a:r>
            <a:r>
              <a:rPr lang="en-US" altLang="zh-CN" sz="2400" dirty="0"/>
              <a:t>7=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400" dirty="0"/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400" dirty="0"/>
              <a:t>。</a:t>
            </a:r>
            <a:endParaRPr lang="en-US" altLang="zh-CN" sz="2400" dirty="0"/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623654" y="2516664"/>
            <a:ext cx="1583647" cy="1923623"/>
            <a:chOff x="3419872" y="2322784"/>
            <a:chExt cx="1569003" cy="1879804"/>
          </a:xfrm>
        </p:grpSpPr>
        <p:pic>
          <p:nvPicPr>
            <p:cNvPr id="5" name="图片 1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682093" y="2795524"/>
              <a:ext cx="1032782" cy="45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29"/>
            <p:cNvSpPr txBox="1">
              <a:spLocks noChangeArrowheads="1"/>
            </p:cNvSpPr>
            <p:nvPr/>
          </p:nvSpPr>
          <p:spPr bwMode="auto">
            <a:xfrm>
              <a:off x="3419872" y="2772519"/>
              <a:ext cx="301431" cy="451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latin typeface="Arial" panose="020B0604020202020204" pitchFamily="34" charset="0"/>
                </a:rPr>
                <a:t>7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7" name="Text Box 30"/>
            <p:cNvSpPr txBox="1">
              <a:spLocks noChangeArrowheads="1"/>
            </p:cNvSpPr>
            <p:nvPr/>
          </p:nvSpPr>
          <p:spPr bwMode="auto">
            <a:xfrm>
              <a:off x="3994283" y="2800645"/>
              <a:ext cx="756074" cy="451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latin typeface="Arial" panose="020B0604020202020204" pitchFamily="34" charset="0"/>
                </a:rPr>
                <a:t>4  </a:t>
              </a:r>
              <a:r>
                <a:rPr lang="en-US" altLang="zh-CN" sz="2400" dirty="0">
                  <a:latin typeface="Arial" panose="020B0604020202020204" pitchFamily="34" charset="0"/>
                </a:rPr>
                <a:t>3</a:t>
              </a:r>
              <a:endParaRPr lang="en-US" altLang="zh-CN" sz="2400" dirty="0">
                <a:latin typeface="Arial" panose="020B0604020202020204" pitchFamily="34" charset="0"/>
              </a:endParaRPr>
            </a:p>
          </p:txBody>
        </p:sp>
        <p:sp>
          <p:nvSpPr>
            <p:cNvPr id="8" name="Line 31"/>
            <p:cNvSpPr>
              <a:spLocks noChangeShapeType="1"/>
            </p:cNvSpPr>
            <p:nvPr/>
          </p:nvSpPr>
          <p:spPr bwMode="auto">
            <a:xfrm>
              <a:off x="3854063" y="3661210"/>
              <a:ext cx="8306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Text Box 32"/>
            <p:cNvSpPr txBox="1">
              <a:spLocks noChangeArrowheads="1"/>
            </p:cNvSpPr>
            <p:nvPr/>
          </p:nvSpPr>
          <p:spPr bwMode="auto">
            <a:xfrm>
              <a:off x="4207626" y="3661210"/>
              <a:ext cx="463954" cy="541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33"/>
            <p:cNvSpPr txBox="1">
              <a:spLocks noChangeArrowheads="1"/>
            </p:cNvSpPr>
            <p:nvPr/>
          </p:nvSpPr>
          <p:spPr bwMode="auto">
            <a:xfrm>
              <a:off x="4207626" y="2322784"/>
              <a:ext cx="513953" cy="541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3860214" y="3127615"/>
              <a:ext cx="1128661" cy="541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0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□□</a:t>
              </a:r>
              <a:endParaRPr lang="en-US" altLang="zh-CN" sz="30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329361" y="2965465"/>
            <a:ext cx="2305924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indent="561975" eaLnBrk="0" hangingPunct="0">
              <a:defRPr/>
            </a:pPr>
            <a:r>
              <a:rPr lang="en-US" altLang="zh-CN" sz="2400" dirty="0">
                <a:latin typeface="宋体" panose="02010600030101010101" pitchFamily="2" charset="-122"/>
              </a:rPr>
              <a:t>……</a:t>
            </a:r>
            <a:r>
              <a:rPr lang="zh-CN" altLang="en-US" sz="2400" dirty="0"/>
              <a:t> 被除数</a:t>
            </a:r>
            <a:endParaRPr lang="zh-CN" altLang="en-US" sz="2400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687373" y="2960995"/>
            <a:ext cx="208233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indent="561975" eaLnBrk="0" hangingPunct="0">
              <a:defRPr/>
            </a:pPr>
            <a:r>
              <a:rPr lang="zh-CN" altLang="en-US" sz="2400" dirty="0">
                <a:latin typeface="宋体" panose="02010600030101010101" pitchFamily="2" charset="-122"/>
              </a:rPr>
              <a:t>除数</a:t>
            </a:r>
            <a:r>
              <a:rPr lang="en-US" altLang="zh-CN" sz="2400" dirty="0">
                <a:latin typeface="宋体" panose="02010600030101010101" pitchFamily="2" charset="-122"/>
              </a:rPr>
              <a:t>……</a:t>
            </a:r>
            <a:endParaRPr lang="zh-CN" altLang="en-US" sz="2400" dirty="0"/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6700021" y="2828069"/>
            <a:ext cx="2034764" cy="757654"/>
          </a:xfrm>
          <a:prstGeom prst="wedgeRoundRectCallout">
            <a:avLst>
              <a:gd name="adj1" fmla="val 26892"/>
              <a:gd name="adj2" fmla="val 10531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算式的商是几？你是怎么想的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90844" y="3739881"/>
            <a:ext cx="1008526" cy="10085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矩形 19"/>
          <p:cNvSpPr/>
          <p:nvPr/>
        </p:nvSpPr>
        <p:spPr>
          <a:xfrm>
            <a:off x="3532898" y="1615522"/>
            <a:ext cx="273152" cy="136191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1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484823" y="1902217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84823" y="2246236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523239" y="1655167"/>
            <a:ext cx="292470" cy="364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172626" y="3416596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4  2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48490" y="396763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15477" y="96493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41137" y="96493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1701990" y="1817523"/>
            <a:ext cx="1217386" cy="757654"/>
          </a:xfrm>
          <a:prstGeom prst="wedgeRoundRectCallout">
            <a:avLst>
              <a:gd name="adj1" fmla="val 65936"/>
              <a:gd name="adj2" fmla="val 2546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 smtClean="0"/>
              <a:t>除法</a:t>
            </a:r>
            <a:r>
              <a:rPr lang="zh-CN" altLang="en-US" dirty="0"/>
              <a:t>竖式进行</a:t>
            </a:r>
            <a:r>
              <a:rPr lang="zh-CN" altLang="en-US" dirty="0" smtClean="0"/>
              <a:t>计算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2" grpId="0"/>
      <p:bldP spid="13" grpId="0"/>
      <p:bldP spid="16" grpId="0"/>
      <p:bldP spid="18" grpId="0" animBg="1"/>
      <p:bldP spid="20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68829" y="926605"/>
            <a:ext cx="7602682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12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奶奶每天吃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个鸡蛋，老母鸡下一个蛋，所以每天只吃了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个鸡蛋中的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个，也就是能吃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7256" y="2242350"/>
            <a:ext cx="810582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）如果奶奶每天吃三个鸡蛋，奶奶家的鸡蛋可以吃多少天呢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256" y="2771769"/>
            <a:ext cx="7854254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12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【讲解】奶奶每天吃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个鸡蛋，老母鸡下一个蛋，所以每天只吃了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个鸡蛋中的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个，也就是能吃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81826" y="1173545"/>
            <a:ext cx="6510272" cy="1878944"/>
            <a:chOff x="1429555" y="2388975"/>
            <a:chExt cx="8680362" cy="2505258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962840" y="4278680"/>
              <a:ext cx="2828879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561975" eaLnBrk="0" hangingPunct="0">
                <a:defRPr/>
              </a:pPr>
              <a:r>
                <a:rPr lang="en-US" altLang="zh-CN" sz="2400" dirty="0">
                  <a:latin typeface="宋体" panose="02010600030101010101" pitchFamily="2" charset="-122"/>
                </a:rPr>
                <a:t>……</a:t>
              </a:r>
              <a:r>
                <a:rPr lang="zh-CN" altLang="en-US" sz="2400" dirty="0"/>
                <a:t> 余数</a:t>
              </a:r>
              <a:endParaRPr lang="zh-CN" altLang="en-US" sz="2400" dirty="0"/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5013510" y="3577215"/>
              <a:ext cx="509640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561975" eaLnBrk="0" hangingPunct="0">
                <a:defRPr/>
              </a:pPr>
              <a:r>
                <a:rPr lang="en-US" altLang="zh-CN" sz="2400" dirty="0">
                  <a:latin typeface="宋体" panose="02010600030101010101" pitchFamily="2" charset="-122"/>
                </a:rPr>
                <a:t>……</a:t>
              </a:r>
              <a:r>
                <a:rPr lang="zh-CN" altLang="en-US" sz="2400" dirty="0"/>
                <a:t> 商</a:t>
              </a:r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r>
                <a:rPr lang="zh-CN" altLang="en-US" sz="2400" dirty="0"/>
                <a:t>除数</a:t>
              </a:r>
              <a:endParaRPr lang="zh-CN" altLang="en-US" sz="2400" dirty="0"/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4965759" y="2419864"/>
              <a:ext cx="2341174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561975" eaLnBrk="0" hangingPunct="0">
                <a:defRPr/>
              </a:pPr>
              <a:r>
                <a:rPr lang="en-US" altLang="zh-CN" sz="2400" dirty="0">
                  <a:latin typeface="宋体" panose="02010600030101010101" pitchFamily="2" charset="-122"/>
                </a:rPr>
                <a:t>……</a:t>
              </a:r>
              <a:r>
                <a:rPr lang="zh-CN" altLang="en-US" sz="2400" dirty="0"/>
                <a:t> 商</a:t>
              </a:r>
              <a:endParaRPr lang="zh-CN" altLang="en-US" sz="2400" dirty="0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3996875" y="2388975"/>
              <a:ext cx="1785967" cy="2474555"/>
              <a:chOff x="3419872" y="2328269"/>
              <a:chExt cx="1327089" cy="1813641"/>
            </a:xfrm>
          </p:grpSpPr>
          <p:pic>
            <p:nvPicPr>
              <p:cNvPr id="5" name="图片 13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682093" y="2795524"/>
                <a:ext cx="1032782" cy="453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 Box 29"/>
              <p:cNvSpPr txBox="1">
                <a:spLocks noChangeArrowheads="1"/>
              </p:cNvSpPr>
              <p:nvPr/>
            </p:nvSpPr>
            <p:spPr bwMode="auto">
              <a:xfrm>
                <a:off x="3419872" y="2772519"/>
                <a:ext cx="287338" cy="3909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dirty="0">
                    <a:latin typeface="Arial" panose="020B0604020202020204" pitchFamily="34" charset="0"/>
                  </a:rPr>
                  <a:t>7</a:t>
                </a:r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" name="Text Box 30"/>
              <p:cNvSpPr txBox="1">
                <a:spLocks noChangeArrowheads="1"/>
              </p:cNvSpPr>
              <p:nvPr/>
            </p:nvSpPr>
            <p:spPr bwMode="auto">
              <a:xfrm>
                <a:off x="3994283" y="2800645"/>
                <a:ext cx="720725" cy="3909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dirty="0">
                    <a:latin typeface="Arial" panose="020B0604020202020204" pitchFamily="34" charset="0"/>
                  </a:rPr>
                  <a:t>4 </a:t>
                </a:r>
                <a:r>
                  <a:rPr lang="en-US" altLang="zh-CN" dirty="0">
                    <a:latin typeface="Arial" panose="020B0604020202020204" pitchFamily="34" charset="0"/>
                  </a:rPr>
                  <a:t>3</a:t>
                </a:r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" name="Line 31"/>
              <p:cNvSpPr>
                <a:spLocks noChangeShapeType="1"/>
              </p:cNvSpPr>
              <p:nvPr/>
            </p:nvSpPr>
            <p:spPr bwMode="auto">
              <a:xfrm>
                <a:off x="3854063" y="3661210"/>
                <a:ext cx="83066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" name="Text Box 33"/>
              <p:cNvSpPr txBox="1">
                <a:spLocks noChangeArrowheads="1"/>
              </p:cNvSpPr>
              <p:nvPr/>
            </p:nvSpPr>
            <p:spPr bwMode="auto">
              <a:xfrm>
                <a:off x="4093505" y="2328269"/>
                <a:ext cx="548478" cy="5864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3300" dirty="0"/>
                  <a:t>□</a:t>
                </a:r>
                <a:endParaRPr lang="en-US" altLang="zh-CN" sz="33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Text Box 33"/>
              <p:cNvSpPr txBox="1">
                <a:spLocks noChangeArrowheads="1"/>
              </p:cNvSpPr>
              <p:nvPr/>
            </p:nvSpPr>
            <p:spPr bwMode="auto">
              <a:xfrm>
                <a:off x="3841580" y="3089467"/>
                <a:ext cx="548478" cy="5864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3300" dirty="0"/>
                  <a:t>□</a:t>
                </a:r>
                <a:endParaRPr lang="en-US" altLang="zh-CN" sz="33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Text Box 33"/>
              <p:cNvSpPr txBox="1">
                <a:spLocks noChangeArrowheads="1"/>
              </p:cNvSpPr>
              <p:nvPr/>
            </p:nvSpPr>
            <p:spPr bwMode="auto">
              <a:xfrm>
                <a:off x="4179652" y="3091071"/>
                <a:ext cx="548478" cy="5864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3300" dirty="0"/>
                  <a:t>□</a:t>
                </a:r>
                <a:endParaRPr lang="en-US" altLang="zh-CN" sz="33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Text Box 33"/>
              <p:cNvSpPr txBox="1">
                <a:spLocks noChangeArrowheads="1"/>
              </p:cNvSpPr>
              <p:nvPr/>
            </p:nvSpPr>
            <p:spPr bwMode="auto">
              <a:xfrm>
                <a:off x="4198483" y="3555417"/>
                <a:ext cx="548478" cy="5864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3300" dirty="0"/>
                  <a:t>□</a:t>
                </a:r>
                <a:endParaRPr lang="en-US" altLang="zh-CN" sz="33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5" name="Text Box 29"/>
              <p:cNvSpPr txBox="1">
                <a:spLocks noChangeArrowheads="1"/>
              </p:cNvSpPr>
              <p:nvPr/>
            </p:nvSpPr>
            <p:spPr bwMode="auto">
              <a:xfrm>
                <a:off x="4232526" y="2426390"/>
                <a:ext cx="287338" cy="3909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Text Box 29"/>
              <p:cNvSpPr txBox="1">
                <a:spLocks noChangeArrowheads="1"/>
              </p:cNvSpPr>
              <p:nvPr/>
            </p:nvSpPr>
            <p:spPr bwMode="auto">
              <a:xfrm>
                <a:off x="3969940" y="3189891"/>
                <a:ext cx="287338" cy="3909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zh-CN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7" name="Text Box 29"/>
              <p:cNvSpPr txBox="1">
                <a:spLocks noChangeArrowheads="1"/>
              </p:cNvSpPr>
              <p:nvPr/>
            </p:nvSpPr>
            <p:spPr bwMode="auto">
              <a:xfrm>
                <a:off x="4308012" y="3196158"/>
                <a:ext cx="287338" cy="3909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zh-CN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" name="Text Box 29"/>
              <p:cNvSpPr txBox="1">
                <a:spLocks noChangeArrowheads="1"/>
              </p:cNvSpPr>
              <p:nvPr/>
            </p:nvSpPr>
            <p:spPr bwMode="auto">
              <a:xfrm>
                <a:off x="4354646" y="3658515"/>
                <a:ext cx="287338" cy="3909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zh-CN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4965757" y="2764376"/>
              <a:ext cx="3074565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561975" eaLnBrk="0" hangingPunct="0">
                <a:defRPr/>
              </a:pPr>
              <a:r>
                <a:rPr lang="en-US" altLang="zh-CN" sz="2400" dirty="0">
                  <a:latin typeface="宋体" panose="02010600030101010101" pitchFamily="2" charset="-122"/>
                </a:rPr>
                <a:t>……</a:t>
              </a:r>
              <a:r>
                <a:rPr lang="zh-CN" altLang="en-US" sz="2400" dirty="0"/>
                <a:t> 被除数</a:t>
              </a:r>
              <a:endParaRPr lang="zh-CN" altLang="en-US" sz="2400" dirty="0"/>
            </a:p>
          </p:txBody>
        </p:sp>
        <p:sp>
          <p:nvSpPr>
            <p:cNvPr id="16" name="Rectangle 3"/>
            <p:cNvSpPr>
              <a:spLocks noChangeArrowheads="1"/>
            </p:cNvSpPr>
            <p:nvPr/>
          </p:nvSpPr>
          <p:spPr bwMode="auto">
            <a:xfrm>
              <a:off x="1429555" y="2975836"/>
              <a:ext cx="277645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561975" eaLnBrk="0" hangingPunct="0">
                <a:defRPr/>
              </a:pPr>
              <a:r>
                <a:rPr lang="zh-CN" altLang="en-US" sz="2400" dirty="0">
                  <a:latin typeface="宋体" panose="02010600030101010101" pitchFamily="2" charset="-122"/>
                </a:rPr>
                <a:t>除数</a:t>
              </a:r>
              <a:r>
                <a:rPr lang="en-US" altLang="zh-CN" sz="2400" dirty="0">
                  <a:latin typeface="宋体" panose="02010600030101010101" pitchFamily="2" charset="-122"/>
                </a:rPr>
                <a:t>……</a:t>
              </a:r>
              <a:endParaRPr lang="zh-CN" altLang="en-US" sz="2400" dirty="0"/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996461" y="3309901"/>
            <a:ext cx="6104587" cy="8032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chemeClr val="tx1"/>
                </a:solidFill>
              </a:rPr>
              <a:t>在余数除法中，试商原则是余数比除数小。</a:t>
            </a:r>
            <a:endParaRPr lang="en-US" altLang="zh-CN" sz="1800" dirty="0">
              <a:solidFill>
                <a:schemeClr val="tx1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54579" y="3040947"/>
            <a:ext cx="1498757" cy="1596176"/>
          </a:xfrm>
          <a:prstGeom prst="rect">
            <a:avLst/>
          </a:prstGeom>
          <a:ln>
            <a:noFill/>
          </a:ln>
        </p:spPr>
      </p:pic>
      <p:sp>
        <p:nvSpPr>
          <p:cNvPr id="32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670" y="1035476"/>
            <a:ext cx="7814160" cy="3754235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6772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1109" y="2371387"/>
            <a:ext cx="619728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</a:rPr>
              <a:t>2</a:t>
            </a:r>
            <a:r>
              <a:rPr lang="en-US" altLang="zh-CN" sz="1800" dirty="0">
                <a:solidFill>
                  <a:schemeClr val="bg1"/>
                </a:solidFill>
              </a:rPr>
              <a:t>.</a:t>
            </a:r>
            <a:r>
              <a:rPr lang="zh-CN" altLang="zh-CN" sz="1800" dirty="0">
                <a:solidFill>
                  <a:schemeClr val="bg1"/>
                </a:solidFill>
              </a:rPr>
              <a:t>会用竖式计算除数是一位数且商也是一位数的有余数的除法。</a:t>
            </a:r>
            <a:endParaRPr lang="zh-CN" altLang="zh-CN" sz="1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01109" y="1585392"/>
            <a:ext cx="619728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</a:rPr>
              <a:t>1</a:t>
            </a:r>
            <a:r>
              <a:rPr lang="en-US" altLang="zh-CN" sz="1800" dirty="0">
                <a:solidFill>
                  <a:schemeClr val="bg1"/>
                </a:solidFill>
              </a:rPr>
              <a:t>.</a:t>
            </a:r>
            <a:r>
              <a:rPr lang="zh-CN" altLang="zh-CN" sz="1800" dirty="0">
                <a:solidFill>
                  <a:schemeClr val="bg1"/>
                </a:solidFill>
              </a:rPr>
              <a:t>掌握试商的方法，懂得通过余数与除数的关系判定所找到的商是否正确。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1401109" y="3201979"/>
            <a:ext cx="619728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</a:rPr>
              <a:t>3.</a:t>
            </a:r>
            <a:r>
              <a:rPr lang="zh-CN" altLang="zh-CN" sz="1800" dirty="0">
                <a:solidFill>
                  <a:schemeClr val="bg1"/>
                </a:solidFill>
              </a:rPr>
              <a:t>能运用有余数除法解决一些简单的实际问题，培养应用意识。</a:t>
            </a:r>
            <a:endParaRPr lang="zh-CN" altLang="zh-CN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132" y="961793"/>
            <a:ext cx="542119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：有余数的除法竖式计算的试商方法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8049" y="1354207"/>
            <a:ext cx="346032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【例题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图片 1280"/>
          <p:cNvPicPr>
            <a:picLocks noChangeAspect="1" noChangeArrowheads="1"/>
          </p:cNvPicPr>
          <p:nvPr/>
        </p:nvPicPr>
        <p:blipFill rotWithShape="1">
          <a:blip r:embed="rId1" cstate="email"/>
          <a:srcRect t="22097" b="43365"/>
          <a:stretch>
            <a:fillRect/>
          </a:stretch>
        </p:blipFill>
        <p:spPr bwMode="auto">
          <a:xfrm>
            <a:off x="2042806" y="2441864"/>
            <a:ext cx="1570377" cy="935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089963" y="2012080"/>
            <a:ext cx="523220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04991" y="3111588"/>
            <a:ext cx="523220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085004" y="3111588"/>
            <a:ext cx="523220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422796" y="3708604"/>
            <a:ext cx="1214934" cy="1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085003" y="3781120"/>
            <a:ext cx="523220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214996" y="204813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06882" y="141655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1077" y="142482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4044" y="3177592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00813" y="315624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86723" y="3843956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1" name="图片 128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9287" y="3224868"/>
            <a:ext cx="877040" cy="170248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1021403" y="975427"/>
            <a:ext cx="7238067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试商时，除数是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，就想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和几相乘的积最接近被除数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，根据乘法口诀“四八三十二”可以商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，如果是“四九三十六”可以商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，但商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时，除数和商的积是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，比被除数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大，所以只能商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正确的计算过程是：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34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4=8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6301" y="962404"/>
            <a:ext cx="7665418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和除数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比被除数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小，余数是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，比除数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小，可以判断计算的结果是正确的。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6300" y="1792592"/>
            <a:ext cx="7665418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zh-CN" dirty="0"/>
              <a:t>【方法小结】在给有余数数除法竖式试商时，看除数和几相乘的积最接近被除数而小于被除数，可以通过余数与除数的关系判定所找到的商是否正确。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86299" y="3108337"/>
            <a:ext cx="6279604" cy="173124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【小练习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29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7=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74272" y="426943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0309" y="4269439"/>
            <a:ext cx="270510" cy="39147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4682" y="4269439"/>
            <a:ext cx="270510" cy="39147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19868" y="4269439"/>
            <a:ext cx="270510" cy="39147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5836" y="872729"/>
            <a:ext cx="1377452" cy="2222986"/>
            <a:chOff x="1872711" y="1932057"/>
            <a:chExt cx="1836602" cy="2963982"/>
          </a:xfrm>
        </p:grpSpPr>
        <p:pic>
          <p:nvPicPr>
            <p:cNvPr id="4" name="图片 128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 t="21814" b="46317"/>
            <a:stretch>
              <a:fillRect/>
            </a:stretch>
          </p:blipFill>
          <p:spPr bwMode="auto">
            <a:xfrm>
              <a:off x="1872711" y="2424546"/>
              <a:ext cx="1702059" cy="1052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2877143" y="1932057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2179516" y="3352800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2941814" y="3352800"/>
              <a:ext cx="7591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2067187" y="4060686"/>
              <a:ext cx="1619912" cy="1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950131" y="4157375"/>
              <a:ext cx="75918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2866903" y="905529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7304" y="199561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22732" y="1984463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08933" y="260770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07851" y="905529"/>
            <a:ext cx="1430273" cy="2101153"/>
            <a:chOff x="6810468" y="1207372"/>
            <a:chExt cx="1907030" cy="2801536"/>
          </a:xfrm>
        </p:grpSpPr>
        <p:pic>
          <p:nvPicPr>
            <p:cNvPr id="6" name="图片 1283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 t="21322" b="44899"/>
            <a:stretch>
              <a:fillRect/>
            </a:stretch>
          </p:blipFill>
          <p:spPr bwMode="auto">
            <a:xfrm>
              <a:off x="6810468" y="1751216"/>
              <a:ext cx="1626951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7795212" y="1207372"/>
              <a:ext cx="75918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97587" y="2553618"/>
              <a:ext cx="75918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7939866" y="2553618"/>
              <a:ext cx="75918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7942922" y="3270244"/>
              <a:ext cx="75918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□</a:t>
              </a:r>
              <a:endParaRPr lang="zh-CN" altLang="en-US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7097586" y="3292267"/>
              <a:ext cx="1619912" cy="1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5971443" y="930490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48223" y="1954804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82225" y="1965591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82225" y="2485718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AutoShape 27"/>
          <p:cNvSpPr>
            <a:spLocks noChangeArrowheads="1"/>
          </p:cNvSpPr>
          <p:nvPr/>
        </p:nvSpPr>
        <p:spPr bwMode="auto">
          <a:xfrm>
            <a:off x="3392112" y="1648105"/>
            <a:ext cx="1572080" cy="1302485"/>
          </a:xfrm>
          <a:prstGeom prst="wedgeRoundRectCallout">
            <a:avLst>
              <a:gd name="adj1" fmla="val -49733"/>
              <a:gd name="adj2" fmla="val -78286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rgbClr val="FF0000"/>
                </a:solidFill>
              </a:rPr>
              <a:t>想：</a:t>
            </a:r>
            <a:r>
              <a:rPr lang="en-US" altLang="zh-CN" sz="1800" dirty="0">
                <a:solidFill>
                  <a:srgbClr val="FF0000"/>
                </a:solidFill>
              </a:rPr>
              <a:t>3</a:t>
            </a:r>
            <a:r>
              <a:rPr lang="zh-CN" altLang="en-US" sz="1800" dirty="0">
                <a:solidFill>
                  <a:srgbClr val="FF0000"/>
                </a:solidFill>
              </a:rPr>
              <a:t>和（</a:t>
            </a:r>
            <a:r>
              <a:rPr lang="en-US" altLang="zh-CN" sz="1800" dirty="0">
                <a:solidFill>
                  <a:srgbClr val="FF0000"/>
                </a:solidFill>
              </a:rPr>
              <a:t>9</a:t>
            </a:r>
            <a:r>
              <a:rPr lang="zh-CN" altLang="en-US" sz="1800" dirty="0">
                <a:solidFill>
                  <a:srgbClr val="FF0000"/>
                </a:solidFill>
              </a:rPr>
              <a:t>）相乘的积最接近</a:t>
            </a:r>
            <a:r>
              <a:rPr lang="en-US" altLang="zh-CN" sz="1800" dirty="0">
                <a:solidFill>
                  <a:srgbClr val="FF0000"/>
                </a:solidFill>
              </a:rPr>
              <a:t>29</a:t>
            </a:r>
            <a:r>
              <a:rPr lang="zh-CN" altLang="en-US" sz="1800" dirty="0">
                <a:solidFill>
                  <a:srgbClr val="FF0000"/>
                </a:solidFill>
              </a:rPr>
              <a:t>，而小于</a:t>
            </a:r>
            <a:r>
              <a:rPr lang="en-US" altLang="zh-CN" sz="1800" dirty="0">
                <a:solidFill>
                  <a:srgbClr val="FF0000"/>
                </a:solidFill>
              </a:rPr>
              <a:t>29</a:t>
            </a:r>
            <a:r>
              <a:rPr lang="zh-CN" altLang="en-US" sz="1800" dirty="0">
                <a:solidFill>
                  <a:srgbClr val="FF0000"/>
                </a:solidFill>
              </a:rPr>
              <a:t>。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6607757" y="1540576"/>
            <a:ext cx="1726725" cy="1302485"/>
          </a:xfrm>
          <a:prstGeom prst="wedgeRoundRectCallout">
            <a:avLst>
              <a:gd name="adj1" fmla="val -50937"/>
              <a:gd name="adj2" fmla="val -7429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rgbClr val="FF0000"/>
                </a:solidFill>
              </a:rPr>
              <a:t>想：</a:t>
            </a:r>
            <a:r>
              <a:rPr lang="en-US" altLang="zh-CN" sz="1800" dirty="0">
                <a:solidFill>
                  <a:srgbClr val="FF0000"/>
                </a:solidFill>
              </a:rPr>
              <a:t>7</a:t>
            </a:r>
            <a:r>
              <a:rPr lang="zh-CN" altLang="en-US" sz="1800" dirty="0">
                <a:solidFill>
                  <a:srgbClr val="FF0000"/>
                </a:solidFill>
              </a:rPr>
              <a:t>和（</a:t>
            </a:r>
            <a:r>
              <a:rPr lang="en-US" altLang="zh-CN" sz="1800" dirty="0">
                <a:solidFill>
                  <a:srgbClr val="FF0000"/>
                </a:solidFill>
              </a:rPr>
              <a:t>7</a:t>
            </a:r>
            <a:r>
              <a:rPr lang="zh-CN" altLang="en-US" sz="1800" dirty="0">
                <a:solidFill>
                  <a:srgbClr val="FF0000"/>
                </a:solidFill>
              </a:rPr>
              <a:t>）相乘的积最接近</a:t>
            </a:r>
            <a:r>
              <a:rPr lang="en-US" altLang="zh-CN" sz="1800" dirty="0">
                <a:solidFill>
                  <a:srgbClr val="FF0000"/>
                </a:solidFill>
              </a:rPr>
              <a:t>53</a:t>
            </a:r>
            <a:r>
              <a:rPr lang="zh-CN" altLang="en-US" sz="1800" dirty="0">
                <a:solidFill>
                  <a:srgbClr val="FF0000"/>
                </a:solidFill>
              </a:rPr>
              <a:t>，而小于</a:t>
            </a:r>
            <a:r>
              <a:rPr lang="en-US" altLang="zh-CN" sz="1800" dirty="0">
                <a:solidFill>
                  <a:srgbClr val="FF0000"/>
                </a:solidFill>
              </a:rPr>
              <a:t>53</a:t>
            </a:r>
            <a:r>
              <a:rPr lang="zh-CN" altLang="en-US" sz="1800" dirty="0">
                <a:solidFill>
                  <a:srgbClr val="FF0000"/>
                </a:solidFill>
              </a:rPr>
              <a:t>。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16029" y="3191777"/>
            <a:ext cx="332326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直接写出下面各题的商。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128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69323" y="4022328"/>
            <a:ext cx="1346966" cy="7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128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38852" y="4043109"/>
            <a:ext cx="1294144" cy="7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128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22664" y="4063891"/>
            <a:ext cx="1346966" cy="7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128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97637" y="4063890"/>
            <a:ext cx="1346966" cy="7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矩形 41"/>
          <p:cNvSpPr/>
          <p:nvPr/>
        </p:nvSpPr>
        <p:spPr>
          <a:xfrm>
            <a:off x="2242740" y="3629173"/>
            <a:ext cx="523220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4155589" y="3655129"/>
            <a:ext cx="523220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7621383" y="3670437"/>
            <a:ext cx="523220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5862544" y="3692969"/>
            <a:ext cx="523220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2379139" y="3671475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302718" y="3718147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08351" y="3739687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746416" y="3739687"/>
            <a:ext cx="27315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4" grpId="0"/>
      <p:bldP spid="25" grpId="0"/>
      <p:bldP spid="33" grpId="0"/>
      <p:bldP spid="34" grpId="0"/>
      <p:bldP spid="35" grpId="0" animBg="1"/>
      <p:bldP spid="36" grpId="0" animBg="1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p="http://schemas.openxmlformats.org/presentationml/2006/main">
  <p:tag name="KSO_WPP_MARK_KEY" val="cf4961f5-7e5f-412c-9149-ef8e4315240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4129</Words>
  <Application>WPS 演示</Application>
  <PresentationFormat>全屏显示(16:9)</PresentationFormat>
  <Paragraphs>882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楷体_GB2312</vt:lpstr>
      <vt:lpstr>新宋体</vt:lpstr>
      <vt:lpstr>楷体</vt:lpstr>
      <vt:lpstr>Arial Unicode MS</vt:lpstr>
      <vt:lpstr>Calibri Light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624</cp:revision>
  <dcterms:created xsi:type="dcterms:W3CDTF">2016-05-27T03:58:00Z</dcterms:created>
  <dcterms:modified xsi:type="dcterms:W3CDTF">2023-01-30T02:22:57Z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5ECA17FAEDCA455B933E8E8AF701EEB4</vt:lpwstr>
  </property>
</Properties>
</file>