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53" r:id="rId6"/>
    <p:sldId id="362" r:id="rId7"/>
    <p:sldId id="360" r:id="rId8"/>
    <p:sldId id="363" r:id="rId9"/>
    <p:sldId id="354" r:id="rId10"/>
    <p:sldId id="365" r:id="rId11"/>
    <p:sldId id="364" r:id="rId12"/>
    <p:sldId id="366" r:id="rId13"/>
    <p:sldId id="367" r:id="rId14"/>
    <p:sldId id="368" r:id="rId15"/>
    <p:sldId id="369" r:id="rId16"/>
    <p:sldId id="327" r:id="rId17"/>
    <p:sldId id="29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7743"/>
    <a:srgbClr val="FFF0E1"/>
    <a:srgbClr val="FFE4C9"/>
    <a:srgbClr val="F8AEAE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6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282" y="-804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393766" y="1696176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807528" y="1384021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万以内数的认识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8245" y="1707633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819724" y="2678083"/>
            <a:ext cx="3495779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1000</a:t>
            </a:r>
            <a:r>
              <a:rPr lang="zh-CN" altLang="en-US" sz="3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以内数的认识</a:t>
            </a:r>
            <a:endParaRPr lang="zh-CN" altLang="en-US" sz="3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1" descr="p71-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94929" y="2048337"/>
            <a:ext cx="1800225" cy="173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47674" y="1096797"/>
            <a:ext cx="4885189" cy="392415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从一百起，一个一个地数到一百二十。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325219" y="2223645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31247" y="2223645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一百零一、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913513" y="2209358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一百零二、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2886253" y="2223645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一百零三、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3872091" y="2209358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一百零四、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831734" y="2209358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一百零五、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5837812" y="2209358"/>
            <a:ext cx="1194197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一百零六、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325219" y="2614170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一百零七、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1314628" y="2614170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一百零八、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290941" y="2614170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一百零九、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3257728" y="2614170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4230469" y="2614170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一百一十一、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5385375" y="2614170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一百一十二、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325219" y="3027317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一百一十三、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513463" y="3027317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一百一十四、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2681466" y="3027317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一百一十五、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3855422" y="3027317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一百一十六、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5148441" y="3027317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一百一十七、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"/>
          <p:cNvSpPr txBox="1">
            <a:spLocks noChangeArrowheads="1"/>
          </p:cNvSpPr>
          <p:nvPr/>
        </p:nvSpPr>
        <p:spPr bwMode="auto">
          <a:xfrm>
            <a:off x="325219" y="3499995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一百一十八、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1513463" y="3499995"/>
            <a:ext cx="1360884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一百一十九、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5"/>
          <p:cNvSpPr txBox="1">
            <a:spLocks noChangeArrowheads="1"/>
          </p:cNvSpPr>
          <p:nvPr/>
        </p:nvSpPr>
        <p:spPr bwMode="auto">
          <a:xfrm>
            <a:off x="2681466" y="3499995"/>
            <a:ext cx="1360885" cy="34624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18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一百二十。</a:t>
            </a:r>
            <a:endParaRPr lang="zh-CN" altLang="en-US" sz="18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Oval 31"/>
          <p:cNvSpPr>
            <a:spLocks noChangeArrowheads="1"/>
          </p:cNvSpPr>
          <p:nvPr/>
        </p:nvSpPr>
        <p:spPr bwMode="auto">
          <a:xfrm>
            <a:off x="7660464" y="3311590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8209342" y="3317543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Oval 31"/>
          <p:cNvSpPr>
            <a:spLocks noChangeArrowheads="1"/>
          </p:cNvSpPr>
          <p:nvPr/>
        </p:nvSpPr>
        <p:spPr bwMode="auto">
          <a:xfrm>
            <a:off x="8209342" y="3211577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Oval 31"/>
          <p:cNvSpPr>
            <a:spLocks noChangeArrowheads="1"/>
          </p:cNvSpPr>
          <p:nvPr/>
        </p:nvSpPr>
        <p:spPr bwMode="auto">
          <a:xfrm>
            <a:off x="8209342" y="3105611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8209342" y="2999646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8209342" y="2893680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31"/>
          <p:cNvSpPr>
            <a:spLocks noChangeArrowheads="1"/>
          </p:cNvSpPr>
          <p:nvPr/>
        </p:nvSpPr>
        <p:spPr bwMode="auto">
          <a:xfrm>
            <a:off x="8209342" y="2787715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Oval 31"/>
          <p:cNvSpPr>
            <a:spLocks noChangeArrowheads="1"/>
          </p:cNvSpPr>
          <p:nvPr/>
        </p:nvSpPr>
        <p:spPr bwMode="auto">
          <a:xfrm>
            <a:off x="8209342" y="2681749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Oval 31"/>
          <p:cNvSpPr>
            <a:spLocks noChangeArrowheads="1"/>
          </p:cNvSpPr>
          <p:nvPr/>
        </p:nvSpPr>
        <p:spPr bwMode="auto">
          <a:xfrm>
            <a:off x="8209342" y="2575784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Oval 31"/>
          <p:cNvSpPr>
            <a:spLocks noChangeArrowheads="1"/>
          </p:cNvSpPr>
          <p:nvPr/>
        </p:nvSpPr>
        <p:spPr bwMode="auto">
          <a:xfrm>
            <a:off x="8209342" y="2469818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Oval 31"/>
          <p:cNvSpPr>
            <a:spLocks noChangeArrowheads="1"/>
          </p:cNvSpPr>
          <p:nvPr/>
        </p:nvSpPr>
        <p:spPr bwMode="auto">
          <a:xfrm>
            <a:off x="7922402" y="3311590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Oval 31"/>
          <p:cNvSpPr>
            <a:spLocks noChangeArrowheads="1"/>
          </p:cNvSpPr>
          <p:nvPr/>
        </p:nvSpPr>
        <p:spPr bwMode="auto">
          <a:xfrm>
            <a:off x="7922402" y="3204433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12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7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47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468146" y="1087752"/>
            <a:ext cx="4782830" cy="346249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从一百九十八起，一个一个地数到二百零三。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5"/>
          <p:cNvSpPr txBox="1">
            <a:spLocks noChangeArrowheads="1"/>
          </p:cNvSpPr>
          <p:nvPr/>
        </p:nvSpPr>
        <p:spPr bwMode="auto">
          <a:xfrm>
            <a:off x="441741" y="1606456"/>
            <a:ext cx="2778298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一百九十八、</a:t>
            </a:r>
            <a:endParaRPr lang="zh-CN" altLang="en-US" dirty="0" smtClean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2336256" y="1626927"/>
            <a:ext cx="2778298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一百九十九、</a:t>
            </a:r>
            <a:endParaRPr lang="zh-CN" altLang="en-US" dirty="0" smtClean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5"/>
          <p:cNvSpPr txBox="1">
            <a:spLocks noChangeArrowheads="1"/>
          </p:cNvSpPr>
          <p:nvPr/>
        </p:nvSpPr>
        <p:spPr bwMode="auto">
          <a:xfrm>
            <a:off x="4246479" y="1637163"/>
            <a:ext cx="2778298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</a:t>
            </a:r>
            <a:r>
              <a:rPr lang="zh-CN" altLang="en-US" dirty="0" smtClean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dirty="0" smtClean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5243850" y="1647398"/>
            <a:ext cx="2778296" cy="56169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二百零一</a:t>
            </a:r>
            <a:r>
              <a:rPr lang="zh-CN" altLang="en-US" dirty="0" smtClean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dirty="0" smtClean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5"/>
          <p:cNvSpPr txBox="1">
            <a:spLocks noChangeArrowheads="1"/>
          </p:cNvSpPr>
          <p:nvPr/>
        </p:nvSpPr>
        <p:spPr bwMode="auto">
          <a:xfrm>
            <a:off x="6805845" y="1678106"/>
            <a:ext cx="1741066" cy="105413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二百零二</a:t>
            </a:r>
            <a:r>
              <a:rPr lang="zh-CN" altLang="en-US" dirty="0" smtClean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zh-CN" altLang="en-US" dirty="0" smtClean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Picture 71" descr="p71-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92876" y="2242248"/>
            <a:ext cx="1800225" cy="173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Oval 31"/>
          <p:cNvSpPr>
            <a:spLocks noChangeArrowheads="1"/>
          </p:cNvSpPr>
          <p:nvPr/>
        </p:nvSpPr>
        <p:spPr bwMode="auto">
          <a:xfrm>
            <a:off x="6156029" y="3512645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grpSp>
        <p:nvGrpSpPr>
          <p:cNvPr id="47" name="Group 86"/>
          <p:cNvGrpSpPr/>
          <p:nvPr/>
        </p:nvGrpSpPr>
        <p:grpSpPr bwMode="auto">
          <a:xfrm>
            <a:off x="6413464" y="2673962"/>
            <a:ext cx="210741" cy="942975"/>
            <a:chOff x="2539" y="3016"/>
            <a:chExt cx="177" cy="792"/>
          </a:xfrm>
          <a:solidFill>
            <a:srgbClr val="59D5D5"/>
          </a:solidFill>
        </p:grpSpPr>
        <p:grpSp>
          <p:nvGrpSpPr>
            <p:cNvPr id="48" name="Group 85"/>
            <p:cNvGrpSpPr/>
            <p:nvPr/>
          </p:nvGrpSpPr>
          <p:grpSpPr bwMode="auto">
            <a:xfrm>
              <a:off x="2540" y="3280"/>
              <a:ext cx="176" cy="176"/>
              <a:chOff x="2540" y="3280"/>
              <a:chExt cx="176" cy="176"/>
            </a:xfrm>
            <a:grpFill/>
          </p:grpSpPr>
          <p:sp>
            <p:nvSpPr>
              <p:cNvPr id="57" name="Oval 31"/>
              <p:cNvSpPr>
                <a:spLocks noChangeArrowheads="1"/>
              </p:cNvSpPr>
              <p:nvPr/>
            </p:nvSpPr>
            <p:spPr bwMode="auto">
              <a:xfrm>
                <a:off x="2540" y="3280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8" name="Oval 31"/>
              <p:cNvSpPr>
                <a:spLocks noChangeArrowheads="1"/>
              </p:cNvSpPr>
              <p:nvPr/>
            </p:nvSpPr>
            <p:spPr bwMode="auto">
              <a:xfrm>
                <a:off x="2540" y="3368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  <p:grpSp>
          <p:nvGrpSpPr>
            <p:cNvPr id="49" name="Group 84"/>
            <p:cNvGrpSpPr/>
            <p:nvPr/>
          </p:nvGrpSpPr>
          <p:grpSpPr bwMode="auto">
            <a:xfrm>
              <a:off x="2539" y="3016"/>
              <a:ext cx="177" cy="792"/>
              <a:chOff x="2536" y="3016"/>
              <a:chExt cx="177" cy="792"/>
            </a:xfrm>
            <a:grpFill/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2537" y="3720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1" name="Oval 31"/>
              <p:cNvSpPr>
                <a:spLocks noChangeArrowheads="1"/>
              </p:cNvSpPr>
              <p:nvPr/>
            </p:nvSpPr>
            <p:spPr bwMode="auto">
              <a:xfrm>
                <a:off x="2537" y="3632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2" name="Oval 31"/>
              <p:cNvSpPr>
                <a:spLocks noChangeArrowheads="1"/>
              </p:cNvSpPr>
              <p:nvPr/>
            </p:nvSpPr>
            <p:spPr bwMode="auto">
              <a:xfrm>
                <a:off x="2537" y="3544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3" name="Oval 31"/>
              <p:cNvSpPr>
                <a:spLocks noChangeArrowheads="1"/>
              </p:cNvSpPr>
              <p:nvPr/>
            </p:nvSpPr>
            <p:spPr bwMode="auto">
              <a:xfrm>
                <a:off x="2536" y="3456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4" name="Oval 31"/>
              <p:cNvSpPr>
                <a:spLocks noChangeArrowheads="1"/>
              </p:cNvSpPr>
              <p:nvPr/>
            </p:nvSpPr>
            <p:spPr bwMode="auto">
              <a:xfrm>
                <a:off x="2537" y="3192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5" name="Oval 31"/>
              <p:cNvSpPr>
                <a:spLocks noChangeArrowheads="1"/>
              </p:cNvSpPr>
              <p:nvPr/>
            </p:nvSpPr>
            <p:spPr bwMode="auto">
              <a:xfrm>
                <a:off x="2536" y="3104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  <p:sp>
            <p:nvSpPr>
              <p:cNvPr id="56" name="Oval 31"/>
              <p:cNvSpPr>
                <a:spLocks noChangeArrowheads="1"/>
              </p:cNvSpPr>
              <p:nvPr/>
            </p:nvSpPr>
            <p:spPr bwMode="auto">
              <a:xfrm>
                <a:off x="2536" y="3016"/>
                <a:ext cx="176" cy="88"/>
              </a:xfrm>
              <a:prstGeom prst="ellipse">
                <a:avLst/>
              </a:prstGeom>
              <a:grpFill/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500">
                  <a:solidFill>
                    <a:schemeClr val="tx1"/>
                  </a:solidFill>
                  <a:latin typeface="楷体_GB2312" panose="02010609030101010101" pitchFamily="49" charset="-122"/>
                </a:endParaRPr>
              </a:p>
            </p:txBody>
          </p:sp>
        </p:grpSp>
      </p:grpSp>
      <p:grpSp>
        <p:nvGrpSpPr>
          <p:cNvPr id="59" name="Group 95"/>
          <p:cNvGrpSpPr/>
          <p:nvPr/>
        </p:nvGrpSpPr>
        <p:grpSpPr bwMode="auto">
          <a:xfrm>
            <a:off x="6700794" y="2773974"/>
            <a:ext cx="209550" cy="845344"/>
            <a:chOff x="3242" y="3342"/>
            <a:chExt cx="176" cy="710"/>
          </a:xfrm>
          <a:solidFill>
            <a:srgbClr val="59D5D5"/>
          </a:solidFill>
        </p:grpSpPr>
        <p:sp>
          <p:nvSpPr>
            <p:cNvPr id="60" name="Oval 31"/>
            <p:cNvSpPr>
              <a:spLocks noChangeArrowheads="1"/>
            </p:cNvSpPr>
            <p:nvPr/>
          </p:nvSpPr>
          <p:spPr bwMode="auto">
            <a:xfrm>
              <a:off x="3242" y="3964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1" name="Oval 31"/>
            <p:cNvSpPr>
              <a:spLocks noChangeArrowheads="1"/>
            </p:cNvSpPr>
            <p:nvPr/>
          </p:nvSpPr>
          <p:spPr bwMode="auto">
            <a:xfrm>
              <a:off x="3242" y="3875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3242" y="3786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3" name="Oval 31"/>
            <p:cNvSpPr>
              <a:spLocks noChangeArrowheads="1"/>
            </p:cNvSpPr>
            <p:nvPr/>
          </p:nvSpPr>
          <p:spPr bwMode="auto">
            <a:xfrm>
              <a:off x="3242" y="3697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4" name="Oval 31"/>
            <p:cNvSpPr>
              <a:spLocks noChangeArrowheads="1"/>
            </p:cNvSpPr>
            <p:nvPr/>
          </p:nvSpPr>
          <p:spPr bwMode="auto">
            <a:xfrm>
              <a:off x="3242" y="3609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5" name="Oval 31"/>
            <p:cNvSpPr>
              <a:spLocks noChangeArrowheads="1"/>
            </p:cNvSpPr>
            <p:nvPr/>
          </p:nvSpPr>
          <p:spPr bwMode="auto">
            <a:xfrm>
              <a:off x="3242" y="3520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6" name="Oval 31"/>
            <p:cNvSpPr>
              <a:spLocks noChangeArrowheads="1"/>
            </p:cNvSpPr>
            <p:nvPr/>
          </p:nvSpPr>
          <p:spPr bwMode="auto">
            <a:xfrm>
              <a:off x="3242" y="3431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67" name="Oval 31"/>
            <p:cNvSpPr>
              <a:spLocks noChangeArrowheads="1"/>
            </p:cNvSpPr>
            <p:nvPr/>
          </p:nvSpPr>
          <p:spPr bwMode="auto">
            <a:xfrm>
              <a:off x="3242" y="3342"/>
              <a:ext cx="176" cy="8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endParaRPr lang="zh-CN" altLang="en-US" sz="1500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</p:grpSp>
      <p:sp>
        <p:nvSpPr>
          <p:cNvPr id="68" name="Oval 31"/>
          <p:cNvSpPr>
            <a:spLocks noChangeArrowheads="1"/>
          </p:cNvSpPr>
          <p:nvPr/>
        </p:nvSpPr>
        <p:spPr bwMode="auto">
          <a:xfrm>
            <a:off x="6701335" y="2674445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69" name="Oval 31"/>
          <p:cNvSpPr>
            <a:spLocks noChangeArrowheads="1"/>
          </p:cNvSpPr>
          <p:nvPr/>
        </p:nvSpPr>
        <p:spPr bwMode="auto">
          <a:xfrm>
            <a:off x="6156029" y="3409061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70" name="Oval 31"/>
          <p:cNvSpPr>
            <a:spLocks noChangeArrowheads="1"/>
          </p:cNvSpPr>
          <p:nvPr/>
        </p:nvSpPr>
        <p:spPr bwMode="auto">
          <a:xfrm>
            <a:off x="6700145" y="3511454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71" name="Oval 31"/>
          <p:cNvSpPr>
            <a:spLocks noChangeArrowheads="1"/>
          </p:cNvSpPr>
          <p:nvPr/>
        </p:nvSpPr>
        <p:spPr bwMode="auto">
          <a:xfrm>
            <a:off x="6700145" y="3409061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72" name="Oval 31"/>
          <p:cNvSpPr>
            <a:spLocks noChangeArrowheads="1"/>
          </p:cNvSpPr>
          <p:nvPr/>
        </p:nvSpPr>
        <p:spPr bwMode="auto">
          <a:xfrm>
            <a:off x="6700145" y="3306667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  <p:bldP spid="43" grpId="0"/>
      <p:bldP spid="44" grpId="0"/>
      <p:bldP spid="46" grpId="0" animBg="1"/>
      <p:bldP spid="68" grpId="0" animBg="1"/>
      <p:bldP spid="68" grpId="1" animBg="1"/>
      <p:bldP spid="69" grpId="0" animBg="1"/>
      <p:bldP spid="70" grpId="0" animBg="1"/>
      <p:bldP spid="71" grpId="0" animBg="1"/>
      <p:bldP spid="7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71" descr="p71-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16458" y="2371743"/>
            <a:ext cx="1800225" cy="1731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TextBox 5"/>
          <p:cNvSpPr txBox="1">
            <a:spLocks noChangeArrowheads="1"/>
          </p:cNvSpPr>
          <p:nvPr/>
        </p:nvSpPr>
        <p:spPr bwMode="auto">
          <a:xfrm>
            <a:off x="416968" y="1097987"/>
            <a:ext cx="610195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从二百二十起，一十一十地数到三百一十。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5"/>
          <p:cNvSpPr txBox="1">
            <a:spLocks noChangeArrowheads="1"/>
          </p:cNvSpPr>
          <p:nvPr/>
        </p:nvSpPr>
        <p:spPr bwMode="auto">
          <a:xfrm>
            <a:off x="410802" y="1719724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二百二十、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5"/>
          <p:cNvSpPr txBox="1">
            <a:spLocks noChangeArrowheads="1"/>
          </p:cNvSpPr>
          <p:nvPr/>
        </p:nvSpPr>
        <p:spPr bwMode="auto">
          <a:xfrm>
            <a:off x="1714429" y="1719724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二百三十、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5"/>
          <p:cNvSpPr txBox="1">
            <a:spLocks noChangeArrowheads="1"/>
          </p:cNvSpPr>
          <p:nvPr/>
        </p:nvSpPr>
        <p:spPr bwMode="auto">
          <a:xfrm>
            <a:off x="2968068" y="1729960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二百四十、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"/>
          <p:cNvSpPr txBox="1">
            <a:spLocks noChangeArrowheads="1"/>
          </p:cNvSpPr>
          <p:nvPr/>
        </p:nvSpPr>
        <p:spPr bwMode="auto">
          <a:xfrm>
            <a:off x="4233845" y="1699252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二百五十、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5"/>
          <p:cNvSpPr txBox="1">
            <a:spLocks noChangeArrowheads="1"/>
          </p:cNvSpPr>
          <p:nvPr/>
        </p:nvSpPr>
        <p:spPr bwMode="auto">
          <a:xfrm>
            <a:off x="5596986" y="1699252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二百六十、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5"/>
          <p:cNvSpPr txBox="1">
            <a:spLocks noChangeArrowheads="1"/>
          </p:cNvSpPr>
          <p:nvPr/>
        </p:nvSpPr>
        <p:spPr bwMode="auto">
          <a:xfrm>
            <a:off x="6996308" y="1709488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二百七十、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5"/>
          <p:cNvSpPr txBox="1">
            <a:spLocks noChangeArrowheads="1"/>
          </p:cNvSpPr>
          <p:nvPr/>
        </p:nvSpPr>
        <p:spPr bwMode="auto">
          <a:xfrm>
            <a:off x="390329" y="2277168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二百八十、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5"/>
          <p:cNvSpPr txBox="1">
            <a:spLocks noChangeArrowheads="1"/>
          </p:cNvSpPr>
          <p:nvPr/>
        </p:nvSpPr>
        <p:spPr bwMode="auto">
          <a:xfrm>
            <a:off x="1693957" y="2287404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二百九十、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5"/>
          <p:cNvSpPr txBox="1">
            <a:spLocks noChangeArrowheads="1"/>
          </p:cNvSpPr>
          <p:nvPr/>
        </p:nvSpPr>
        <p:spPr bwMode="auto">
          <a:xfrm>
            <a:off x="3039720" y="2287404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三百、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5"/>
          <p:cNvSpPr txBox="1">
            <a:spLocks noChangeArrowheads="1"/>
          </p:cNvSpPr>
          <p:nvPr/>
        </p:nvSpPr>
        <p:spPr bwMode="auto">
          <a:xfrm>
            <a:off x="3946158" y="2297639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17774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三百一十。</a:t>
            </a:r>
            <a:endParaRPr lang="zh-CN" altLang="en-US" sz="2100" dirty="0">
              <a:solidFill>
                <a:srgbClr val="1777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13"/>
          <p:cNvGrpSpPr/>
          <p:nvPr/>
        </p:nvGrpSpPr>
        <p:grpSpPr bwMode="auto">
          <a:xfrm>
            <a:off x="7187945" y="3532602"/>
            <a:ext cx="209550" cy="211931"/>
            <a:chOff x="6424612" y="5693072"/>
            <a:chExt cx="279400" cy="282575"/>
          </a:xfrm>
        </p:grpSpPr>
        <p:sp>
          <p:nvSpPr>
            <p:cNvPr id="80" name="Oval 31"/>
            <p:cNvSpPr>
              <a:spLocks noChangeArrowheads="1"/>
            </p:cNvSpPr>
            <p:nvPr/>
          </p:nvSpPr>
          <p:spPr bwMode="auto">
            <a:xfrm>
              <a:off x="6424612" y="5835947"/>
              <a:ext cx="279400" cy="139700"/>
            </a:xfrm>
            <a:prstGeom prst="ellipse">
              <a:avLst/>
            </a:prstGeom>
            <a:solidFill>
              <a:srgbClr val="59D5D5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Oval 31"/>
            <p:cNvSpPr>
              <a:spLocks noChangeArrowheads="1"/>
            </p:cNvSpPr>
            <p:nvPr/>
          </p:nvSpPr>
          <p:spPr bwMode="auto">
            <a:xfrm>
              <a:off x="6424612" y="5693072"/>
              <a:ext cx="279400" cy="139700"/>
            </a:xfrm>
            <a:prstGeom prst="ellipse">
              <a:avLst/>
            </a:prstGeom>
            <a:solidFill>
              <a:srgbClr val="59D5D5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2" name="Oval 31"/>
          <p:cNvSpPr>
            <a:spLocks noChangeArrowheads="1"/>
          </p:cNvSpPr>
          <p:nvPr/>
        </p:nvSpPr>
        <p:spPr bwMode="auto">
          <a:xfrm>
            <a:off x="7452264" y="3638567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Oval 31"/>
          <p:cNvSpPr>
            <a:spLocks noChangeArrowheads="1"/>
          </p:cNvSpPr>
          <p:nvPr/>
        </p:nvSpPr>
        <p:spPr bwMode="auto">
          <a:xfrm>
            <a:off x="7452264" y="3434970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Oval 31"/>
          <p:cNvSpPr>
            <a:spLocks noChangeArrowheads="1"/>
          </p:cNvSpPr>
          <p:nvPr/>
        </p:nvSpPr>
        <p:spPr bwMode="auto">
          <a:xfrm>
            <a:off x="7452264" y="3332576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Oval 31"/>
          <p:cNvSpPr>
            <a:spLocks noChangeArrowheads="1"/>
          </p:cNvSpPr>
          <p:nvPr/>
        </p:nvSpPr>
        <p:spPr bwMode="auto">
          <a:xfrm>
            <a:off x="7452264" y="3231374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Oval 31"/>
          <p:cNvSpPr>
            <a:spLocks noChangeArrowheads="1"/>
          </p:cNvSpPr>
          <p:nvPr/>
        </p:nvSpPr>
        <p:spPr bwMode="auto">
          <a:xfrm>
            <a:off x="7452264" y="3128980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Oval 31"/>
          <p:cNvSpPr>
            <a:spLocks noChangeArrowheads="1"/>
          </p:cNvSpPr>
          <p:nvPr/>
        </p:nvSpPr>
        <p:spPr bwMode="auto">
          <a:xfrm>
            <a:off x="7452264" y="3026586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Oval 31"/>
          <p:cNvSpPr>
            <a:spLocks noChangeArrowheads="1"/>
          </p:cNvSpPr>
          <p:nvPr/>
        </p:nvSpPr>
        <p:spPr bwMode="auto">
          <a:xfrm>
            <a:off x="7452264" y="2925382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Oval 31"/>
          <p:cNvSpPr>
            <a:spLocks noChangeArrowheads="1"/>
          </p:cNvSpPr>
          <p:nvPr/>
        </p:nvSpPr>
        <p:spPr bwMode="auto">
          <a:xfrm>
            <a:off x="7626273" y="2894639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Oval 31"/>
          <p:cNvSpPr>
            <a:spLocks noChangeArrowheads="1"/>
          </p:cNvSpPr>
          <p:nvPr/>
        </p:nvSpPr>
        <p:spPr bwMode="auto">
          <a:xfrm>
            <a:off x="7187945" y="3425445"/>
            <a:ext cx="209550" cy="104775"/>
          </a:xfrm>
          <a:prstGeom prst="ellipse">
            <a:avLst/>
          </a:prstGeom>
          <a:solidFill>
            <a:srgbClr val="59D5D5"/>
          </a:solidFill>
          <a:ln w="9525">
            <a:solidFill>
              <a:schemeClr val="tx1"/>
            </a:solidFill>
            <a:round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1" name="组合 14"/>
          <p:cNvGrpSpPr/>
          <p:nvPr/>
        </p:nvGrpSpPr>
        <p:grpSpPr bwMode="auto">
          <a:xfrm>
            <a:off x="7452264" y="3538555"/>
            <a:ext cx="209550" cy="205978"/>
            <a:chOff x="8243094" y="5688606"/>
            <a:chExt cx="279400" cy="275627"/>
          </a:xfrm>
        </p:grpSpPr>
        <p:sp>
          <p:nvSpPr>
            <p:cNvPr id="92" name="Oval 31"/>
            <p:cNvSpPr>
              <a:spLocks noChangeArrowheads="1"/>
            </p:cNvSpPr>
            <p:nvPr/>
          </p:nvSpPr>
          <p:spPr bwMode="auto">
            <a:xfrm>
              <a:off x="8243094" y="5824533"/>
              <a:ext cx="279400" cy="139700"/>
            </a:xfrm>
            <a:prstGeom prst="ellipse">
              <a:avLst/>
            </a:prstGeom>
            <a:solidFill>
              <a:srgbClr val="59D5D5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Oval 31"/>
            <p:cNvSpPr>
              <a:spLocks noChangeArrowheads="1"/>
            </p:cNvSpPr>
            <p:nvPr/>
          </p:nvSpPr>
          <p:spPr bwMode="auto">
            <a:xfrm>
              <a:off x="8243094" y="5688606"/>
              <a:ext cx="279400" cy="139700"/>
            </a:xfrm>
            <a:prstGeom prst="ellipse">
              <a:avLst/>
            </a:prstGeom>
            <a:solidFill>
              <a:srgbClr val="59D5D5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7" grpId="0"/>
      <p:bldP spid="48" grpId="0"/>
      <p:bldP spid="49" grpId="0"/>
      <p:bldP spid="59" grpId="0"/>
      <p:bldP spid="73" grpId="0"/>
      <p:bldP spid="74" grpId="0"/>
      <p:bldP spid="75" grpId="0"/>
      <p:bldP spid="76" grpId="0"/>
      <p:bldP spid="77" grpId="0"/>
      <p:bldP spid="78" grpId="0"/>
      <p:bldP spid="82" grpId="0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3632722" y="2459362"/>
            <a:ext cx="5006312" cy="11772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现在是（   ）百（   ）十（   ），再在个位上拨一个珠就是（    ）。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4961921" y="2569102"/>
            <a:ext cx="39647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6388805" y="2589573"/>
            <a:ext cx="39647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7740219" y="2599899"/>
            <a:ext cx="396475" cy="3964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399112" y="3160825"/>
            <a:ext cx="830488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Picture 13" descr="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599417"/>
            <a:ext cx="3024188" cy="246340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579665" y="706271"/>
            <a:ext cx="6278333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275766" y="1569576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8347" y="1835034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138867" y="2221038"/>
            <a:ext cx="5619476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这节课我们通过动手摆一摆、拨一拨，知道了几个十是一百，一千里有几个百，以及怎样读写出这些几百、一千的数。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461729" y="2785625"/>
              <a:ext cx="7771459" cy="1231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5400" b="1" spc="-113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54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谢观看</a:t>
              </a:r>
              <a:endParaRPr lang="zh-CN" altLang="en-US" sz="54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8465" y="1784446"/>
            <a:ext cx="738311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再具体的情境中感受大数的意义，培养数感。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8465" y="2468108"/>
            <a:ext cx="7686170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认识新的计数单位“千”，了解每相邻两个计数单位之间的十进制关系，并在数数中加深对十进制关系的理解。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77996" y="1306286"/>
            <a:ext cx="7874147" cy="2367642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情境引入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6085" y="481778"/>
            <a:ext cx="6349031" cy="361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6879" y="2528248"/>
            <a:ext cx="1336022" cy="155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1320385" y="2286024"/>
            <a:ext cx="1671550" cy="638234"/>
          </a:xfrm>
          <a:prstGeom prst="wedgeRoundRectCallout">
            <a:avLst>
              <a:gd name="adj1" fmla="val -55370"/>
              <a:gd name="adj2" fmla="val -280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 anchor="ctr"/>
          <a:lstStyle/>
          <a:p>
            <a:r>
              <a:rPr lang="zh-CN" altLang="en-US" sz="1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猜猜体育馆大约能坐多少人。</a:t>
            </a:r>
            <a:endParaRPr lang="zh-CN" altLang="en-US" sz="1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80982" y="826010"/>
            <a:ext cx="6278982" cy="3350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Picture 74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2967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5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25367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6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78957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7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31357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8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83757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9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7348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80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9748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1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3339" y="1908732"/>
            <a:ext cx="426410" cy="36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82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95739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3" descr="未标题-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48139" y="1908732"/>
            <a:ext cx="426410" cy="363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5" descr="未标题-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94599" y="1869442"/>
            <a:ext cx="781751" cy="620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86" descr="未标题-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80374" y="1343186"/>
            <a:ext cx="739946" cy="192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64"/>
          <p:cNvSpPr>
            <a:spLocks noChangeArrowheads="1"/>
          </p:cNvSpPr>
          <p:nvPr/>
        </p:nvSpPr>
        <p:spPr bwMode="auto">
          <a:xfrm>
            <a:off x="1062749" y="3498342"/>
            <a:ext cx="486132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一个一个地数，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64"/>
          <p:cNvSpPr>
            <a:spLocks noChangeArrowheads="1"/>
          </p:cNvSpPr>
          <p:nvPr/>
        </p:nvSpPr>
        <p:spPr bwMode="auto">
          <a:xfrm>
            <a:off x="4920178" y="3467635"/>
            <a:ext cx="553640" cy="48474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kumimoji="1"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kumimoji="1"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Group 67"/>
          <p:cNvGrpSpPr/>
          <p:nvPr/>
        </p:nvGrpSpPr>
        <p:grpSpPr bwMode="auto">
          <a:xfrm>
            <a:off x="5471687" y="1615127"/>
            <a:ext cx="2942035" cy="1296591"/>
            <a:chOff x="0" y="1344"/>
            <a:chExt cx="2471" cy="1089"/>
          </a:xfrm>
        </p:grpSpPr>
        <p:pic>
          <p:nvPicPr>
            <p:cNvPr id="22" name="Picture 63" descr="未标题-6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0" y="1480"/>
              <a:ext cx="856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884" y="1344"/>
              <a:ext cx="1587" cy="544"/>
            </a:xfrm>
            <a:prstGeom prst="wedgeRoundRectCallout">
              <a:avLst>
                <a:gd name="adj1" fmla="val -55986"/>
                <a:gd name="adj2" fmla="val 2206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Picture 98" descr="未标题-1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00814" y="1776075"/>
            <a:ext cx="1500188" cy="149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6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7611" y="1772503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3" name="组合 42"/>
          <p:cNvGrpSpPr/>
          <p:nvPr/>
        </p:nvGrpSpPr>
        <p:grpSpPr>
          <a:xfrm>
            <a:off x="1594231" y="3458823"/>
            <a:ext cx="5980277" cy="507831"/>
            <a:chOff x="2125640" y="4611760"/>
            <a:chExt cx="7973703" cy="677108"/>
          </a:xfrm>
        </p:grpSpPr>
        <p:sp>
          <p:nvSpPr>
            <p:cNvPr id="12" name="Rectangle 66"/>
            <p:cNvSpPr>
              <a:spLocks noChangeArrowheads="1"/>
            </p:cNvSpPr>
            <p:nvPr/>
          </p:nvSpPr>
          <p:spPr bwMode="auto">
            <a:xfrm>
              <a:off x="2125640" y="4639053"/>
              <a:ext cx="7973703" cy="553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一十一十地数，</a:t>
              </a:r>
              <a:r>
                <a:rPr kumimoji="1"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 </a:t>
              </a:r>
              <a:r>
                <a:rPr kumimoji="1"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个十是</a:t>
              </a:r>
              <a:r>
                <a:rPr kumimoji="1"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           )</a:t>
              </a:r>
              <a:r>
                <a:rPr kumimoji="1"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1"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Rectangle 67"/>
            <p:cNvSpPr>
              <a:spLocks noChangeArrowheads="1"/>
            </p:cNvSpPr>
            <p:nvPr/>
          </p:nvSpPr>
          <p:spPr bwMode="auto">
            <a:xfrm>
              <a:off x="6925718" y="4611760"/>
              <a:ext cx="1173163" cy="677108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一百</a:t>
              </a:r>
              <a:endParaRPr kumimoji="1"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Picture 87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6355" y="1772503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88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9483" y="1772503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89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43326" y="1779647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90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06455" y="1779647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91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3155" y="1779647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92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426" y="1780838"/>
            <a:ext cx="561975" cy="14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93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13699" y="1783219"/>
            <a:ext cx="561975" cy="14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94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82780" y="1779647"/>
            <a:ext cx="561975" cy="1458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95" descr="未标题-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6624" y="1776076"/>
            <a:ext cx="561975" cy="145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97" descr="未标题-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42411" y="2344003"/>
            <a:ext cx="594122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Group 73"/>
          <p:cNvGrpSpPr/>
          <p:nvPr/>
        </p:nvGrpSpPr>
        <p:grpSpPr bwMode="auto">
          <a:xfrm>
            <a:off x="4929223" y="396052"/>
            <a:ext cx="3621881" cy="1079897"/>
            <a:chOff x="2200" y="1752"/>
            <a:chExt cx="3042" cy="907"/>
          </a:xfrm>
        </p:grpSpPr>
        <p:pic>
          <p:nvPicPr>
            <p:cNvPr id="45" name="Picture 68" descr="未标题-7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422" y="1752"/>
              <a:ext cx="820" cy="9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AutoShape 27"/>
            <p:cNvSpPr>
              <a:spLocks noChangeArrowheads="1"/>
            </p:cNvSpPr>
            <p:nvPr/>
          </p:nvSpPr>
          <p:spPr bwMode="auto">
            <a:xfrm>
              <a:off x="2200" y="2024"/>
              <a:ext cx="2132" cy="590"/>
            </a:xfrm>
            <a:prstGeom prst="wedgeRoundRectCallout">
              <a:avLst>
                <a:gd name="adj1" fmla="val 59991"/>
                <a:gd name="adj2" fmla="val -1220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</a:t>
              </a:r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Picture 179" descr="未标题-000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70730" y="1943953"/>
            <a:ext cx="986620" cy="95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64"/>
          <p:cNvSpPr>
            <a:spLocks noChangeArrowheads="1"/>
          </p:cNvSpPr>
          <p:nvPr/>
        </p:nvSpPr>
        <p:spPr bwMode="auto">
          <a:xfrm>
            <a:off x="746878" y="3367496"/>
            <a:ext cx="5110163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一百一百地数，</a:t>
            </a:r>
            <a:r>
              <a:rPr kumimoji="1"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kumimoji="1"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个一百是</a:t>
            </a:r>
            <a:r>
              <a:rPr kumimoji="1"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kumimoji="1"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kumimoji="1"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64"/>
          <p:cNvSpPr>
            <a:spLocks noChangeArrowheads="1"/>
          </p:cNvSpPr>
          <p:nvPr/>
        </p:nvSpPr>
        <p:spPr bwMode="auto">
          <a:xfrm>
            <a:off x="4139164" y="3377732"/>
            <a:ext cx="1163240" cy="39241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kumimoji="1"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一千 </a:t>
            </a:r>
            <a:endParaRPr kumimoji="1"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5706293" y="159420"/>
            <a:ext cx="2564251" cy="1109821"/>
          </a:xfrm>
          <a:prstGeom prst="wedgeRoundRectCallout">
            <a:avLst>
              <a:gd name="adj1" fmla="val 57453"/>
              <a:gd name="adj2" fmla="val -110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每一排是一百，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可以一排一排地数。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132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23196" y="1621276"/>
            <a:ext cx="633017" cy="14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33" descr="未标题-0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12166" y="1907274"/>
            <a:ext cx="1046820" cy="1061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0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7027" y="1614133"/>
            <a:ext cx="633017" cy="14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81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91098" y="1627230"/>
            <a:ext cx="633017" cy="144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82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67311" y="1620086"/>
            <a:ext cx="633017" cy="144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3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29236" y="1620086"/>
            <a:ext cx="633017" cy="144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84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91161" y="1627230"/>
            <a:ext cx="633017" cy="144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85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60230" y="1630801"/>
            <a:ext cx="633017" cy="14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86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5492" y="1630801"/>
            <a:ext cx="633017" cy="14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87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31705" y="1623658"/>
            <a:ext cx="633017" cy="1442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88" descr="未标题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5777" y="1624849"/>
            <a:ext cx="633017" cy="144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89" descr="未标题-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79405" y="2023708"/>
            <a:ext cx="577350" cy="416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90" descr="未标题-00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04459" y="1639136"/>
            <a:ext cx="1350329" cy="137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Box 5"/>
          <p:cNvSpPr txBox="1">
            <a:spLocks noChangeArrowheads="1"/>
          </p:cNvSpPr>
          <p:nvPr/>
        </p:nvSpPr>
        <p:spPr bwMode="auto">
          <a:xfrm>
            <a:off x="511791" y="918753"/>
            <a:ext cx="2886502" cy="423193"/>
          </a:xfrm>
          <a:prstGeom prst="rect">
            <a:avLst/>
          </a:prstGeom>
          <a:solidFill>
            <a:srgbClr val="FFF0E1"/>
          </a:solidFill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</a:t>
            </a:r>
            <a:r>
              <a:rPr lang="zh-CN" altLang="en-US" sz="23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计数单位“千”。</a:t>
            </a:r>
            <a:endParaRPr lang="zh-CN" altLang="en-US" sz="23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059" y="1257354"/>
            <a:ext cx="6913960" cy="2321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Picture 93" descr="未标题-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69818" y="826526"/>
            <a:ext cx="1997869" cy="1749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2971019" y="2608891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九百七十、</a:t>
            </a:r>
            <a:endParaRPr lang="zh-CN" altLang="en-US" sz="21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4294638" y="2608891"/>
            <a:ext cx="1360885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九百八十、</a:t>
            </a:r>
            <a:endParaRPr lang="zh-CN" altLang="en-US" sz="21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5"/>
          <p:cNvSpPr txBox="1">
            <a:spLocks noChangeArrowheads="1"/>
          </p:cNvSpPr>
          <p:nvPr/>
        </p:nvSpPr>
        <p:spPr bwMode="auto">
          <a:xfrm>
            <a:off x="5558033" y="2639598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九百九十、</a:t>
            </a:r>
            <a:endParaRPr lang="zh-CN" altLang="en-US" sz="21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5"/>
          <p:cNvSpPr txBox="1">
            <a:spLocks noChangeArrowheads="1"/>
          </p:cNvSpPr>
          <p:nvPr/>
        </p:nvSpPr>
        <p:spPr bwMode="auto">
          <a:xfrm>
            <a:off x="1676915" y="2588420"/>
            <a:ext cx="1360884" cy="3924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3300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sz="2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九百六十、</a:t>
            </a:r>
            <a:endParaRPr lang="zh-CN" altLang="en-US" sz="21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Group 77"/>
          <p:cNvGrpSpPr/>
          <p:nvPr/>
        </p:nvGrpSpPr>
        <p:grpSpPr bwMode="auto">
          <a:xfrm>
            <a:off x="451851" y="3102503"/>
            <a:ext cx="3396818" cy="1133475"/>
            <a:chOff x="385" y="3159"/>
            <a:chExt cx="2568" cy="952"/>
          </a:xfrm>
        </p:grpSpPr>
        <p:pic>
          <p:nvPicPr>
            <p:cNvPr id="39" name="Picture 72" descr="未标题-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85" y="3159"/>
              <a:ext cx="855" cy="9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1338" y="3249"/>
              <a:ext cx="1615" cy="596"/>
            </a:xfrm>
            <a:prstGeom prst="wedgeRoundRectCallout">
              <a:avLst>
                <a:gd name="adj1" fmla="val -57866"/>
                <a:gd name="adj2" fmla="val 701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计数器上从右边起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第四位是千位。</a:t>
              </a:r>
              <a:endPara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83"/>
          <p:cNvGrpSpPr/>
          <p:nvPr/>
        </p:nvGrpSpPr>
        <p:grpSpPr bwMode="auto">
          <a:xfrm>
            <a:off x="5326768" y="3069841"/>
            <a:ext cx="3232797" cy="1188244"/>
            <a:chOff x="3016" y="3113"/>
            <a:chExt cx="2444" cy="998"/>
          </a:xfrm>
        </p:grpSpPr>
        <p:sp>
          <p:nvSpPr>
            <p:cNvPr id="42" name="AutoShape 27"/>
            <p:cNvSpPr>
              <a:spLocks noChangeArrowheads="1"/>
            </p:cNvSpPr>
            <p:nvPr/>
          </p:nvSpPr>
          <p:spPr bwMode="auto">
            <a:xfrm>
              <a:off x="3016" y="3430"/>
              <a:ext cx="1542" cy="317"/>
            </a:xfrm>
            <a:prstGeom prst="wedgeRoundRectCallout">
              <a:avLst>
                <a:gd name="adj1" fmla="val 61347"/>
                <a:gd name="adj2" fmla="val 1309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en-US" altLang="zh-CN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个一百是一千。</a:t>
              </a:r>
              <a:endPara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3" name="Picture 82" descr="未标题-7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58" y="3113"/>
              <a:ext cx="902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4" name="Picture 5" descr="珠子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1861" y="1186094"/>
            <a:ext cx="236934" cy="12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5" descr="珠子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1861" y="1077747"/>
            <a:ext cx="236934" cy="13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5" descr="珠子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1861" y="969400"/>
            <a:ext cx="236934" cy="12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5" descr="珠子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1861" y="599116"/>
            <a:ext cx="236934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5" descr="珠子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61570" y="599116"/>
            <a:ext cx="236935" cy="126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5" descr="珠子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35327" y="1838557"/>
            <a:ext cx="236935" cy="120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92" descr="未标题-15"/>
          <p:cNvPicPr>
            <a:picLocks noChangeAspect="1" noChangeArrowheads="1"/>
          </p:cNvPicPr>
          <p:nvPr/>
        </p:nvPicPr>
        <p:blipFill>
          <a:blip r:embed="rId6" cstate="email"/>
          <a:srcRect b="-101"/>
          <a:stretch>
            <a:fillRect/>
          </a:stretch>
        </p:blipFill>
        <p:spPr bwMode="auto">
          <a:xfrm>
            <a:off x="3763939" y="908679"/>
            <a:ext cx="384572" cy="118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92" descr="未标题-15"/>
          <p:cNvPicPr>
            <a:picLocks noChangeAspect="1" noChangeArrowheads="1"/>
          </p:cNvPicPr>
          <p:nvPr/>
        </p:nvPicPr>
        <p:blipFill>
          <a:blip r:embed="rId7" cstate="email"/>
          <a:srcRect b="-151"/>
          <a:stretch>
            <a:fillRect/>
          </a:stretch>
        </p:blipFill>
        <p:spPr bwMode="auto">
          <a:xfrm>
            <a:off x="4180658" y="1303966"/>
            <a:ext cx="384572" cy="792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36" grpId="0"/>
      <p:bldP spid="37" grpId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87af394b-b313-408b-b113-b246289773e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722</Words>
  <Application>WPS 演示</Application>
  <PresentationFormat>全屏显示(16:9)</PresentationFormat>
  <Paragraphs>166</Paragraphs>
  <Slides>15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幼圆</vt:lpstr>
      <vt:lpstr>微软雅黑</vt:lpstr>
      <vt:lpstr>黑体</vt:lpstr>
      <vt:lpstr>楷体</vt:lpstr>
      <vt:lpstr>楷体_GB2312</vt:lpstr>
      <vt:lpstr>新宋体</vt:lpstr>
      <vt:lpstr>Arial</vt:lpstr>
      <vt:lpstr>等线</vt:lpstr>
      <vt:lpstr>Arial Unicode MS</vt:lpstr>
      <vt:lpstr>等线 Light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2020-01-12T02:03:00Z</dcterms:created>
  <dcterms:modified xsi:type="dcterms:W3CDTF">2023-01-30T02:27:47Z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58EF7D7A9A21445B95039EC3BDBEB894</vt:lpwstr>
  </property>
</Properties>
</file>