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3" r:id="rId6"/>
    <p:sldId id="362" r:id="rId7"/>
    <p:sldId id="360" r:id="rId8"/>
    <p:sldId id="363" r:id="rId9"/>
    <p:sldId id="354" r:id="rId10"/>
    <p:sldId id="366" r:id="rId11"/>
    <p:sldId id="365" r:id="rId12"/>
    <p:sldId id="364" r:id="rId13"/>
    <p:sldId id="367" r:id="rId14"/>
    <p:sldId id="368" r:id="rId15"/>
    <p:sldId id="327" r:id="rId16"/>
    <p:sldId id="29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177743"/>
    <a:srgbClr val="FFE4C9"/>
    <a:srgbClr val="F8AEAE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6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393766" y="1755001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07528" y="1394505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万以内数的认识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8245" y="1766458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731969" y="2709080"/>
            <a:ext cx="397686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1000</a:t>
            </a:r>
            <a:r>
              <a:rPr lang="zh-CN" altLang="en-US" sz="3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以</a:t>
            </a:r>
            <a:r>
              <a:rPr lang="zh-CN" altLang="en-US" sz="3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内数的读写法</a:t>
            </a:r>
            <a:endParaRPr lang="zh-CN" altLang="en-US" sz="3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10879" y="1550194"/>
            <a:ext cx="6521053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55"/>
          <p:cNvSpPr txBox="1">
            <a:spLocks noChangeArrowheads="1"/>
          </p:cNvSpPr>
          <p:nvPr/>
        </p:nvSpPr>
        <p:spPr bwMode="auto">
          <a:xfrm>
            <a:off x="3623391" y="2045245"/>
            <a:ext cx="950119" cy="51196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5"/>
          <p:cNvSpPr txBox="1">
            <a:spLocks noChangeArrowheads="1"/>
          </p:cNvSpPr>
          <p:nvPr/>
        </p:nvSpPr>
        <p:spPr bwMode="auto">
          <a:xfrm>
            <a:off x="3623392" y="2562919"/>
            <a:ext cx="1107281" cy="51196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5"/>
          <p:cNvSpPr txBox="1">
            <a:spLocks noChangeArrowheads="1"/>
          </p:cNvSpPr>
          <p:nvPr/>
        </p:nvSpPr>
        <p:spPr bwMode="auto">
          <a:xfrm>
            <a:off x="3623392" y="3003930"/>
            <a:ext cx="858440" cy="51196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290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5"/>
          <p:cNvSpPr txBox="1">
            <a:spLocks noChangeArrowheads="1"/>
          </p:cNvSpPr>
          <p:nvPr/>
        </p:nvSpPr>
        <p:spPr bwMode="auto">
          <a:xfrm>
            <a:off x="6895247" y="2019318"/>
            <a:ext cx="1050131" cy="51077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5"/>
          <p:cNvSpPr txBox="1">
            <a:spLocks noChangeArrowheads="1"/>
          </p:cNvSpPr>
          <p:nvPr/>
        </p:nvSpPr>
        <p:spPr bwMode="auto">
          <a:xfrm>
            <a:off x="6895247" y="2497931"/>
            <a:ext cx="920353" cy="51077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5"/>
          <p:cNvSpPr txBox="1">
            <a:spLocks noChangeArrowheads="1"/>
          </p:cNvSpPr>
          <p:nvPr/>
        </p:nvSpPr>
        <p:spPr bwMode="auto">
          <a:xfrm>
            <a:off x="6895246" y="2994404"/>
            <a:ext cx="957263" cy="51077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6061" y="1609957"/>
            <a:ext cx="7706915" cy="196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3" name="TextBox 55"/>
          <p:cNvSpPr txBox="1">
            <a:spLocks noChangeArrowheads="1"/>
          </p:cNvSpPr>
          <p:nvPr/>
        </p:nvSpPr>
        <p:spPr bwMode="auto">
          <a:xfrm>
            <a:off x="6363055" y="1852684"/>
            <a:ext cx="443766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55"/>
          <p:cNvSpPr txBox="1">
            <a:spLocks noChangeArrowheads="1"/>
          </p:cNvSpPr>
          <p:nvPr/>
        </p:nvSpPr>
        <p:spPr bwMode="auto">
          <a:xfrm>
            <a:off x="7398578" y="1885097"/>
            <a:ext cx="443766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55"/>
          <p:cNvSpPr txBox="1">
            <a:spLocks noChangeArrowheads="1"/>
          </p:cNvSpPr>
          <p:nvPr/>
        </p:nvSpPr>
        <p:spPr bwMode="auto">
          <a:xfrm>
            <a:off x="5895619" y="2163170"/>
            <a:ext cx="443766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55"/>
          <p:cNvSpPr txBox="1">
            <a:spLocks noChangeArrowheads="1"/>
          </p:cNvSpPr>
          <p:nvPr/>
        </p:nvSpPr>
        <p:spPr bwMode="auto">
          <a:xfrm>
            <a:off x="6982322" y="2512893"/>
            <a:ext cx="725251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一千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1344" y="360067"/>
            <a:ext cx="6364388" cy="396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55"/>
          <p:cNvSpPr txBox="1">
            <a:spLocks noChangeArrowheads="1"/>
          </p:cNvSpPr>
          <p:nvPr/>
        </p:nvSpPr>
        <p:spPr bwMode="auto">
          <a:xfrm>
            <a:off x="7345694" y="387042"/>
            <a:ext cx="950119" cy="4016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316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579665" y="706271"/>
            <a:ext cx="6278333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238880" y="1644226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101572" y="2298789"/>
            <a:ext cx="5619476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这节课我们了解了、认识了几个百、几个十和几个一合起来就是几百几十几。一个数中间出现零时，要读出来，末尾有零的时候不读零。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210269" y="2777252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0824" y="1293127"/>
            <a:ext cx="7383118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认识新的计数单位“百”和“千”，了解每相邻两个计数单位之间的十进制关系。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587" y="2201977"/>
            <a:ext cx="7686170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培养读书与写数的能力，并在数数中加深对“十进制关系”的理解。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7996" y="1115705"/>
            <a:ext cx="7874147" cy="2558224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529" y="3053255"/>
            <a:ext cx="768617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通过练习进一步培养数感和估算能力。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5704" y="949462"/>
            <a:ext cx="6101954" cy="4231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3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（一）填一填</a:t>
            </a:r>
            <a:endParaRPr lang="zh-CN" altLang="en-US" sz="23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666253" y="1490698"/>
            <a:ext cx="7798772" cy="80791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个一是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），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个十是（        ），</a:t>
            </a:r>
            <a:endParaRPr lang="en-US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个一百是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）。</a:t>
            </a:r>
            <a:endParaRPr lang="zh-CN" altLang="en-US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39705" y="1446895"/>
            <a:ext cx="69532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872003" y="1498073"/>
            <a:ext cx="105764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48158" y="1887034"/>
            <a:ext cx="101862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5"/>
          <p:cNvSpPr txBox="1">
            <a:spLocks noChangeArrowheads="1"/>
          </p:cNvSpPr>
          <p:nvPr/>
        </p:nvSpPr>
        <p:spPr bwMode="auto">
          <a:xfrm>
            <a:off x="507118" y="2505643"/>
            <a:ext cx="6101953" cy="4231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300" dirty="0">
                <a:solidFill>
                  <a:schemeClr val="tx1"/>
                </a:solidFill>
                <a:latin typeface="+mn-ea"/>
              </a:rPr>
              <a:t>（二）数一数</a:t>
            </a:r>
            <a:endParaRPr lang="zh-CN" altLang="en-US" sz="23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659126" y="2958562"/>
            <a:ext cx="6399609" cy="39147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在二百八十六的后面连续数出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个数。</a:t>
            </a:r>
            <a:endParaRPr lang="zh-CN" altLang="en-US" sz="2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5"/>
          <p:cNvSpPr txBox="1">
            <a:spLocks noChangeArrowheads="1"/>
          </p:cNvSpPr>
          <p:nvPr/>
        </p:nvSpPr>
        <p:spPr bwMode="auto">
          <a:xfrm>
            <a:off x="663001" y="3395716"/>
            <a:ext cx="1360884" cy="309563"/>
          </a:xfrm>
          <a:prstGeom prst="rect">
            <a:avLst/>
          </a:prstGeom>
          <a:solidFill>
            <a:srgbClr val="FFF0E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二百八十七、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1796476" y="3395716"/>
            <a:ext cx="1360884" cy="309563"/>
          </a:xfrm>
          <a:prstGeom prst="rect">
            <a:avLst/>
          </a:prstGeom>
          <a:solidFill>
            <a:srgbClr val="FFF0E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二百八十八、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5"/>
          <p:cNvSpPr txBox="1">
            <a:spLocks noChangeArrowheads="1"/>
          </p:cNvSpPr>
          <p:nvPr/>
        </p:nvSpPr>
        <p:spPr bwMode="auto">
          <a:xfrm>
            <a:off x="2931141" y="3395716"/>
            <a:ext cx="1360885" cy="309563"/>
          </a:xfrm>
          <a:prstGeom prst="rect">
            <a:avLst/>
          </a:prstGeom>
          <a:solidFill>
            <a:srgbClr val="FFF0E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二百八十九、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5"/>
          <p:cNvSpPr txBox="1">
            <a:spLocks noChangeArrowheads="1"/>
          </p:cNvSpPr>
          <p:nvPr/>
        </p:nvSpPr>
        <p:spPr bwMode="auto">
          <a:xfrm>
            <a:off x="673237" y="3845487"/>
            <a:ext cx="1360884" cy="309563"/>
          </a:xfrm>
          <a:prstGeom prst="rect">
            <a:avLst/>
          </a:prstGeom>
          <a:solidFill>
            <a:srgbClr val="FFF0E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二百九十一、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5"/>
          <p:cNvSpPr txBox="1">
            <a:spLocks noChangeArrowheads="1"/>
          </p:cNvSpPr>
          <p:nvPr/>
        </p:nvSpPr>
        <p:spPr bwMode="auto">
          <a:xfrm>
            <a:off x="1806712" y="3845487"/>
            <a:ext cx="1360884" cy="308372"/>
          </a:xfrm>
          <a:prstGeom prst="rect">
            <a:avLst/>
          </a:prstGeom>
          <a:solidFill>
            <a:srgbClr val="FFF0E1"/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二百九十二。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复习引入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40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47843" y="240276"/>
            <a:ext cx="5625863" cy="417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674713" y="3591422"/>
            <a:ext cx="7258049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二百三十五是由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个百、（    ）个十和（    ）个一组成的。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3783950" y="3583782"/>
            <a:ext cx="612611" cy="45601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5466356" y="3583658"/>
            <a:ext cx="610977" cy="45481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Picture 99" descr="未标题-0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1205" y="2175664"/>
            <a:ext cx="1418035" cy="68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00" descr="未标题-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60802" y="2231623"/>
            <a:ext cx="648890" cy="57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01" descr="未标题-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20208" y="2234004"/>
            <a:ext cx="931069" cy="56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98" descr="未标题-0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12889" y="1123151"/>
            <a:ext cx="2556272" cy="107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圆角矩形 42"/>
          <p:cNvSpPr>
            <a:spLocks noChangeArrowheads="1"/>
          </p:cNvSpPr>
          <p:nvPr/>
        </p:nvSpPr>
        <p:spPr bwMode="auto">
          <a:xfrm>
            <a:off x="2627177" y="1123151"/>
            <a:ext cx="1067990" cy="1094184"/>
          </a:xfrm>
          <a:prstGeom prst="roundRect">
            <a:avLst>
              <a:gd name="adj" fmla="val 6028"/>
            </a:avLst>
          </a:prstGeom>
          <a:noFill/>
          <a:ln w="12700">
            <a:solidFill>
              <a:srgbClr val="000099"/>
            </a:solidFill>
            <a:round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rgbClr val="000000"/>
              </a:solidFill>
              <a:latin typeface="楷体_GB2312" panose="0201060903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圆角矩形 43"/>
          <p:cNvSpPr>
            <a:spLocks noChangeArrowheads="1"/>
          </p:cNvSpPr>
          <p:nvPr/>
        </p:nvSpPr>
        <p:spPr bwMode="auto">
          <a:xfrm>
            <a:off x="3697549" y="1123151"/>
            <a:ext cx="1051322" cy="1094184"/>
          </a:xfrm>
          <a:prstGeom prst="roundRect">
            <a:avLst>
              <a:gd name="adj" fmla="val 6028"/>
            </a:avLst>
          </a:prstGeom>
          <a:noFill/>
          <a:ln w="12700">
            <a:solidFill>
              <a:srgbClr val="000099"/>
            </a:solidFill>
            <a:round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rgbClr val="000000"/>
              </a:solidFill>
              <a:latin typeface="楷体_GB2312" panose="0201060903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5"/>
          <p:cNvSpPr txBox="1">
            <a:spLocks noChangeArrowheads="1"/>
          </p:cNvSpPr>
          <p:nvPr/>
        </p:nvSpPr>
        <p:spPr bwMode="auto">
          <a:xfrm>
            <a:off x="2827202" y="1504152"/>
            <a:ext cx="667940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5"/>
          <p:cNvSpPr txBox="1">
            <a:spLocks noChangeArrowheads="1"/>
          </p:cNvSpPr>
          <p:nvPr/>
        </p:nvSpPr>
        <p:spPr bwMode="auto">
          <a:xfrm>
            <a:off x="3890430" y="1504152"/>
            <a:ext cx="665560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Box 5"/>
          <p:cNvSpPr txBox="1">
            <a:spLocks noChangeArrowheads="1"/>
          </p:cNvSpPr>
          <p:nvPr/>
        </p:nvSpPr>
        <p:spPr bwMode="auto">
          <a:xfrm>
            <a:off x="731560" y="2962381"/>
            <a:ext cx="3413948" cy="457048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图中有二百三十五个圆点。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204022" y="1154285"/>
            <a:ext cx="1945499" cy="1060964"/>
          </a:xfrm>
          <a:prstGeom prst="wedgeRoundRectCallout">
            <a:avLst>
              <a:gd name="adj1" fmla="val -40129"/>
              <a:gd name="adj2" fmla="val 6537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你会用小棒表示这个数吗？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5704141" y="521672"/>
            <a:ext cx="3160079" cy="1903109"/>
          </a:xfrm>
          <a:prstGeom prst="wedgeRoundRectCallout">
            <a:avLst>
              <a:gd name="adj1" fmla="val 51661"/>
              <a:gd name="adj2" fmla="val 6197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 anchor="ctr"/>
          <a:lstStyle/>
          <a:p>
            <a:pPr algn="just">
              <a:lnSpc>
                <a:spcPct val="12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同学们的方法非常好，数数的时候可以先数出整百数，再与剩下的部分合起来。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71346" y="2797094"/>
            <a:ext cx="1148717" cy="129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Picture 127" descr="未标题-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3529" y="1116364"/>
            <a:ext cx="2179199" cy="191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5010434" y="1246762"/>
            <a:ext cx="3273757" cy="1633538"/>
          </a:xfrm>
          <a:prstGeom prst="wedgeRoundRectCallout">
            <a:avLst>
              <a:gd name="adj1" fmla="val 52448"/>
              <a:gd name="adj2" fmla="val 6932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 anchor="ctr"/>
          <a:lstStyle/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个位上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颗珠子表示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个一，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十位上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颗珠子表示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个十，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百位上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颗珠子表示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个百，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千位上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颗珠子表示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个千。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3809" y="3337931"/>
            <a:ext cx="6294426" cy="392415"/>
          </a:xfrm>
          <a:prstGeom prst="rect">
            <a:avLst/>
          </a:prstGeom>
          <a:solidFill>
            <a:srgbClr val="FFF0E1"/>
          </a:solidFill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计数器上从右往左依次是个位、十位、百位、千位。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Picture 127" descr="未标题-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5108" y="1170775"/>
            <a:ext cx="2233613" cy="19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2565655" y="2418959"/>
            <a:ext cx="816769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写作：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3080005" y="2429675"/>
            <a:ext cx="2514600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2    3   5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5"/>
          <p:cNvSpPr txBox="1">
            <a:spLocks noChangeArrowheads="1"/>
          </p:cNvSpPr>
          <p:nvPr/>
        </p:nvSpPr>
        <p:spPr bwMode="auto">
          <a:xfrm>
            <a:off x="2565655" y="2701137"/>
            <a:ext cx="816769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5"/>
          <p:cNvSpPr txBox="1">
            <a:spLocks noChangeArrowheads="1"/>
          </p:cNvSpPr>
          <p:nvPr/>
        </p:nvSpPr>
        <p:spPr bwMode="auto">
          <a:xfrm>
            <a:off x="3058574" y="2615413"/>
            <a:ext cx="3144440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二百三十五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6988" y="2313598"/>
            <a:ext cx="288208" cy="14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60786" y="2303362"/>
            <a:ext cx="288208" cy="14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6988" y="2244541"/>
            <a:ext cx="288208" cy="14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60786" y="2234305"/>
            <a:ext cx="288208" cy="14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60786" y="2166439"/>
            <a:ext cx="288208" cy="14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24348" y="2282890"/>
            <a:ext cx="286089" cy="14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24348" y="2213834"/>
            <a:ext cx="286089" cy="14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24347" y="2145968"/>
            <a:ext cx="286088" cy="14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5" descr="珠子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24347" y="2076912"/>
            <a:ext cx="286088" cy="14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5" descr="珠子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24347" y="2007856"/>
            <a:ext cx="286091" cy="14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5"/>
          <p:cNvSpPr txBox="1">
            <a:spLocks noChangeArrowheads="1"/>
          </p:cNvSpPr>
          <p:nvPr/>
        </p:nvSpPr>
        <p:spPr bwMode="auto">
          <a:xfrm>
            <a:off x="448671" y="3505130"/>
            <a:ext cx="3307876" cy="512448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读数、写数都从高位起。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AutoShape 27"/>
          <p:cNvSpPr>
            <a:spLocks noChangeArrowheads="1"/>
          </p:cNvSpPr>
          <p:nvPr/>
        </p:nvSpPr>
        <p:spPr bwMode="auto">
          <a:xfrm>
            <a:off x="4776664" y="2647008"/>
            <a:ext cx="3455195" cy="1314450"/>
          </a:xfrm>
          <a:prstGeom prst="wedgeRoundRectCallout">
            <a:avLst>
              <a:gd name="adj1" fmla="val 54463"/>
              <a:gd name="adj2" fmla="val -174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写数时从高位写起，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个百就在百位上写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个十就在十位上写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个一就在个位上写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AutoShape 27"/>
          <p:cNvSpPr>
            <a:spLocks noChangeArrowheads="1"/>
          </p:cNvSpPr>
          <p:nvPr/>
        </p:nvSpPr>
        <p:spPr bwMode="auto">
          <a:xfrm>
            <a:off x="5556716" y="614502"/>
            <a:ext cx="2486025" cy="1446826"/>
          </a:xfrm>
          <a:prstGeom prst="wedgeRoundRectCallout">
            <a:avLst>
              <a:gd name="adj1" fmla="val 64333"/>
              <a:gd name="adj2" fmla="val -15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 anchor="ctr"/>
          <a:lstStyle/>
          <a:p>
            <a:pPr algn="just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读数时从高位读起，百位上是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就读二百，十位上是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就读三十，个位上是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就读五。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2956" y="1812315"/>
            <a:ext cx="991045" cy="97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6" grpId="0"/>
      <p:bldP spid="37" grpId="0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5400000">
            <a:off x="3707644" y="-2853866"/>
            <a:ext cx="1431176" cy="855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1" name="TextBox 5"/>
          <p:cNvSpPr txBox="1">
            <a:spLocks noChangeArrowheads="1"/>
          </p:cNvSpPr>
          <p:nvPr/>
        </p:nvSpPr>
        <p:spPr bwMode="auto">
          <a:xfrm>
            <a:off x="1702695" y="1716345"/>
            <a:ext cx="622697" cy="8448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"/>
          <p:cNvSpPr txBox="1">
            <a:spLocks noChangeArrowheads="1"/>
          </p:cNvSpPr>
          <p:nvPr/>
        </p:nvSpPr>
        <p:spPr bwMode="auto">
          <a:xfrm>
            <a:off x="2286812" y="2071297"/>
            <a:ext cx="832475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"/>
          <p:cNvSpPr txBox="1">
            <a:spLocks noChangeArrowheads="1"/>
          </p:cNvSpPr>
          <p:nvPr/>
        </p:nvSpPr>
        <p:spPr bwMode="auto">
          <a:xfrm>
            <a:off x="3056826" y="2071297"/>
            <a:ext cx="841147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"/>
          <p:cNvSpPr txBox="1">
            <a:spLocks noChangeArrowheads="1"/>
          </p:cNvSpPr>
          <p:nvPr/>
        </p:nvSpPr>
        <p:spPr bwMode="auto">
          <a:xfrm>
            <a:off x="3859468" y="2071297"/>
            <a:ext cx="861958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"/>
          <p:cNvSpPr txBox="1">
            <a:spLocks noChangeArrowheads="1"/>
          </p:cNvSpPr>
          <p:nvPr/>
        </p:nvSpPr>
        <p:spPr bwMode="auto">
          <a:xfrm>
            <a:off x="4617842" y="2071297"/>
            <a:ext cx="963393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"/>
          <p:cNvSpPr txBox="1">
            <a:spLocks noChangeArrowheads="1"/>
          </p:cNvSpPr>
          <p:nvPr/>
        </p:nvSpPr>
        <p:spPr bwMode="auto">
          <a:xfrm>
            <a:off x="5608015" y="1716345"/>
            <a:ext cx="682228" cy="8448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"/>
          <p:cNvSpPr txBox="1">
            <a:spLocks noChangeArrowheads="1"/>
          </p:cNvSpPr>
          <p:nvPr/>
        </p:nvSpPr>
        <p:spPr bwMode="auto">
          <a:xfrm>
            <a:off x="6304708" y="1716345"/>
            <a:ext cx="750094" cy="8448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en-US" altLang="zh-CN" sz="2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"/>
          <p:cNvSpPr txBox="1">
            <a:spLocks noChangeArrowheads="1"/>
          </p:cNvSpPr>
          <p:nvPr/>
        </p:nvSpPr>
        <p:spPr bwMode="auto">
          <a:xfrm>
            <a:off x="7095674" y="1716345"/>
            <a:ext cx="750094" cy="8448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"/>
          <p:cNvSpPr txBox="1">
            <a:spLocks noChangeArrowheads="1"/>
          </p:cNvSpPr>
          <p:nvPr/>
        </p:nvSpPr>
        <p:spPr bwMode="auto">
          <a:xfrm>
            <a:off x="7581866" y="2071297"/>
            <a:ext cx="1292592" cy="457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9694" y="2546268"/>
            <a:ext cx="3642549" cy="190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63486" y="2946209"/>
            <a:ext cx="4179094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238055" y="3171967"/>
            <a:ext cx="6399609" cy="8079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有（  ）个百、（  ）个十和（  ）个一，</a:t>
            </a:r>
            <a:endParaRPr lang="en-US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这个数是（    ）。</a:t>
            </a:r>
            <a:endParaRPr lang="zh-CN" altLang="en-US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11860" y="3171257"/>
            <a:ext cx="485775" cy="5616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789938" y="3168164"/>
            <a:ext cx="486965" cy="5616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76603" y="3157929"/>
            <a:ext cx="485775" cy="5616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06925" y="3543318"/>
            <a:ext cx="806320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endParaRPr lang="zh-CN" altLang="en-US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1" descr="未标题-0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3152" y="1058359"/>
            <a:ext cx="4145075" cy="1766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90182" y="245660"/>
            <a:ext cx="1357313" cy="52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916c933e-ca7b-4e0c-a8a4-9c32ef88e91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WPS 演示</Application>
  <PresentationFormat>全屏显示(16:9)</PresentationFormat>
  <Paragraphs>155</Paragraphs>
  <Slides>14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幼圆</vt:lpstr>
      <vt:lpstr>微软雅黑</vt:lpstr>
      <vt:lpstr>楷体_GB2312</vt:lpstr>
      <vt:lpstr>新宋体</vt:lpstr>
      <vt:lpstr>楷体</vt:lpstr>
      <vt:lpstr>黑体</vt:lpstr>
      <vt:lpstr>Arial</vt:lpstr>
      <vt:lpstr>等线</vt:lpstr>
      <vt:lpstr>Arial Unicode MS</vt:lpstr>
      <vt:lpstr>等线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dcterms:created xsi:type="dcterms:W3CDTF">2020-01-12T02:02:00Z</dcterms:created>
  <dcterms:modified xsi:type="dcterms:W3CDTF">2023-01-30T02:29:37Z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C1CA8C17592A4C1E8C04C5BC978EA1B9</vt:lpwstr>
  </property>
</Properties>
</file>