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3" r:id="rId6"/>
    <p:sldId id="362" r:id="rId7"/>
    <p:sldId id="366" r:id="rId8"/>
    <p:sldId id="365" r:id="rId9"/>
    <p:sldId id="369" r:id="rId10"/>
    <p:sldId id="377" r:id="rId11"/>
    <p:sldId id="378" r:id="rId12"/>
    <p:sldId id="374" r:id="rId13"/>
    <p:sldId id="327" r:id="rId14"/>
    <p:sldId id="29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F3"/>
    <a:srgbClr val="FFF0E1"/>
    <a:srgbClr val="177743"/>
    <a:srgbClr val="F56727"/>
    <a:srgbClr val="FFE4C9"/>
    <a:srgbClr val="F8AEAE"/>
    <a:srgbClr val="1A804A"/>
    <a:srgbClr val="A56A3D"/>
    <a:srgbClr val="FF9B01"/>
    <a:srgbClr val="DE0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93766" y="1777177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07528" y="1475257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万以内数的认识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245" y="1788634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388993" y="2835077"/>
            <a:ext cx="432488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10000</a:t>
            </a:r>
            <a:r>
              <a:rPr lang="zh-CN" altLang="en-US" sz="27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以内数的大小比较</a:t>
            </a:r>
            <a:endParaRPr lang="zh-CN" altLang="en-US" sz="27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24280" y="1621259"/>
            <a:ext cx="6991172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）三位数中最大的数是（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），最小的数是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）四位数中最大的数是（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），最小的数是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20438" y="2637927"/>
            <a:ext cx="2218134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我还知道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532976" y="1642690"/>
            <a:ext cx="917972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811317" y="1632454"/>
            <a:ext cx="919163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552737" y="1643757"/>
            <a:ext cx="919163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9999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5857023" y="2022481"/>
            <a:ext cx="919163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579665" y="706271"/>
            <a:ext cx="6278333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160368" y="1847215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275686" y="2611007"/>
            <a:ext cx="522954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这节课我们学会了比较万以内数的大小。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11604" y="2580909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882" y="1753739"/>
            <a:ext cx="7383118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通过“比一比”活动，掌握万以内数的大小比较的方法，能够用正确的符号表示万以内数的大小关系。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9646" y="2631882"/>
            <a:ext cx="768617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通过现实的素材，感受大数的意义，加深对万以内数的认识。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6817" y="1402308"/>
            <a:ext cx="7874147" cy="2558224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116" y="3124907"/>
            <a:ext cx="768617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培养逻辑思维能力。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7730" y="1159207"/>
            <a:ext cx="774263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372" y="963714"/>
            <a:ext cx="7892653" cy="309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val 48"/>
          <p:cNvSpPr>
            <a:spLocks noChangeArrowheads="1"/>
          </p:cNvSpPr>
          <p:nvPr/>
        </p:nvSpPr>
        <p:spPr bwMode="auto">
          <a:xfrm>
            <a:off x="1076468" y="1869737"/>
            <a:ext cx="428199" cy="400333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square" lIns="68580" tIns="34290" rIns="68580" bIns="34290" anchor="ctr">
            <a:spAutoFit/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Oval 49"/>
          <p:cNvSpPr>
            <a:spLocks noChangeArrowheads="1"/>
          </p:cNvSpPr>
          <p:nvPr/>
        </p:nvSpPr>
        <p:spPr bwMode="auto">
          <a:xfrm>
            <a:off x="970750" y="1345720"/>
            <a:ext cx="431558" cy="400333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square" lIns="68580" tIns="34290" rIns="68580" bIns="34290" anchor="ctr">
            <a:spAutoFit/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Oval 50"/>
          <p:cNvSpPr>
            <a:spLocks noChangeArrowheads="1"/>
          </p:cNvSpPr>
          <p:nvPr/>
        </p:nvSpPr>
        <p:spPr bwMode="auto">
          <a:xfrm>
            <a:off x="1069590" y="2420481"/>
            <a:ext cx="424840" cy="400333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square" lIns="68580" tIns="34290" rIns="68580" bIns="34290" anchor="ctr">
            <a:spAutoFit/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5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8477" y="641749"/>
            <a:ext cx="5756696" cy="233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 Box 103"/>
          <p:cNvSpPr txBox="1">
            <a:spLocks noChangeArrowheads="1"/>
          </p:cNvSpPr>
          <p:nvPr/>
        </p:nvSpPr>
        <p:spPr bwMode="auto">
          <a:xfrm>
            <a:off x="3186859" y="3395327"/>
            <a:ext cx="322076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940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＜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1350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＜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1899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＜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2365</a:t>
            </a:r>
            <a:endParaRPr lang="en-US" altLang="zh-CN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8" name="Text Box 61"/>
          <p:cNvSpPr txBox="1">
            <a:spLocks noChangeArrowheads="1"/>
          </p:cNvSpPr>
          <p:nvPr/>
        </p:nvSpPr>
        <p:spPr bwMode="auto">
          <a:xfrm>
            <a:off x="362411" y="1236438"/>
            <a:ext cx="1991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940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1899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64"/>
          <p:cNvSpPr txBox="1">
            <a:spLocks noChangeArrowheads="1"/>
          </p:cNvSpPr>
          <p:nvPr/>
        </p:nvSpPr>
        <p:spPr bwMode="auto">
          <a:xfrm>
            <a:off x="354576" y="2364760"/>
            <a:ext cx="219414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1899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1350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Box 62"/>
          <p:cNvSpPr txBox="1">
            <a:spLocks noChangeArrowheads="1"/>
          </p:cNvSpPr>
          <p:nvPr/>
        </p:nvSpPr>
        <p:spPr bwMode="auto">
          <a:xfrm>
            <a:off x="344322" y="1789175"/>
            <a:ext cx="217369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1350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2365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72"/>
          <p:cNvSpPr txBox="1">
            <a:spLocks noChangeArrowheads="1"/>
          </p:cNvSpPr>
          <p:nvPr/>
        </p:nvSpPr>
        <p:spPr bwMode="auto">
          <a:xfrm>
            <a:off x="956924" y="1197591"/>
            <a:ext cx="432197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 Box 73"/>
          <p:cNvSpPr txBox="1">
            <a:spLocks noChangeArrowheads="1"/>
          </p:cNvSpPr>
          <p:nvPr/>
        </p:nvSpPr>
        <p:spPr bwMode="auto">
          <a:xfrm>
            <a:off x="1055977" y="1741086"/>
            <a:ext cx="432197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 Box 74"/>
          <p:cNvSpPr txBox="1">
            <a:spLocks noChangeArrowheads="1"/>
          </p:cNvSpPr>
          <p:nvPr/>
        </p:nvSpPr>
        <p:spPr bwMode="auto">
          <a:xfrm>
            <a:off x="1033871" y="2304056"/>
            <a:ext cx="432197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00050" indent="-40005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81" grpId="0"/>
      <p:bldP spid="82" grpId="0"/>
      <p:bldP spid="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" name="Rectangle 86"/>
          <p:cNvSpPr>
            <a:spLocks noChangeArrowheads="1"/>
          </p:cNvSpPr>
          <p:nvPr/>
        </p:nvSpPr>
        <p:spPr bwMode="auto">
          <a:xfrm>
            <a:off x="4618932" y="532352"/>
            <a:ext cx="2700338" cy="400050"/>
          </a:xfrm>
          <a:prstGeom prst="rect">
            <a:avLst/>
          </a:prstGeom>
          <a:solidFill>
            <a:srgbClr val="FFF9F3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位数相同，从最高位比起。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Rectangle 86"/>
          <p:cNvSpPr>
            <a:spLocks noChangeArrowheads="1"/>
          </p:cNvSpPr>
          <p:nvPr/>
        </p:nvSpPr>
        <p:spPr bwMode="auto">
          <a:xfrm>
            <a:off x="4125712" y="1076716"/>
            <a:ext cx="4329077" cy="346249"/>
          </a:xfrm>
          <a:prstGeom prst="rect">
            <a:avLst/>
          </a:prstGeom>
          <a:solidFill>
            <a:srgbClr val="FFF9F3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最高位相同，比下一位，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直到比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出大小。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AutoShape 27"/>
          <p:cNvSpPr>
            <a:spLocks noChangeArrowheads="1"/>
          </p:cNvSpPr>
          <p:nvPr/>
        </p:nvSpPr>
        <p:spPr bwMode="auto">
          <a:xfrm>
            <a:off x="538217" y="943544"/>
            <a:ext cx="1696641" cy="678656"/>
          </a:xfrm>
          <a:prstGeom prst="wedgeRoundRectCallout">
            <a:avLst>
              <a:gd name="adj1" fmla="val 81360"/>
              <a:gd name="adj2" fmla="val 399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试着总结一下，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你是怎么比的。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Rectangle 86"/>
          <p:cNvSpPr>
            <a:spLocks noChangeArrowheads="1"/>
          </p:cNvSpPr>
          <p:nvPr/>
        </p:nvSpPr>
        <p:spPr bwMode="auto">
          <a:xfrm>
            <a:off x="5406609" y="2168236"/>
            <a:ext cx="1847850" cy="40164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我把它们竖着排：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Rectangle 86"/>
          <p:cNvSpPr>
            <a:spLocks noChangeArrowheads="1"/>
          </p:cNvSpPr>
          <p:nvPr/>
        </p:nvSpPr>
        <p:spPr bwMode="auto">
          <a:xfrm>
            <a:off x="5621385" y="2770798"/>
            <a:ext cx="642938" cy="40164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940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Rectangle 86"/>
          <p:cNvSpPr>
            <a:spLocks noChangeArrowheads="1"/>
          </p:cNvSpPr>
          <p:nvPr/>
        </p:nvSpPr>
        <p:spPr bwMode="auto">
          <a:xfrm>
            <a:off x="5317669" y="3415281"/>
            <a:ext cx="946654" cy="40164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1899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Rectangle 86"/>
          <p:cNvSpPr>
            <a:spLocks noChangeArrowheads="1"/>
          </p:cNvSpPr>
          <p:nvPr/>
        </p:nvSpPr>
        <p:spPr bwMode="auto">
          <a:xfrm>
            <a:off x="5512150" y="3101649"/>
            <a:ext cx="752173" cy="346249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1350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Rectangle 86"/>
          <p:cNvSpPr>
            <a:spLocks noChangeArrowheads="1"/>
          </p:cNvSpPr>
          <p:nvPr/>
        </p:nvSpPr>
        <p:spPr bwMode="auto">
          <a:xfrm>
            <a:off x="5420027" y="3779931"/>
            <a:ext cx="844296" cy="40164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2365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Rectangle 86"/>
          <p:cNvSpPr>
            <a:spLocks noChangeArrowheads="1"/>
          </p:cNvSpPr>
          <p:nvPr/>
        </p:nvSpPr>
        <p:spPr bwMode="auto">
          <a:xfrm>
            <a:off x="6629258" y="3690831"/>
            <a:ext cx="1457041" cy="512448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三位数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圆角矩形 109"/>
          <p:cNvSpPr>
            <a:spLocks noChangeArrowheads="1"/>
          </p:cNvSpPr>
          <p:nvPr/>
        </p:nvSpPr>
        <p:spPr bwMode="auto">
          <a:xfrm>
            <a:off x="5594321" y="3101454"/>
            <a:ext cx="158211" cy="71650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5281684" y="2169993"/>
            <a:ext cx="2722728" cy="207787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6" name="Group 60"/>
          <p:cNvGrpSpPr/>
          <p:nvPr/>
        </p:nvGrpSpPr>
        <p:grpSpPr bwMode="auto">
          <a:xfrm>
            <a:off x="397403" y="1760565"/>
            <a:ext cx="2269988" cy="647381"/>
            <a:chOff x="1126" y="3073"/>
            <a:chExt cx="817" cy="243"/>
          </a:xfrm>
        </p:grpSpPr>
        <p:pic>
          <p:nvPicPr>
            <p:cNvPr id="117" name="Picture 91" descr="u7jx09-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26" y="3107"/>
              <a:ext cx="81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" name="Rectangle 10"/>
            <p:cNvSpPr>
              <a:spLocks noChangeArrowheads="1"/>
            </p:cNvSpPr>
            <p:nvPr/>
          </p:nvSpPr>
          <p:spPr bwMode="auto">
            <a:xfrm>
              <a:off x="1399" y="3073"/>
              <a:ext cx="247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000" dirty="0"/>
                <a:t>＜</a:t>
              </a:r>
              <a:endParaRPr lang="zh-CN" altLang="en-US" sz="3000" dirty="0"/>
            </a:p>
          </p:txBody>
        </p:sp>
      </p:grpSp>
      <p:grpSp>
        <p:nvGrpSpPr>
          <p:cNvPr id="119" name="Group 62"/>
          <p:cNvGrpSpPr/>
          <p:nvPr/>
        </p:nvGrpSpPr>
        <p:grpSpPr bwMode="auto">
          <a:xfrm>
            <a:off x="397401" y="2832899"/>
            <a:ext cx="2340697" cy="535376"/>
            <a:chOff x="1086" y="3360"/>
            <a:chExt cx="862" cy="197"/>
          </a:xfrm>
        </p:grpSpPr>
        <p:pic>
          <p:nvPicPr>
            <p:cNvPr id="120" name="Picture 92" descr="u7jx09-0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86" y="3363"/>
              <a:ext cx="862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Rectangle 10"/>
            <p:cNvSpPr>
              <a:spLocks noChangeArrowheads="1"/>
            </p:cNvSpPr>
            <p:nvPr/>
          </p:nvSpPr>
          <p:spPr bwMode="auto">
            <a:xfrm>
              <a:off x="1427" y="3360"/>
              <a:ext cx="248" cy="1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＜</a:t>
              </a:r>
              <a:endParaRPr lang="zh-CN" altLang="en-US" sz="2400" dirty="0"/>
            </a:p>
          </p:txBody>
        </p:sp>
      </p:grpSp>
      <p:grpSp>
        <p:nvGrpSpPr>
          <p:cNvPr id="122" name="Group 61"/>
          <p:cNvGrpSpPr/>
          <p:nvPr/>
        </p:nvGrpSpPr>
        <p:grpSpPr bwMode="auto">
          <a:xfrm>
            <a:off x="315515" y="2236027"/>
            <a:ext cx="2396978" cy="644998"/>
            <a:chOff x="1993" y="3071"/>
            <a:chExt cx="907" cy="230"/>
          </a:xfrm>
        </p:grpSpPr>
        <p:pic>
          <p:nvPicPr>
            <p:cNvPr id="123" name="Picture 97" descr="u7jx09-0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93" y="3112"/>
              <a:ext cx="90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" name="Rectangle 10"/>
            <p:cNvSpPr>
              <a:spLocks noChangeArrowheads="1"/>
            </p:cNvSpPr>
            <p:nvPr/>
          </p:nvSpPr>
          <p:spPr bwMode="auto">
            <a:xfrm rot="10798854" flipV="1">
              <a:off x="2336" y="3071"/>
              <a:ext cx="247" cy="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000" dirty="0"/>
                <a:t>＜</a:t>
              </a:r>
              <a:endParaRPr lang="zh-CN" altLang="en-US" sz="3000" dirty="0"/>
            </a:p>
          </p:txBody>
        </p:sp>
      </p:grpSp>
      <p:grpSp>
        <p:nvGrpSpPr>
          <p:cNvPr id="125" name="Group 65"/>
          <p:cNvGrpSpPr/>
          <p:nvPr/>
        </p:nvGrpSpPr>
        <p:grpSpPr bwMode="auto">
          <a:xfrm>
            <a:off x="356459" y="3358167"/>
            <a:ext cx="2439341" cy="535947"/>
            <a:chOff x="2009" y="3355"/>
            <a:chExt cx="871" cy="187"/>
          </a:xfrm>
        </p:grpSpPr>
        <p:pic>
          <p:nvPicPr>
            <p:cNvPr id="126" name="Picture 101" descr="u7jx09-08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09" y="3367"/>
              <a:ext cx="871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2351" y="3355"/>
              <a:ext cx="247" cy="1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＜</a:t>
              </a:r>
              <a:endParaRPr lang="zh-CN" altLang="en-US" sz="2400" dirty="0"/>
            </a:p>
          </p:txBody>
        </p:sp>
      </p:grpSp>
      <p:sp>
        <p:nvSpPr>
          <p:cNvPr id="128" name="Text Box 103"/>
          <p:cNvSpPr txBox="1">
            <a:spLocks noChangeArrowheads="1"/>
          </p:cNvSpPr>
          <p:nvPr/>
        </p:nvSpPr>
        <p:spPr bwMode="auto">
          <a:xfrm>
            <a:off x="394383" y="3896791"/>
            <a:ext cx="3433816" cy="39241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00050" indent="-400050"/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940</a:t>
            </a:r>
            <a:r>
              <a:rPr lang="zh-CN" altLang="en-US" sz="2100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1350</a:t>
            </a:r>
            <a:r>
              <a:rPr lang="zh-CN" altLang="en-US" sz="2100" dirty="0">
                <a:solidFill>
                  <a:srgbClr val="FF0000"/>
                </a:solidFill>
              </a:rPr>
              <a:t>＜</a:t>
            </a: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1899</a:t>
            </a:r>
            <a:r>
              <a:rPr lang="zh-CN" altLang="en-US" sz="2100" dirty="0">
                <a:solidFill>
                  <a:srgbClr val="FF0000"/>
                </a:solidFill>
              </a:rPr>
              <a:t>＜</a:t>
            </a: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2365</a:t>
            </a:r>
            <a:endParaRPr lang="en-US" altLang="zh-CN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5025" y="614150"/>
            <a:ext cx="921415" cy="121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70" grpId="0" animBg="1"/>
      <p:bldP spid="100" grpId="0"/>
      <p:bldP spid="101" grpId="0"/>
      <p:bldP spid="102" grpId="0"/>
      <p:bldP spid="103" grpId="0"/>
      <p:bldP spid="104" grpId="0"/>
      <p:bldP spid="109" grpId="0"/>
      <p:bldP spid="110" grpId="0" animBg="1"/>
      <p:bldP spid="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5514" y="1095234"/>
            <a:ext cx="8126976" cy="193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8" name="Rectangle 10"/>
          <p:cNvSpPr>
            <a:spLocks noChangeArrowheads="1"/>
          </p:cNvSpPr>
          <p:nvPr/>
        </p:nvSpPr>
        <p:spPr bwMode="auto">
          <a:xfrm>
            <a:off x="1673965" y="2415654"/>
            <a:ext cx="37504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3" name="Rectangle 10"/>
          <p:cNvSpPr>
            <a:spLocks noChangeArrowheads="1"/>
          </p:cNvSpPr>
          <p:nvPr/>
        </p:nvSpPr>
        <p:spPr bwMode="auto">
          <a:xfrm>
            <a:off x="4120451" y="2350171"/>
            <a:ext cx="375047" cy="10664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 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" name="Rectangle 10"/>
          <p:cNvSpPr>
            <a:spLocks noChangeArrowheads="1"/>
          </p:cNvSpPr>
          <p:nvPr/>
        </p:nvSpPr>
        <p:spPr bwMode="auto">
          <a:xfrm>
            <a:off x="6844760" y="2407125"/>
            <a:ext cx="37504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4724" y="3009492"/>
            <a:ext cx="2107406" cy="1478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63131" y="214953"/>
            <a:ext cx="3571875" cy="182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8658" y="3183341"/>
            <a:ext cx="921415" cy="121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203" grpId="0"/>
      <p:bldP spid="2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609369" y="2152634"/>
            <a:ext cx="3024188" cy="28469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00050" indent="-400050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在下表中填入合适的交通工具。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533863" y="244150"/>
            <a:ext cx="6265069" cy="80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列火车上的乘客要比一架飞机上的乘客多得多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飞机上的乘客要比一艘客轮上的乘客少一些。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29"/>
          <p:cNvGrpSpPr/>
          <p:nvPr/>
        </p:nvGrpSpPr>
        <p:grpSpPr bwMode="auto">
          <a:xfrm>
            <a:off x="795871" y="3679029"/>
            <a:ext cx="6070997" cy="475872"/>
            <a:chOff x="304800" y="5643578"/>
            <a:chExt cx="8094662" cy="634480"/>
          </a:xfrm>
        </p:grpSpPr>
        <p:grpSp>
          <p:nvGrpSpPr>
            <p:cNvPr id="16" name="组合 187"/>
            <p:cNvGrpSpPr/>
            <p:nvPr/>
          </p:nvGrpSpPr>
          <p:grpSpPr bwMode="auto">
            <a:xfrm>
              <a:off x="304800" y="5643578"/>
              <a:ext cx="8094662" cy="634480"/>
              <a:chOff x="357158" y="5576918"/>
              <a:chExt cx="8095765" cy="634481"/>
            </a:xfrm>
          </p:grpSpPr>
          <p:grpSp>
            <p:nvGrpSpPr>
              <p:cNvPr id="20" name="组合 131"/>
              <p:cNvGrpSpPr/>
              <p:nvPr/>
            </p:nvGrpSpPr>
            <p:grpSpPr bwMode="auto">
              <a:xfrm>
                <a:off x="357158" y="5576918"/>
                <a:ext cx="7563783" cy="634481"/>
                <a:chOff x="357158" y="5576918"/>
                <a:chExt cx="7563783" cy="634481"/>
              </a:xfrm>
            </p:grpSpPr>
            <p:grpSp>
              <p:nvGrpSpPr>
                <p:cNvPr id="22" name="组合 127"/>
                <p:cNvGrpSpPr/>
                <p:nvPr/>
              </p:nvGrpSpPr>
              <p:grpSpPr bwMode="auto">
                <a:xfrm>
                  <a:off x="357158" y="5576918"/>
                  <a:ext cx="7161682" cy="634481"/>
                  <a:chOff x="712788" y="5518862"/>
                  <a:chExt cx="7161682" cy="634481"/>
                </a:xfrm>
              </p:grpSpPr>
              <p:sp>
                <p:nvSpPr>
                  <p:cNvPr id="39" name="椭圆 194"/>
                  <p:cNvSpPr>
                    <a:spLocks noChangeArrowheads="1"/>
                  </p:cNvSpPr>
                  <p:nvPr/>
                </p:nvSpPr>
                <p:spPr bwMode="auto">
                  <a:xfrm>
                    <a:off x="825500" y="5616575"/>
                    <a:ext cx="108015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 algn="ctr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endParaRPr lang="zh-CN" altLang="en-US"/>
                  </a:p>
                </p:txBody>
              </p:sp>
              <p:sp>
                <p:nvSpPr>
                  <p:cNvPr id="40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2788" y="5685534"/>
                    <a:ext cx="378788" cy="467809"/>
                  </a:xfrm>
                  <a:prstGeom prst="rect">
                    <a:avLst/>
                  </a:prstGeom>
                  <a:noFill/>
                  <a:ln w="22225">
                    <a:noFill/>
                    <a:miter lim="800000"/>
                  </a:ln>
                </p:spPr>
                <p:txBody>
                  <a:bodyPr wrap="non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>
                        <a:latin typeface="Arial" panose="020B0604020202020204" pitchFamily="34" charset="0"/>
                        <a:ea typeface="黑体" panose="02010609060101010101" pitchFamily="49" charset="-122"/>
                      </a:rPr>
                      <a:t>0</a:t>
                    </a:r>
                    <a:endParaRPr lang="zh-CN" altLang="en-US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41" name="直接连接符 196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229192" y="5518862"/>
                    <a:ext cx="0" cy="142876"/>
                  </a:xfrm>
                  <a:prstGeom prst="line">
                    <a:avLst/>
                  </a:prstGeom>
                  <a:noFill/>
                  <a:ln w="22225" algn="ctr">
                    <a:solidFill>
                      <a:schemeClr val="tx1"/>
                    </a:solidFill>
                    <a:round/>
                  </a:ln>
                </p:spPr>
              </p:cxnSp>
              <p:cxnSp>
                <p:nvCxnSpPr>
                  <p:cNvPr id="42" name="直接连接符 197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560558" y="5518862"/>
                    <a:ext cx="0" cy="142876"/>
                  </a:xfrm>
                  <a:prstGeom prst="line">
                    <a:avLst/>
                  </a:prstGeom>
                  <a:noFill/>
                  <a:ln w="22225" algn="ctr">
                    <a:solidFill>
                      <a:schemeClr val="tx1"/>
                    </a:solidFill>
                    <a:round/>
                  </a:ln>
                </p:spPr>
              </p:cxnSp>
              <p:cxnSp>
                <p:nvCxnSpPr>
                  <p:cNvPr id="43" name="直接连接符 19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874470" y="5518862"/>
                    <a:ext cx="0" cy="142876"/>
                  </a:xfrm>
                  <a:prstGeom prst="line">
                    <a:avLst/>
                  </a:prstGeom>
                  <a:noFill/>
                  <a:ln w="22225" algn="ctr">
                    <a:solidFill>
                      <a:schemeClr val="tx1"/>
                    </a:solidFill>
                    <a:round/>
                  </a:ln>
                </p:spPr>
              </p:cxnSp>
            </p:grpSp>
            <p:sp>
              <p:nvSpPr>
                <p:cNvPr id="2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500546" y="5743590"/>
                  <a:ext cx="643853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600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829695" y="5743590"/>
                  <a:ext cx="776387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1200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7144554" y="5743590"/>
                  <a:ext cx="776387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1800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1366931" y="5718191"/>
                  <a:ext cx="643853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300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724659" y="5718191"/>
                  <a:ext cx="643853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900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6009353" y="5732478"/>
                  <a:ext cx="776387" cy="467809"/>
                </a:xfrm>
                <a:prstGeom prst="rect">
                  <a:avLst/>
                </a:prstGeom>
                <a:noFill/>
                <a:ln w="222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>
                      <a:latin typeface="Arial" panose="020B0604020202020204" pitchFamily="34" charset="0"/>
                      <a:ea typeface="黑体" panose="02010609060101010101" pitchFamily="49" charset="-122"/>
                    </a:rPr>
                    <a:t>1500</a:t>
                  </a:r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1" name="Line 75"/>
              <p:cNvSpPr>
                <a:spLocks noChangeShapeType="1"/>
              </p:cNvSpPr>
              <p:nvPr/>
            </p:nvSpPr>
            <p:spPr bwMode="auto">
              <a:xfrm>
                <a:off x="500034" y="5728398"/>
                <a:ext cx="795288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7" name="直接连接符 20"/>
            <p:cNvCxnSpPr>
              <a:cxnSpLocks noChangeShapeType="1"/>
            </p:cNvCxnSpPr>
            <p:nvPr/>
          </p:nvCxnSpPr>
          <p:spPr bwMode="auto">
            <a:xfrm flipV="1">
              <a:off x="1615146" y="5643578"/>
              <a:ext cx="0" cy="1428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</p:spPr>
        </p:cxnSp>
        <p:cxnSp>
          <p:nvCxnSpPr>
            <p:cNvPr id="18" name="直接连接符 21"/>
            <p:cNvCxnSpPr>
              <a:cxnSpLocks noChangeShapeType="1"/>
            </p:cNvCxnSpPr>
            <p:nvPr/>
          </p:nvCxnSpPr>
          <p:spPr bwMode="auto">
            <a:xfrm flipV="1">
              <a:off x="3971468" y="5643578"/>
              <a:ext cx="0" cy="1428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</p:spPr>
        </p:cxnSp>
        <p:cxnSp>
          <p:nvCxnSpPr>
            <p:cNvPr id="19" name="直接连接符 22"/>
            <p:cNvCxnSpPr>
              <a:cxnSpLocks noChangeShapeType="1"/>
            </p:cNvCxnSpPr>
            <p:nvPr/>
          </p:nvCxnSpPr>
          <p:spPr bwMode="auto">
            <a:xfrm flipV="1">
              <a:off x="6315540" y="5643578"/>
              <a:ext cx="0" cy="1428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</p:spPr>
        </p:cxn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162068" y="2510781"/>
            <a:ext cx="837009" cy="327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 车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726799" y="2510781"/>
            <a:ext cx="837009" cy="327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 机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945624" y="2510781"/>
            <a:ext cx="837009" cy="327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 轮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153"/>
          <p:cNvGrpSpPr/>
          <p:nvPr/>
        </p:nvGrpSpPr>
        <p:grpSpPr bwMode="auto">
          <a:xfrm>
            <a:off x="5020210" y="3679029"/>
            <a:ext cx="697627" cy="560463"/>
            <a:chOff x="2447297" y="5258669"/>
            <a:chExt cx="930827" cy="747338"/>
          </a:xfrm>
        </p:grpSpPr>
        <p:cxnSp>
          <p:nvCxnSpPr>
            <p:cNvPr id="48" name="直接连接符 158"/>
            <p:cNvCxnSpPr>
              <a:cxnSpLocks noChangeShapeType="1"/>
            </p:cNvCxnSpPr>
            <p:nvPr/>
          </p:nvCxnSpPr>
          <p:spPr bwMode="auto">
            <a:xfrm>
              <a:off x="2817751" y="5258669"/>
              <a:ext cx="0" cy="458090"/>
            </a:xfrm>
            <a:prstGeom prst="line">
              <a:avLst/>
            </a:prstGeom>
            <a:noFill/>
            <a:ln w="28575" algn="ctr">
              <a:solidFill>
                <a:srgbClr val="7030A0"/>
              </a:solidFill>
              <a:round/>
            </a:ln>
          </p:spPr>
        </p:cxnSp>
        <p:sp>
          <p:nvSpPr>
            <p:cNvPr id="49" name="Text Box 26"/>
            <p:cNvSpPr txBox="1">
              <a:spLocks noChangeArrowheads="1"/>
            </p:cNvSpPr>
            <p:nvPr/>
          </p:nvSpPr>
          <p:spPr bwMode="auto">
            <a:xfrm>
              <a:off x="2447297" y="5439657"/>
              <a:ext cx="930827" cy="56635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2225">
              <a:solidFill>
                <a:schemeClr val="accent2">
                  <a:lumMod val="20000"/>
                  <a:lumOff val="80000"/>
                </a:schemeClr>
              </a:solidFill>
              <a:miter lim="800000"/>
            </a:ln>
          </p:spPr>
          <p:txBody>
            <a:bodyPr wrap="none"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1500</a:t>
              </a: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153"/>
          <p:cNvGrpSpPr/>
          <p:nvPr/>
        </p:nvGrpSpPr>
        <p:grpSpPr bwMode="auto">
          <a:xfrm>
            <a:off x="1519772" y="3596880"/>
            <a:ext cx="569387" cy="644998"/>
            <a:chOff x="2476334" y="5145437"/>
            <a:chExt cx="759997" cy="860578"/>
          </a:xfrm>
        </p:grpSpPr>
        <p:cxnSp>
          <p:nvCxnSpPr>
            <p:cNvPr id="51" name="直接连接符 158"/>
            <p:cNvCxnSpPr>
              <a:cxnSpLocks noChangeShapeType="1"/>
            </p:cNvCxnSpPr>
            <p:nvPr/>
          </p:nvCxnSpPr>
          <p:spPr bwMode="auto">
            <a:xfrm flipH="1">
              <a:off x="2817751" y="5145437"/>
              <a:ext cx="7433" cy="571324"/>
            </a:xfrm>
            <a:prstGeom prst="line">
              <a:avLst/>
            </a:prstGeom>
            <a:noFill/>
            <a:ln w="28575" algn="ctr">
              <a:solidFill>
                <a:srgbClr val="7030A0"/>
              </a:solidFill>
              <a:round/>
            </a:ln>
          </p:spPr>
        </p:cxnSp>
        <p:sp>
          <p:nvSpPr>
            <p:cNvPr id="52" name="Text Box 26"/>
            <p:cNvSpPr txBox="1">
              <a:spLocks noChangeArrowheads="1"/>
            </p:cNvSpPr>
            <p:nvPr/>
          </p:nvSpPr>
          <p:spPr bwMode="auto">
            <a:xfrm>
              <a:off x="2476334" y="5439323"/>
              <a:ext cx="759997" cy="56669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2225">
              <a:solidFill>
                <a:schemeClr val="accent2">
                  <a:lumMod val="20000"/>
                  <a:lumOff val="80000"/>
                </a:schemeClr>
              </a:solidFill>
              <a:miter lim="800000"/>
            </a:ln>
          </p:spPr>
          <p:txBody>
            <a:bodyPr wrap="none"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300</a:t>
              </a:r>
              <a:endPara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53" name="Group 64"/>
          <p:cNvGraphicFramePr>
            <a:graphicFrameLocks noGrp="1"/>
          </p:cNvGraphicFramePr>
          <p:nvPr/>
        </p:nvGraphicFramePr>
        <p:xfrm>
          <a:off x="697955" y="2513179"/>
          <a:ext cx="5400675" cy="594788"/>
        </p:xfrm>
        <a:graphic>
          <a:graphicData uri="http://schemas.openxmlformats.org/drawingml/2006/table">
            <a:tbl>
              <a:tblPr/>
              <a:tblGrid>
                <a:gridCol w="1799035"/>
                <a:gridCol w="1802606"/>
                <a:gridCol w="1799034"/>
              </a:tblGrid>
              <a:tr h="2976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1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1500</a:t>
                      </a:r>
                      <a:r>
                        <a:rPr kumimoji="0" lang="zh-CN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人</a:t>
                      </a:r>
                      <a:endParaRPr kumimoji="0" lang="zh-CN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350</a:t>
                      </a:r>
                      <a:r>
                        <a:rPr kumimoji="0" lang="zh-CN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人</a:t>
                      </a:r>
                      <a:endParaRPr kumimoji="0" lang="zh-CN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300</a:t>
                      </a:r>
                      <a:r>
                        <a:rPr kumimoji="0" lang="zh-CN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人</a:t>
                      </a: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66" marB="342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4" name="组合 153"/>
          <p:cNvGrpSpPr/>
          <p:nvPr/>
        </p:nvGrpSpPr>
        <p:grpSpPr bwMode="auto">
          <a:xfrm>
            <a:off x="1651931" y="3243262"/>
            <a:ext cx="569387" cy="538163"/>
            <a:chOff x="2447299" y="5000636"/>
            <a:chExt cx="759997" cy="716125"/>
          </a:xfrm>
        </p:grpSpPr>
        <p:cxnSp>
          <p:nvCxnSpPr>
            <p:cNvPr id="55" name="直接连接符 158"/>
            <p:cNvCxnSpPr>
              <a:cxnSpLocks noChangeShapeType="1"/>
            </p:cNvCxnSpPr>
            <p:nvPr/>
          </p:nvCxnSpPr>
          <p:spPr bwMode="auto">
            <a:xfrm flipH="1">
              <a:off x="2817751" y="5145437"/>
              <a:ext cx="7433" cy="571324"/>
            </a:xfrm>
            <a:prstGeom prst="line">
              <a:avLst/>
            </a:prstGeom>
            <a:noFill/>
            <a:ln w="28575" algn="ctr">
              <a:solidFill>
                <a:srgbClr val="7030A0"/>
              </a:solidFill>
              <a:round/>
            </a:ln>
          </p:spPr>
        </p:cxnSp>
        <p:sp>
          <p:nvSpPr>
            <p:cNvPr id="56" name="Text Box 26"/>
            <p:cNvSpPr txBox="1">
              <a:spLocks noChangeArrowheads="1"/>
            </p:cNvSpPr>
            <p:nvPr/>
          </p:nvSpPr>
          <p:spPr bwMode="auto">
            <a:xfrm>
              <a:off x="2447299" y="5000636"/>
              <a:ext cx="759997" cy="5651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2225">
              <a:solidFill>
                <a:schemeClr val="accent2">
                  <a:lumMod val="20000"/>
                  <a:lumOff val="80000"/>
                </a:schemeClr>
              </a:solidFill>
              <a:miter lim="800000"/>
            </a:ln>
          </p:spPr>
          <p:txBody>
            <a:bodyPr wrap="none"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0"/>
                </a:spcBef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350</a:t>
              </a:r>
              <a:endPara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7" name="Picture 51" descr="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80" y="1024009"/>
            <a:ext cx="5940028" cy="10894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Group 35"/>
          <p:cNvGrpSpPr/>
          <p:nvPr/>
        </p:nvGrpSpPr>
        <p:grpSpPr bwMode="auto">
          <a:xfrm>
            <a:off x="664849" y="581772"/>
            <a:ext cx="6547247" cy="3353991"/>
            <a:chOff x="-9" y="6"/>
            <a:chExt cx="5499" cy="2817"/>
          </a:xfrm>
        </p:grpSpPr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331" y="602"/>
              <a:ext cx="2245" cy="9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从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～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张卡片中，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每人翻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张，比一比谁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组成的四位数大。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Picture 26" descr="u7jx09-0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35" y="1071"/>
              <a:ext cx="2540" cy="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3515" y="6"/>
              <a:ext cx="1975" cy="1128"/>
            </a:xfrm>
            <a:prstGeom prst="wedgeRoundRectCallout">
              <a:avLst>
                <a:gd name="adj1" fmla="val 12764"/>
                <a:gd name="adj2" fmla="val 6003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我翻出的卡片是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endPara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，组成的四位数是</a:t>
              </a:r>
              <a:endPara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），比你的大。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-9" y="1689"/>
              <a:ext cx="2605" cy="1104"/>
            </a:xfrm>
            <a:prstGeom prst="wedgeRoundRectCallout">
              <a:avLst>
                <a:gd name="adj1" fmla="val 55847"/>
                <a:gd name="adj2" fmla="val -3689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我翻出的卡片是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，组成的四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位数是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）。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897571" y="3279071"/>
            <a:ext cx="919163" cy="457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6530</a:t>
            </a:r>
            <a:endParaRPr lang="zh-CN" altLang="en-US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5140122" y="1198058"/>
            <a:ext cx="804863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7421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b5ec1488-37ce-41d9-8062-4284cab745f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WPS 演示</Application>
  <PresentationFormat>全屏显示(16:9)</PresentationFormat>
  <Paragraphs>153</Paragraphs>
  <Slides>12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幼圆</vt:lpstr>
      <vt:lpstr>微软雅黑</vt:lpstr>
      <vt:lpstr>黑体</vt:lpstr>
      <vt:lpstr>楷体</vt:lpstr>
      <vt:lpstr>楷体_GB2312</vt:lpstr>
      <vt:lpstr>Arial</vt:lpstr>
      <vt:lpstr>等线</vt:lpstr>
      <vt:lpstr>Arial Unicode MS</vt:lpstr>
      <vt:lpstr>等线 Light</vt:lpstr>
      <vt:lpstr>Calibri</vt:lpstr>
      <vt:lpstr>新宋体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2020-01-12T02:03:00Z</dcterms:created>
  <dcterms:modified xsi:type="dcterms:W3CDTF">2023-01-30T02:31:55Z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F4077228528D446FB3FFCFCDF716AD70</vt:lpwstr>
  </property>
</Properties>
</file>