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557" r:id="rId6"/>
    <p:sldId id="487" r:id="rId7"/>
    <p:sldId id="316" r:id="rId8"/>
    <p:sldId id="508" r:id="rId9"/>
    <p:sldId id="509" r:id="rId10"/>
    <p:sldId id="526" r:id="rId11"/>
    <p:sldId id="542" r:id="rId12"/>
    <p:sldId id="543" r:id="rId13"/>
    <p:sldId id="270" r:id="rId14"/>
    <p:sldId id="268" r:id="rId15"/>
    <p:sldId id="472" r:id="rId16"/>
    <p:sldId id="482" r:id="rId17"/>
    <p:sldId id="287" r:id="rId18"/>
    <p:sldId id="274" r:id="rId19"/>
    <p:sldId id="397" r:id="rId20"/>
    <p:sldId id="613" r:id="rId21"/>
    <p:sldId id="614" r:id="rId22"/>
    <p:sldId id="426" r:id="rId23"/>
    <p:sldId id="577" r:id="rId24"/>
    <p:sldId id="470" r:id="rId25"/>
    <p:sldId id="619" r:id="rId26"/>
  </p:sldIdLst>
  <p:sldSz cx="9144000" cy="5143500" type="screen16x9"/>
  <p:notesSz cx="6858000" cy="9144000"/>
  <p:custDataLst>
    <p:tags r:id="rId3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3" userDrawn="1">
          <p15:clr>
            <a:srgbClr val="A4A3A4"/>
          </p15:clr>
        </p15:guide>
        <p15:guide id="2" pos="28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48C"/>
    <a:srgbClr val="85CCC9"/>
    <a:srgbClr val="EA976B"/>
    <a:srgbClr val="219189"/>
    <a:srgbClr val="A1C450"/>
    <a:srgbClr val="D57373"/>
    <a:srgbClr val="847E7D"/>
    <a:srgbClr val="FEFEED"/>
    <a:srgbClr val="F6F9F9"/>
    <a:srgbClr val="D7E5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53" autoAdjust="0"/>
    <p:restoredTop sz="94660"/>
  </p:normalViewPr>
  <p:slideViewPr>
    <p:cSldViewPr snapToGrid="0" showGuides="1">
      <p:cViewPr varScale="1">
        <p:scale>
          <a:sx n="113" d="100"/>
          <a:sy n="113" d="100"/>
        </p:scale>
        <p:origin x="-120" y="-600"/>
      </p:cViewPr>
      <p:guideLst>
        <p:guide orient="horz" pos="1383"/>
        <p:guide pos="2819"/>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7.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6" name="矩形 5"/>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tags" Target="../tags/tag6.xml"/><Relationship Id="rId28" Type="http://schemas.openxmlformats.org/officeDocument/2006/relationships/tags" Target="../tags/tag5.xml"/><Relationship Id="rId27" Type="http://schemas.openxmlformats.org/officeDocument/2006/relationships/tags" Target="../tags/tag4.xml"/><Relationship Id="rId26" Type="http://schemas.openxmlformats.org/officeDocument/2006/relationships/tags" Target="../tags/tag3.xml"/><Relationship Id="rId25" Type="http://schemas.openxmlformats.org/officeDocument/2006/relationships/tags" Target="../tags/tag2.xml"/><Relationship Id="rId24" Type="http://schemas.openxmlformats.org/officeDocument/2006/relationships/tags" Target="../tags/tag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502412" y="324000"/>
            <a:ext cx="8139178" cy="486000"/>
          </a:xfrm>
          <a:prstGeom prst="rect">
            <a:avLst/>
          </a:prstGeom>
        </p:spPr>
        <p:txBody>
          <a:bodyPr vert="horz" lIns="76200" tIns="28575" rIns="57150" bIns="28575"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5"/>
            </p:custDataLst>
          </p:nvPr>
        </p:nvSpPr>
        <p:spPr>
          <a:xfrm>
            <a:off x="502412" y="972000"/>
            <a:ext cx="8139178" cy="3780000"/>
          </a:xfrm>
          <a:prstGeom prst="rect">
            <a:avLst/>
          </a:prstGeom>
        </p:spPr>
        <p:txBody>
          <a:bodyPr vert="horz" lIns="76200" tIns="0" rIns="61913"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6"/>
            </p:custDataLst>
          </p:nvPr>
        </p:nvSpPr>
        <p:spPr>
          <a:xfrm>
            <a:off x="659807" y="4762375"/>
            <a:ext cx="2025000" cy="237600"/>
          </a:xfrm>
          <a:prstGeom prst="rect">
            <a:avLst/>
          </a:prstGeom>
        </p:spPr>
        <p:txBody>
          <a:bodyPr vert="horz" lIns="68580" tIns="34290" rIns="68580" bIns="3429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7"/>
            </p:custDataLst>
          </p:nvPr>
        </p:nvSpPr>
        <p:spPr>
          <a:xfrm>
            <a:off x="3087000" y="4762375"/>
            <a:ext cx="2970000" cy="237600"/>
          </a:xfrm>
          <a:prstGeom prst="rect">
            <a:avLst/>
          </a:prstGeom>
        </p:spPr>
        <p:txBody>
          <a:bodyPr vert="horz" lIns="68580" tIns="34290" rIns="68580" bIns="3429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8"/>
            </p:custDataLst>
          </p:nvPr>
        </p:nvSpPr>
        <p:spPr>
          <a:xfrm>
            <a:off x="6457950" y="4762375"/>
            <a:ext cx="2025000" cy="237600"/>
          </a:xfrm>
          <a:prstGeom prst="rect">
            <a:avLst/>
          </a:prstGeom>
        </p:spPr>
        <p:txBody>
          <a:bodyPr vert="horz" lIns="68580" tIns="34290" rIns="68580" bIns="3429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xStyles>
    <p:titleStyle>
      <a:lvl1pPr algn="l" defTabSz="685800" rtl="0" eaLnBrk="1" fontAlgn="auto" latinLnBrk="0" hangingPunct="1">
        <a:lnSpc>
          <a:spcPct val="100000"/>
        </a:lnSpc>
        <a:spcBef>
          <a:spcPct val="0"/>
        </a:spcBef>
        <a:buNone/>
        <a:defRPr sz="2100" b="1" u="none" strike="noStrike" kern="1200" cap="none" spc="15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sz="1200" u="none" strike="noStrike" kern="1200" cap="none" spc="113"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1.xml"/><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8.tiff"/><Relationship Id="rId1" Type="http://schemas.openxmlformats.org/officeDocument/2006/relationships/image" Target="../media/image7.tif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7.xml"/><Relationship Id="rId2" Type="http://schemas.openxmlformats.org/officeDocument/2006/relationships/image" Target="../media/image10.tiff"/><Relationship Id="rId1" Type="http://schemas.openxmlformats.org/officeDocument/2006/relationships/image" Target="../media/image9.tiff"/></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8.xml"/><Relationship Id="rId2" Type="http://schemas.openxmlformats.org/officeDocument/2006/relationships/image" Target="../media/image12.tiff"/><Relationship Id="rId1" Type="http://schemas.openxmlformats.org/officeDocument/2006/relationships/image" Target="../media/image11.tif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1.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2.tiff"/><Relationship Id="rId1" Type="http://schemas.openxmlformats.org/officeDocument/2006/relationships/image" Target="../media/image1.tif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954134"/>
            <a:ext cx="9144000" cy="484748"/>
          </a:xfrm>
          <a:prstGeom prst="rect">
            <a:avLst/>
          </a:prstGeom>
          <a:noFill/>
        </p:spPr>
        <p:txBody>
          <a:bodyPr wrap="square" lIns="68580" tIns="34290" rIns="68580" bIns="34290" rtlCol="0">
            <a:spAutoFit/>
          </a:bodyPr>
          <a:lstStyle/>
          <a:p>
            <a:pPr algn="ctr"/>
            <a:r>
              <a:rPr lang="zh-CN" altLang="en-US" sz="2700" b="1" dirty="0">
                <a:solidFill>
                  <a:srgbClr val="FF0000"/>
                </a:solidFill>
                <a:latin typeface="华文楷体" pitchFamily="2" charset="-122"/>
                <a:ea typeface="华文楷体" pitchFamily="2" charset="-122"/>
                <a:sym typeface="+mn-ea"/>
              </a:rPr>
              <a:t>万以内数的认识</a:t>
            </a:r>
            <a:endParaRPr lang="zh-CN" altLang="en-US" sz="2700" b="1" dirty="0">
              <a:solidFill>
                <a:srgbClr val="FF0000"/>
              </a:solidFill>
              <a:latin typeface="华文楷体" pitchFamily="2" charset="-122"/>
              <a:ea typeface="华文楷体" pitchFamily="2" charset="-122"/>
              <a:sym typeface="+mn-ea"/>
            </a:endParaRPr>
          </a:p>
        </p:txBody>
      </p:sp>
      <p:sp>
        <p:nvSpPr>
          <p:cNvPr id="9" name="矩形 8"/>
          <p:cNvSpPr/>
          <p:nvPr/>
        </p:nvSpPr>
        <p:spPr>
          <a:xfrm>
            <a:off x="0" y="1826951"/>
            <a:ext cx="9144000" cy="684803"/>
          </a:xfrm>
          <a:prstGeom prst="rect">
            <a:avLst/>
          </a:prstGeom>
        </p:spPr>
        <p:txBody>
          <a:bodyPr wrap="square" lIns="68580" tIns="34290" rIns="68580" bIns="34290">
            <a:spAutoFit/>
          </a:bodyPr>
          <a:lstStyle/>
          <a:p>
            <a:pPr algn="ctr"/>
            <a:r>
              <a:rPr lang="zh-CN" altLang="en-US" sz="4000" b="1" dirty="0">
                <a:solidFill>
                  <a:srgbClr val="FF0000"/>
                </a:solidFill>
                <a:latin typeface="+mn-ea"/>
                <a:cs typeface="+mn-ea"/>
                <a:sym typeface="+mn-ea"/>
              </a:rPr>
              <a:t>整百、整千数加减法</a:t>
            </a:r>
            <a:endParaRPr lang="zh-CN" altLang="en-US" sz="4000" b="1" dirty="0">
              <a:solidFill>
                <a:srgbClr val="FF0000"/>
              </a:solidFill>
              <a:latin typeface="+mn-ea"/>
              <a:cs typeface="+mn-ea"/>
              <a:sym typeface="+mn-ea"/>
            </a:endParaRPr>
          </a:p>
        </p:txBody>
      </p:sp>
      <p:sp>
        <p:nvSpPr>
          <p:cNvPr id="2" name="TextBox 1"/>
          <p:cNvSpPr txBox="1"/>
          <p:nvPr/>
        </p:nvSpPr>
        <p:spPr>
          <a:xfrm>
            <a:off x="3712632" y="2905555"/>
            <a:ext cx="1718733" cy="400110"/>
          </a:xfrm>
          <a:prstGeom prst="rect">
            <a:avLst/>
          </a:prstGeom>
          <a:noFill/>
        </p:spPr>
        <p:txBody>
          <a:bodyPr wrap="square" rtlCol="0">
            <a:spAutoFit/>
          </a:bodyPr>
          <a:lstStyle/>
          <a:p>
            <a:pPr algn="ctr"/>
            <a:r>
              <a:rPr lang="zh-CN" altLang="en-US" sz="2000" b="1" dirty="0" smtClean="0"/>
              <a:t>第</a:t>
            </a:r>
            <a:r>
              <a:rPr lang="en-US" altLang="zh-CN" sz="2000" b="1" dirty="0" smtClean="0"/>
              <a:t>2</a:t>
            </a:r>
            <a:r>
              <a:rPr lang="zh-CN" altLang="en-US" sz="2000" b="1" dirty="0" smtClean="0"/>
              <a:t>课时</a:t>
            </a:r>
            <a:endParaRPr lang="zh-CN" altLang="en-US"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AutoShape 27"/>
          <p:cNvSpPr/>
          <p:nvPr/>
        </p:nvSpPr>
        <p:spPr>
          <a:xfrm>
            <a:off x="2874645" y="531496"/>
            <a:ext cx="4657725" cy="1151096"/>
          </a:xfrm>
          <a:prstGeom prst="wedgeRoundRectCallout">
            <a:avLst>
              <a:gd name="adj1" fmla="val 55380"/>
              <a:gd name="adj2" fmla="val -22176"/>
              <a:gd name="adj3" fmla="val 16667"/>
            </a:avLst>
          </a:prstGeom>
          <a:solidFill>
            <a:srgbClr val="EE848C"/>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要解决问题，有时候不需要准确计算，只要进行估算就可以了！</a:t>
            </a:r>
            <a:endParaRPr lang="zh-CN" altLang="en-US" sz="2100" dirty="0">
              <a:latin typeface="微软雅黑" panose="020B0503020204020204" charset="-122"/>
              <a:ea typeface="微软雅黑" panose="020B0503020204020204" charset="-122"/>
            </a:endParaRPr>
          </a:p>
        </p:txBody>
      </p:sp>
      <p:sp>
        <p:nvSpPr>
          <p:cNvPr id="12" name="AutoShape 27"/>
          <p:cNvSpPr/>
          <p:nvPr/>
        </p:nvSpPr>
        <p:spPr>
          <a:xfrm>
            <a:off x="2838926" y="531495"/>
            <a:ext cx="4657725" cy="1135380"/>
          </a:xfrm>
          <a:prstGeom prst="wedgeRoundRectCallout">
            <a:avLst>
              <a:gd name="adj1" fmla="val 55380"/>
              <a:gd name="adj2" fmla="val -22176"/>
              <a:gd name="adj3" fmla="val 16667"/>
            </a:avLst>
          </a:prstGeom>
          <a:solidFill>
            <a:srgbClr val="EE848C"/>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err="1">
                <a:latin typeface="微软雅黑" panose="020B0503020204020204" charset="-122"/>
                <a:ea typeface="微软雅黑" panose="020B0503020204020204" charset="-122"/>
                <a:cs typeface="微软雅黑" panose="020B0503020204020204" charset="-122"/>
              </a:rPr>
              <a:t>请你们总结下估算的步骤，说说估算时应注意的问题有哪些</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16394" name="AutoShape 27"/>
          <p:cNvSpPr/>
          <p:nvPr/>
        </p:nvSpPr>
        <p:spPr>
          <a:xfrm flipH="1">
            <a:off x="1961674" y="1968341"/>
            <a:ext cx="3927158" cy="1572578"/>
          </a:xfrm>
          <a:prstGeom prst="wedgeRoundRectCallout">
            <a:avLst>
              <a:gd name="adj1" fmla="val 57856"/>
              <a:gd name="adj2" fmla="val -5718"/>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a:latin typeface="微软雅黑" panose="020B0503020204020204" charset="-122"/>
                <a:ea typeface="微软雅黑" panose="020B0503020204020204" charset="-122"/>
                <a:cs typeface="微软雅黑" panose="020B0503020204020204" charset="-122"/>
              </a:rPr>
              <a:t>先找到合适的近似数，再用近似数口算，最后判断能否解决问题。</a:t>
            </a:r>
            <a:endParaRPr lang="en-US" altLang="zh-CN" sz="2100">
              <a:latin typeface="微软雅黑" panose="020B0503020204020204" charset="-122"/>
              <a:ea typeface="微软雅黑" panose="020B0503020204020204" charset="-122"/>
              <a:cs typeface="微软雅黑" panose="020B0503020204020204" charset="-122"/>
            </a:endParaRPr>
          </a:p>
        </p:txBody>
      </p:sp>
      <p:sp>
        <p:nvSpPr>
          <p:cNvPr id="16392" name="AutoShape 27"/>
          <p:cNvSpPr/>
          <p:nvPr/>
        </p:nvSpPr>
        <p:spPr>
          <a:xfrm flipH="1">
            <a:off x="3788569" y="3770472"/>
            <a:ext cx="3903821" cy="1199674"/>
          </a:xfrm>
          <a:prstGeom prst="wedgeRoundRectCallout">
            <a:avLst>
              <a:gd name="adj1" fmla="val -54731"/>
              <a:gd name="adj2" fmla="val -11470"/>
              <a:gd name="adj3" fmla="val 16667"/>
            </a:avLst>
          </a:prstGeom>
          <a:solidFill>
            <a:srgbClr val="219189"/>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err="1">
                <a:latin typeface="微软雅黑" panose="020B0503020204020204" charset="-122"/>
                <a:ea typeface="微软雅黑" panose="020B0503020204020204" charset="-122"/>
                <a:cs typeface="微软雅黑" panose="020B0503020204020204" charset="-122"/>
              </a:rPr>
              <a:t>估算时，近似数的取值可大可小，要根据具体情况而定</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p:sp>
        <p:nvSpPr>
          <p:cNvPr id="17410" name="矩形 47"/>
          <p:cNvSpPr/>
          <p:nvPr/>
        </p:nvSpPr>
        <p:spPr>
          <a:xfrm>
            <a:off x="3846798" y="1091077"/>
            <a:ext cx="1178719" cy="321469"/>
          </a:xfrm>
          <a:prstGeom prst="rect">
            <a:avLst/>
          </a:prstGeom>
          <a:solidFill>
            <a:srgbClr val="FFFFFF"/>
          </a:solidFill>
          <a:ln w="12700">
            <a:noFill/>
          </a:ln>
        </p:spPr>
        <p:txBody>
          <a:bodyPr lIns="68580" tIns="34290" rIns="68580" bIns="34290" anchor="ctr"/>
          <a:lstStyle/>
          <a:p>
            <a:pPr>
              <a:lnSpc>
                <a:spcPct val="120000"/>
              </a:lnSpc>
            </a:pPr>
            <a:endParaRPr lang="zh-CN" altLang="en-US" sz="1500" b="1" dirty="0">
              <a:latin typeface="楷体_GB2312" panose="02010609030101010101" pitchFamily="49" charset="-122"/>
            </a:endParaRPr>
          </a:p>
        </p:txBody>
      </p:sp>
      <p:sp>
        <p:nvSpPr>
          <p:cNvPr id="17412" name="文本框 2"/>
          <p:cNvSpPr txBox="1"/>
          <p:nvPr/>
        </p:nvSpPr>
        <p:spPr>
          <a:xfrm>
            <a:off x="493521" y="576881"/>
            <a:ext cx="1563290" cy="455771"/>
          </a:xfrm>
          <a:prstGeom prst="rect">
            <a:avLst/>
          </a:prstGeom>
          <a:noFill/>
          <a:ln w="9525">
            <a:noFill/>
          </a:ln>
        </p:spPr>
        <p:txBody>
          <a:bodyPr lIns="68580" tIns="34290" rIns="68580" bIns="34290">
            <a:spAutoFit/>
          </a:bodyPr>
          <a:lstStyle/>
          <a:p>
            <a:pPr>
              <a:lnSpc>
                <a:spcPct val="120000"/>
              </a:lnSpc>
            </a:pPr>
            <a:r>
              <a:rPr lang="zh-CN" altLang="en-US" sz="2100" dirty="0">
                <a:latin typeface="微软雅黑" panose="020B0503020204020204" charset="-122"/>
                <a:ea typeface="微软雅黑" panose="020B0503020204020204" charset="-122"/>
              </a:rPr>
              <a:t>算一算。</a:t>
            </a:r>
            <a:endParaRPr lang="zh-CN" altLang="en-US" sz="2100" dirty="0">
              <a:latin typeface="微软雅黑" panose="020B0503020204020204" charset="-122"/>
              <a:ea typeface="微软雅黑" panose="020B0503020204020204" charset="-122"/>
            </a:endParaRPr>
          </a:p>
        </p:txBody>
      </p:sp>
      <p:sp>
        <p:nvSpPr>
          <p:cNvPr id="17413" name="文本框 99"/>
          <p:cNvSpPr txBox="1"/>
          <p:nvPr/>
        </p:nvSpPr>
        <p:spPr>
          <a:xfrm>
            <a:off x="894501" y="2306362"/>
            <a:ext cx="6662498" cy="1038746"/>
          </a:xfrm>
          <a:prstGeom prst="rect">
            <a:avLst/>
          </a:prstGeom>
          <a:noFill/>
          <a:ln w="9525">
            <a:noFill/>
          </a:ln>
        </p:spPr>
        <p:txBody>
          <a:bodyPr wrap="square" lIns="68580" tIns="34290" rIns="68580" bIns="34290">
            <a:spAutoFit/>
          </a:bodyPr>
          <a:lstStyle/>
          <a:p>
            <a:pPr algn="l">
              <a:lnSpc>
                <a:spcPct val="150000"/>
              </a:lnSpc>
            </a:pP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a:latin typeface="微软雅黑" panose="020B0503020204020204" charset="-122"/>
                <a:ea typeface="微软雅黑" panose="020B0503020204020204" charset="-122"/>
                <a:cs typeface="微软雅黑" panose="020B0503020204020204" charset="-122"/>
              </a:rPr>
              <a:t>1</a:t>
            </a: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err="1">
                <a:latin typeface="微软雅黑" panose="020B0503020204020204" charset="-122"/>
                <a:ea typeface="微软雅黑" panose="020B0503020204020204" charset="-122"/>
                <a:cs typeface="微软雅黑" panose="020B0503020204020204" charset="-122"/>
              </a:rPr>
              <a:t>买一</a:t>
            </a:r>
            <a:r>
              <a:rPr lang="zh-CN" altLang="en-US" sz="2100" dirty="0">
                <a:latin typeface="微软雅黑" panose="020B0503020204020204" charset="-122"/>
                <a:ea typeface="微软雅黑" panose="020B0503020204020204" charset="-122"/>
                <a:cs typeface="微软雅黑" panose="020B0503020204020204" charset="-122"/>
              </a:rPr>
              <a:t>副手套</a:t>
            </a:r>
            <a:r>
              <a:rPr lang="en-US" altLang="zh-CN" sz="2100" dirty="0" err="1">
                <a:latin typeface="微软雅黑" panose="020B0503020204020204" charset="-122"/>
                <a:ea typeface="微软雅黑" panose="020B0503020204020204" charset="-122"/>
                <a:cs typeface="微软雅黑" panose="020B0503020204020204" charset="-122"/>
              </a:rPr>
              <a:t>和一件外套一共大约需要</a:t>
            </a:r>
            <a:r>
              <a:rPr lang="en-US" altLang="zh-CN" sz="2100" dirty="0">
                <a:latin typeface="微软雅黑" panose="020B0503020204020204" charset="-122"/>
                <a:ea typeface="微软雅黑" panose="020B0503020204020204" charset="-122"/>
                <a:cs typeface="微软雅黑" panose="020B0503020204020204" charset="-122"/>
              </a:rPr>
              <a:t>（       ）元。</a:t>
            </a:r>
            <a:endParaRPr lang="en-US" altLang="zh-CN" sz="2100" dirty="0">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a:latin typeface="微软雅黑" panose="020B0503020204020204" charset="-122"/>
                <a:ea typeface="微软雅黑" panose="020B0503020204020204" charset="-122"/>
                <a:cs typeface="微软雅黑" panose="020B0503020204020204" charset="-122"/>
              </a:rPr>
              <a:t>2</a:t>
            </a: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err="1">
                <a:latin typeface="微软雅黑" panose="020B0503020204020204" charset="-122"/>
                <a:ea typeface="微软雅黑" panose="020B0503020204020204" charset="-122"/>
                <a:cs typeface="微软雅黑" panose="020B0503020204020204" charset="-122"/>
              </a:rPr>
              <a:t>买一辆自行车比买一件外套大约便宜</a:t>
            </a:r>
            <a:r>
              <a:rPr lang="en-US" altLang="zh-CN" sz="2100" dirty="0">
                <a:latin typeface="微软雅黑" panose="020B0503020204020204" charset="-122"/>
                <a:ea typeface="微软雅黑" panose="020B0503020204020204" charset="-122"/>
                <a:cs typeface="微软雅黑" panose="020B0503020204020204" charset="-122"/>
              </a:rPr>
              <a:t>（       ）元。</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107669" y="2427446"/>
            <a:ext cx="644128" cy="391478"/>
          </a:xfrm>
          <a:prstGeom prst="rect">
            <a:avLst/>
          </a:prstGeom>
          <a:noFill/>
          <a:ln w="9525">
            <a:noFill/>
          </a:ln>
        </p:spPr>
        <p:txBody>
          <a:bodyPr lIns="68580" tIns="34290" rIns="68580" bIns="34290">
            <a:spAutoFit/>
          </a:bodyPr>
          <a:lstStyle/>
          <a:p>
            <a:r>
              <a:rPr lang="en-US" altLang="zh-CN" sz="2100" dirty="0">
                <a:solidFill>
                  <a:srgbClr val="FF0000"/>
                </a:solidFill>
                <a:latin typeface="微软雅黑" panose="020B0503020204020204" charset="-122"/>
                <a:ea typeface="微软雅黑" panose="020B0503020204020204" charset="-122"/>
              </a:rPr>
              <a:t>700</a:t>
            </a:r>
            <a:endParaRPr lang="en-US" altLang="zh-CN" sz="2400" b="1" dirty="0">
              <a:solidFill>
                <a:srgbClr val="FF0000"/>
              </a:solidFill>
              <a:latin typeface="Times New Roman" panose="02020603050405020304" pitchFamily="18" charset="0"/>
            </a:endParaRPr>
          </a:p>
        </p:txBody>
      </p:sp>
      <p:sp>
        <p:nvSpPr>
          <p:cNvPr id="6" name="文本框 5"/>
          <p:cNvSpPr txBox="1"/>
          <p:nvPr/>
        </p:nvSpPr>
        <p:spPr>
          <a:xfrm>
            <a:off x="6107669" y="2915602"/>
            <a:ext cx="644128" cy="391478"/>
          </a:xfrm>
          <a:prstGeom prst="rect">
            <a:avLst/>
          </a:prstGeom>
          <a:noFill/>
          <a:ln w="9525">
            <a:noFill/>
          </a:ln>
        </p:spPr>
        <p:txBody>
          <a:bodyPr lIns="68580" tIns="34290" rIns="68580" bIns="34290">
            <a:spAutoFit/>
          </a:bodyPr>
          <a:lstStyle/>
          <a:p>
            <a:r>
              <a:rPr lang="en-US" altLang="zh-CN" sz="2100">
                <a:solidFill>
                  <a:srgbClr val="FF0000"/>
                </a:solidFill>
                <a:latin typeface="微软雅黑" panose="020B0503020204020204" charset="-122"/>
                <a:ea typeface="微软雅黑" panose="020B0503020204020204" charset="-122"/>
              </a:rPr>
              <a:t>300</a:t>
            </a:r>
            <a:endParaRPr lang="en-US" altLang="zh-CN" sz="2400" b="1">
              <a:solidFill>
                <a:srgbClr val="FF0000"/>
              </a:solidFill>
              <a:latin typeface="Times New Roman" panose="02020603050405020304" pitchFamily="18" charset="0"/>
            </a:endParaRPr>
          </a:p>
        </p:txBody>
      </p:sp>
      <p:sp>
        <p:nvSpPr>
          <p:cNvPr id="17423" name="AutoShape 27"/>
          <p:cNvSpPr/>
          <p:nvPr/>
        </p:nvSpPr>
        <p:spPr>
          <a:xfrm flipH="1">
            <a:off x="4934902" y="3307080"/>
            <a:ext cx="2736533" cy="1676400"/>
          </a:xfrm>
          <a:prstGeom prst="wedgeRoundRectCallout">
            <a:avLst>
              <a:gd name="adj1" fmla="val -56972"/>
              <a:gd name="adj2" fmla="val -9517"/>
              <a:gd name="adj3" fmla="val 16667"/>
            </a:avLst>
          </a:prstGeom>
          <a:solidFill>
            <a:srgbClr val="219189"/>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186元约是200元，529元约是500元，</a:t>
            </a:r>
            <a:endParaRPr lang="en-US" altLang="zh-CN" sz="2100" dirty="0">
              <a:latin typeface="微软雅黑" panose="020B0503020204020204" charset="-122"/>
              <a:ea typeface="微软雅黑" panose="020B0503020204020204" charset="-122"/>
              <a:cs typeface="微软雅黑" panose="020B0503020204020204" charset="-122"/>
            </a:endParaRPr>
          </a:p>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200+500＝</a:t>
            </a:r>
            <a:r>
              <a:rPr lang="en-US" altLang="zh-CN" sz="2100" dirty="0">
                <a:latin typeface="微软雅黑" panose="020B0503020204020204" charset="-122"/>
                <a:ea typeface="微软雅黑" panose="020B0503020204020204" charset="-122"/>
                <a:cs typeface="微软雅黑" panose="020B0503020204020204" charset="-122"/>
              </a:rPr>
              <a:t>700(元)</a:t>
            </a:r>
            <a:r>
              <a:rPr lang="zh-CN" altLang="en-US" sz="2100" b="1" dirty="0">
                <a:latin typeface="微软雅黑" panose="020B0503020204020204" charset="-122"/>
                <a:ea typeface="微软雅黑" panose="020B0503020204020204" charset="-122"/>
                <a:cs typeface="微软雅黑" panose="020B0503020204020204" charset="-122"/>
              </a:rPr>
              <a:t>。</a:t>
            </a:r>
            <a:endParaRPr lang="zh-CN" altLang="en-US" sz="2100" b="1" dirty="0">
              <a:latin typeface="微软雅黑" panose="020B0503020204020204" charset="-122"/>
              <a:ea typeface="微软雅黑" panose="020B0503020204020204" charset="-122"/>
              <a:cs typeface="微软雅黑" panose="020B0503020204020204" charset="-122"/>
            </a:endParaRPr>
          </a:p>
        </p:txBody>
      </p:sp>
      <p:sp>
        <p:nvSpPr>
          <p:cNvPr id="17420" name="AutoShape 27"/>
          <p:cNvSpPr/>
          <p:nvPr/>
        </p:nvSpPr>
        <p:spPr>
          <a:xfrm flipH="1">
            <a:off x="1694974" y="3439478"/>
            <a:ext cx="2841784" cy="1273969"/>
          </a:xfrm>
          <a:prstGeom prst="wedgeRoundRectCallout">
            <a:avLst>
              <a:gd name="adj1" fmla="val 57856"/>
              <a:gd name="adj2" fmla="val -5718"/>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a:latin typeface="微软雅黑" panose="020B0503020204020204" charset="-122"/>
                <a:ea typeface="微软雅黑" panose="020B0503020204020204" charset="-122"/>
              </a:rPr>
              <a:t>236元约是200元，500－200=300元！</a:t>
            </a:r>
            <a:endParaRPr lang="en-US" altLang="zh-CN" sz="2100"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email"/>
          <a:stretch>
            <a:fillRect/>
          </a:stretch>
        </p:blipFill>
        <p:spPr>
          <a:xfrm>
            <a:off x="5063646" y="570174"/>
            <a:ext cx="1211247" cy="895270"/>
          </a:xfrm>
          <a:prstGeom prst="rect">
            <a:avLst/>
          </a:prstGeom>
        </p:spPr>
      </p:pic>
      <p:pic>
        <p:nvPicPr>
          <p:cNvPr id="4" name="图片 3"/>
          <p:cNvPicPr>
            <a:picLocks noChangeAspect="1"/>
          </p:cNvPicPr>
          <p:nvPr/>
        </p:nvPicPr>
        <p:blipFill>
          <a:blip r:embed="rId2" cstate="email"/>
          <a:stretch>
            <a:fillRect/>
          </a:stretch>
        </p:blipFill>
        <p:spPr>
          <a:xfrm>
            <a:off x="3633741" y="587525"/>
            <a:ext cx="1115235" cy="794254"/>
          </a:xfrm>
          <a:prstGeom prst="rect">
            <a:avLst/>
          </a:prstGeom>
        </p:spPr>
      </p:pic>
      <p:pic>
        <p:nvPicPr>
          <p:cNvPr id="5" name="图片 4"/>
          <p:cNvPicPr>
            <a:picLocks noChangeAspect="1"/>
          </p:cNvPicPr>
          <p:nvPr/>
        </p:nvPicPr>
        <p:blipFill>
          <a:blip r:embed="rId3" cstate="email"/>
          <a:stretch>
            <a:fillRect/>
          </a:stretch>
        </p:blipFill>
        <p:spPr>
          <a:xfrm>
            <a:off x="2492838" y="747564"/>
            <a:ext cx="755506" cy="668376"/>
          </a:xfrm>
          <a:prstGeom prst="rect">
            <a:avLst/>
          </a:prstGeom>
        </p:spPr>
      </p:pic>
      <p:sp>
        <p:nvSpPr>
          <p:cNvPr id="21" name="矩形 20"/>
          <p:cNvSpPr/>
          <p:nvPr/>
        </p:nvSpPr>
        <p:spPr>
          <a:xfrm>
            <a:off x="5394604" y="1693513"/>
            <a:ext cx="880289" cy="392415"/>
          </a:xfrm>
          <a:prstGeom prst="rect">
            <a:avLst/>
          </a:prstGeom>
        </p:spPr>
        <p:txBody>
          <a:bodyPr wrap="none" lIns="68580" tIns="34290" rIns="68580" bIns="34290">
            <a:spAutoFit/>
          </a:bodyPr>
          <a:lstStyle/>
          <a:p>
            <a:r>
              <a:rPr lang="en-US" altLang="zh-CN" sz="2100" dirty="0">
                <a:latin typeface="微软雅黑" panose="020B0503020204020204" charset="-122"/>
                <a:ea typeface="微软雅黑" panose="020B0503020204020204" charset="-122"/>
              </a:rPr>
              <a:t>236</a:t>
            </a:r>
            <a:r>
              <a:rPr lang="zh-CN" altLang="en-US" sz="2100" dirty="0">
                <a:latin typeface="微软雅黑" panose="020B0503020204020204" charset="-122"/>
                <a:ea typeface="微软雅黑" panose="020B0503020204020204" charset="-122"/>
              </a:rPr>
              <a:t>元</a:t>
            </a:r>
            <a:endParaRPr lang="zh-CN" altLang="en-US" dirty="0"/>
          </a:p>
        </p:txBody>
      </p:sp>
      <p:sp>
        <p:nvSpPr>
          <p:cNvPr id="22" name="矩形 21"/>
          <p:cNvSpPr/>
          <p:nvPr/>
        </p:nvSpPr>
        <p:spPr>
          <a:xfrm>
            <a:off x="3811324" y="1703985"/>
            <a:ext cx="880289" cy="392415"/>
          </a:xfrm>
          <a:prstGeom prst="rect">
            <a:avLst/>
          </a:prstGeom>
        </p:spPr>
        <p:txBody>
          <a:bodyPr wrap="none" lIns="68580" tIns="34290" rIns="68580" bIns="34290">
            <a:spAutoFit/>
          </a:bodyPr>
          <a:lstStyle/>
          <a:p>
            <a:r>
              <a:rPr lang="en-US" altLang="zh-CN" sz="2100" dirty="0">
                <a:latin typeface="微软雅黑" panose="020B0503020204020204" charset="-122"/>
                <a:ea typeface="微软雅黑" panose="020B0503020204020204" charset="-122"/>
              </a:rPr>
              <a:t>529</a:t>
            </a:r>
            <a:r>
              <a:rPr lang="zh-CN" altLang="en-US" sz="2100" dirty="0">
                <a:latin typeface="微软雅黑" panose="020B0503020204020204" charset="-122"/>
                <a:ea typeface="微软雅黑" panose="020B0503020204020204" charset="-122"/>
              </a:rPr>
              <a:t>元</a:t>
            </a:r>
            <a:endParaRPr lang="zh-CN" altLang="en-US" dirty="0"/>
          </a:p>
        </p:txBody>
      </p:sp>
      <p:sp>
        <p:nvSpPr>
          <p:cNvPr id="23" name="矩形 22"/>
          <p:cNvSpPr/>
          <p:nvPr/>
        </p:nvSpPr>
        <p:spPr>
          <a:xfrm>
            <a:off x="2460601" y="1693513"/>
            <a:ext cx="880289" cy="392415"/>
          </a:xfrm>
          <a:prstGeom prst="rect">
            <a:avLst/>
          </a:prstGeom>
        </p:spPr>
        <p:txBody>
          <a:bodyPr wrap="none" lIns="68580" tIns="34290" rIns="68580" bIns="34290">
            <a:spAutoFit/>
          </a:bodyPr>
          <a:lstStyle/>
          <a:p>
            <a:r>
              <a:rPr lang="en-US" altLang="zh-CN" sz="2100" dirty="0">
                <a:latin typeface="微软雅黑" panose="020B0503020204020204" charset="-122"/>
                <a:ea typeface="微软雅黑" panose="020B0503020204020204" charset="-122"/>
              </a:rPr>
              <a:t>186</a:t>
            </a:r>
            <a:r>
              <a:rPr lang="zh-CN" altLang="en-US" sz="2100" dirty="0">
                <a:latin typeface="微软雅黑" panose="020B0503020204020204" charset="-122"/>
                <a:ea typeface="微软雅黑" panose="020B0503020204020204" charset="-122"/>
              </a:rPr>
              <a:t>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2</a:t>
            </a:r>
            <a:endParaRPr lang="en-US" sz="2100" b="1" dirty="0"/>
          </a:p>
        </p:txBody>
      </p:sp>
      <p:sp>
        <p:nvSpPr>
          <p:cNvPr id="7268" name="AutoShape 27"/>
          <p:cNvSpPr/>
          <p:nvPr/>
        </p:nvSpPr>
        <p:spPr>
          <a:xfrm flipH="1">
            <a:off x="4510564" y="524827"/>
            <a:ext cx="3167063" cy="1111568"/>
          </a:xfrm>
          <a:prstGeom prst="wedgeRoundRectCallout">
            <a:avLst>
              <a:gd name="adj1" fmla="val -54045"/>
              <a:gd name="adj2" fmla="val -2007"/>
              <a:gd name="adj3" fmla="val 16667"/>
            </a:avLst>
          </a:prstGeom>
          <a:solidFill>
            <a:srgbClr val="85CCC9"/>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买这两件商品，600元够吗？700元够吗？</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721894" y="2668721"/>
            <a:ext cx="3810000" cy="1523494"/>
          </a:xfrm>
          <a:prstGeom prst="rect">
            <a:avLst/>
          </a:prstGeom>
          <a:noFill/>
          <a:ln w="9525">
            <a:noFill/>
          </a:ln>
        </p:spPr>
        <p:txBody>
          <a:bodyPr lIns="68580" tIns="34290" rIns="68580" bIns="34290">
            <a:spAutoFit/>
          </a:bodyPr>
          <a:lstStyle/>
          <a:p>
            <a:pPr algn="l">
              <a:lnSpc>
                <a:spcPct val="150000"/>
              </a:lnSpc>
            </a:pPr>
            <a:r>
              <a:rPr lang="en-US" altLang="zh-CN" sz="2100" dirty="0">
                <a:solidFill>
                  <a:srgbClr val="FF0000"/>
                </a:solidFill>
                <a:latin typeface="微软雅黑" panose="020B0503020204020204" charset="-122"/>
                <a:ea typeface="微软雅黑" panose="020B0503020204020204" charset="-122"/>
              </a:rPr>
              <a:t>380≈400</a:t>
            </a:r>
            <a:endParaRPr lang="en-US" altLang="zh-CN" sz="2100" dirty="0">
              <a:solidFill>
                <a:srgbClr val="FF0000"/>
              </a:solidFill>
              <a:latin typeface="微软雅黑" panose="020B0503020204020204" charset="-122"/>
              <a:ea typeface="微软雅黑" panose="020B0503020204020204" charset="-122"/>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rPr>
              <a:t>270≈300</a:t>
            </a:r>
            <a:endParaRPr lang="en-US" altLang="zh-CN" sz="2100" dirty="0">
              <a:solidFill>
                <a:srgbClr val="FF0000"/>
              </a:solidFill>
              <a:latin typeface="微软雅黑" panose="020B0503020204020204" charset="-122"/>
              <a:ea typeface="微软雅黑" panose="020B0503020204020204" charset="-122"/>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rPr>
              <a:t>380+270≈700(元</a:t>
            </a:r>
            <a:r>
              <a:rPr lang="en-US" altLang="zh-CN" sz="2100" dirty="0">
                <a:solidFill>
                  <a:srgbClr val="FF0000"/>
                </a:solidFill>
                <a:latin typeface="微软雅黑" panose="020B0503020204020204" charset="-122"/>
                <a:ea typeface="微软雅黑" panose="020B0503020204020204" charset="-122"/>
              </a:rPr>
              <a:t>)</a:t>
            </a:r>
            <a:endParaRPr lang="en-US" altLang="zh-CN" sz="2100" dirty="0">
              <a:solidFill>
                <a:srgbClr val="FF000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cstate="email"/>
          <a:stretch>
            <a:fillRect/>
          </a:stretch>
        </p:blipFill>
        <p:spPr>
          <a:xfrm>
            <a:off x="1395349" y="1085497"/>
            <a:ext cx="1237869" cy="1032425"/>
          </a:xfrm>
          <a:prstGeom prst="rect">
            <a:avLst/>
          </a:prstGeom>
        </p:spPr>
      </p:pic>
      <p:pic>
        <p:nvPicPr>
          <p:cNvPr id="6" name="图片 5"/>
          <p:cNvPicPr>
            <a:picLocks noChangeAspect="1"/>
          </p:cNvPicPr>
          <p:nvPr/>
        </p:nvPicPr>
        <p:blipFill>
          <a:blip r:embed="rId2" cstate="email"/>
          <a:stretch>
            <a:fillRect/>
          </a:stretch>
        </p:blipFill>
        <p:spPr>
          <a:xfrm>
            <a:off x="3389376" y="1158241"/>
            <a:ext cx="997839" cy="928661"/>
          </a:xfrm>
          <a:prstGeom prst="rect">
            <a:avLst/>
          </a:prstGeom>
        </p:spPr>
      </p:pic>
      <p:sp>
        <p:nvSpPr>
          <p:cNvPr id="7" name="矩形 6"/>
          <p:cNvSpPr/>
          <p:nvPr/>
        </p:nvSpPr>
        <p:spPr>
          <a:xfrm>
            <a:off x="1508560" y="2210667"/>
            <a:ext cx="880289" cy="392415"/>
          </a:xfrm>
          <a:prstGeom prst="rect">
            <a:avLst/>
          </a:prstGeom>
        </p:spPr>
        <p:txBody>
          <a:bodyPr wrap="none" lIns="68580" tIns="34290" rIns="68580" bIns="34290">
            <a:spAutoFit/>
          </a:bodyPr>
          <a:lstStyle/>
          <a:p>
            <a:r>
              <a:rPr lang="en-US" altLang="zh-CN" sz="2100" dirty="0">
                <a:latin typeface="微软雅黑" panose="020B0503020204020204" charset="-122"/>
                <a:ea typeface="微软雅黑" panose="020B0503020204020204" charset="-122"/>
              </a:rPr>
              <a:t>380</a:t>
            </a:r>
            <a:r>
              <a:rPr lang="zh-CN" altLang="en-US" sz="2100" dirty="0">
                <a:latin typeface="微软雅黑" panose="020B0503020204020204" charset="-122"/>
                <a:ea typeface="微软雅黑" panose="020B0503020204020204" charset="-122"/>
              </a:rPr>
              <a:t>元</a:t>
            </a:r>
            <a:endParaRPr lang="zh-CN" altLang="en-US" dirty="0"/>
          </a:p>
        </p:txBody>
      </p:sp>
      <p:sp>
        <p:nvSpPr>
          <p:cNvPr id="12" name="矩形 11"/>
          <p:cNvSpPr/>
          <p:nvPr/>
        </p:nvSpPr>
        <p:spPr>
          <a:xfrm>
            <a:off x="3448151" y="2210667"/>
            <a:ext cx="880289" cy="392415"/>
          </a:xfrm>
          <a:prstGeom prst="rect">
            <a:avLst/>
          </a:prstGeom>
        </p:spPr>
        <p:txBody>
          <a:bodyPr wrap="none" lIns="68580" tIns="34290" rIns="68580" bIns="34290">
            <a:spAutoFit/>
          </a:bodyPr>
          <a:lstStyle/>
          <a:p>
            <a:r>
              <a:rPr lang="en-US" altLang="zh-CN" sz="2100" dirty="0">
                <a:latin typeface="微软雅黑" panose="020B0503020204020204" charset="-122"/>
                <a:ea typeface="微软雅黑" panose="020B0503020204020204" charset="-122"/>
              </a:rPr>
              <a:t>270</a:t>
            </a:r>
            <a:r>
              <a:rPr lang="zh-CN" altLang="en-US" sz="2100" dirty="0">
                <a:latin typeface="微软雅黑" panose="020B0503020204020204" charset="-122"/>
                <a:ea typeface="微软雅黑" panose="020B0503020204020204" charset="-122"/>
              </a:rPr>
              <a:t>元</a:t>
            </a:r>
            <a:endParaRPr lang="zh-CN" altLang="en-US" dirty="0"/>
          </a:p>
        </p:txBody>
      </p:sp>
      <p:sp>
        <p:nvSpPr>
          <p:cNvPr id="8" name="矩形 7"/>
          <p:cNvSpPr/>
          <p:nvPr/>
        </p:nvSpPr>
        <p:spPr>
          <a:xfrm>
            <a:off x="3138085" y="4192214"/>
            <a:ext cx="3783728" cy="553998"/>
          </a:xfrm>
          <a:prstGeom prst="rect">
            <a:avLst/>
          </a:prstGeom>
        </p:spPr>
        <p:txBody>
          <a:bodyPr wrap="none" lIns="68580" tIns="34290" rIns="68580" bIns="34290">
            <a:spAutoFit/>
          </a:bodyPr>
          <a:lstStyle/>
          <a:p>
            <a:pPr lvl="0">
              <a:lnSpc>
                <a:spcPct val="150000"/>
              </a:lnSpc>
            </a:pPr>
            <a:r>
              <a:rPr lang="zh-CN" altLang="en-US" sz="2100" dirty="0">
                <a:latin typeface="微软雅黑" panose="020B0503020204020204" charset="-122"/>
                <a:ea typeface="微软雅黑" panose="020B0503020204020204" charset="-122"/>
              </a:rPr>
              <a:t>口</a:t>
            </a:r>
            <a:r>
              <a:rPr lang="en-US" altLang="zh-CN" sz="2100" dirty="0">
                <a:latin typeface="微软雅黑" panose="020B0503020204020204" charset="-122"/>
                <a:ea typeface="微软雅黑" panose="020B0503020204020204" charset="-122"/>
              </a:rPr>
              <a:t>答：600元不够，700元够。</a:t>
            </a:r>
            <a:endParaRPr lang="en-US" altLang="zh-CN"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en-US" altLang="zh-CN" sz="2100" b="1" dirty="0"/>
          </a:p>
        </p:txBody>
      </p:sp>
      <p:sp>
        <p:nvSpPr>
          <p:cNvPr id="19458" name="文本框 99"/>
          <p:cNvSpPr txBox="1"/>
          <p:nvPr/>
        </p:nvSpPr>
        <p:spPr>
          <a:xfrm>
            <a:off x="454819" y="430531"/>
            <a:ext cx="8357474" cy="1107281"/>
          </a:xfrm>
          <a:prstGeom prst="rect">
            <a:avLst/>
          </a:prstGeom>
          <a:noFill/>
          <a:ln w="9525">
            <a:noFill/>
          </a:ln>
        </p:spPr>
        <p:txBody>
          <a:bodyPr wrap="square" lIns="68580" tIns="34290" rIns="68580" bIns="34290">
            <a:spAutoFit/>
          </a:bodyPr>
          <a:lstStyle/>
          <a:p>
            <a:pPr algn="l">
              <a:lnSpc>
                <a:spcPct val="150000"/>
              </a:lnSpc>
            </a:pPr>
            <a:r>
              <a:rPr lang="en-US" altLang="zh-CN" sz="2400" b="1" dirty="0">
                <a:latin typeface="Times New Roman" panose="02020603050405020304" pitchFamily="18" charset="0"/>
                <a:ea typeface="楷体_GB2312" panose="02010609030101010101" pitchFamily="49" charset="-122"/>
              </a:rPr>
              <a:t> </a:t>
            </a:r>
            <a:r>
              <a:rPr lang="en-US" altLang="zh-CN" sz="2100" dirty="0">
                <a:latin typeface="微软雅黑" panose="020B0503020204020204" charset="-122"/>
                <a:ea typeface="微软雅黑" panose="020B0503020204020204" charset="-122"/>
                <a:cs typeface="微软雅黑" panose="020B0503020204020204" charset="-122"/>
              </a:rPr>
              <a:t>长江小学三年级有学生289人，四年级有学生314人。三、四年级大约一共有学生多少人？</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81025" y="1606868"/>
            <a:ext cx="8128397" cy="1038746"/>
          </a:xfrm>
          <a:prstGeom prst="rect">
            <a:avLst/>
          </a:prstGeom>
          <a:noFill/>
        </p:spPr>
        <p:txBody>
          <a:bodyPr wrap="square" lIns="68580" tIns="34290" rIns="68580" bIns="34290" rtlCol="0" anchor="t">
            <a:spAutoFit/>
          </a:bodyPr>
          <a:lstStyle/>
          <a:p>
            <a:pPr algn="l">
              <a:lnSpc>
                <a:spcPct val="150000"/>
              </a:lnSpc>
            </a:pPr>
            <a:r>
              <a:rPr lang="zh-CN" altLang="en-US" sz="2100" dirty="0">
                <a:solidFill>
                  <a:srgbClr val="FF0000"/>
                </a:solidFill>
                <a:latin typeface="微软雅黑" panose="020B0503020204020204" charset="-122"/>
                <a:ea typeface="微软雅黑" panose="020B0503020204020204" charset="-122"/>
                <a:sym typeface="+mn-ea"/>
              </a:rPr>
              <a:t>分析</a:t>
            </a:r>
            <a:r>
              <a:rPr lang="en-US" altLang="zh-CN" sz="2100" dirty="0">
                <a:solidFill>
                  <a:srgbClr val="FF0000"/>
                </a:solidFill>
                <a:latin typeface="微软雅黑" panose="020B0503020204020204" charset="-122"/>
                <a:ea typeface="微软雅黑" panose="020B0503020204020204" charset="-122"/>
                <a:sym typeface="+mn-ea"/>
              </a:rPr>
              <a:t>：</a:t>
            </a:r>
            <a:r>
              <a:rPr lang="en-US" altLang="zh-CN" sz="2100" dirty="0">
                <a:latin typeface="微软雅黑" panose="020B0503020204020204" charset="-122"/>
                <a:ea typeface="微软雅黑" panose="020B0503020204020204" charset="-122"/>
                <a:cs typeface="微软雅黑" panose="020B0503020204020204" charset="-122"/>
                <a:sym typeface="+mn-ea"/>
              </a:rPr>
              <a:t>三</a:t>
            </a:r>
            <a:r>
              <a:rPr lang="zh-CN" altLang="en-US" sz="2100" dirty="0">
                <a:latin typeface="微软雅黑" panose="020B0503020204020204" charset="-122"/>
                <a:ea typeface="微软雅黑" panose="020B0503020204020204" charset="-122"/>
                <a:cs typeface="微软雅黑" panose="020B0503020204020204" charset="-122"/>
                <a:sym typeface="+mn-ea"/>
              </a:rPr>
              <a:t>年级</a:t>
            </a:r>
            <a:r>
              <a:rPr lang="en-US" altLang="zh-CN" sz="2100" dirty="0">
                <a:latin typeface="微软雅黑" panose="020B0503020204020204" charset="-122"/>
                <a:ea typeface="微软雅黑" panose="020B0503020204020204" charset="-122"/>
                <a:cs typeface="微软雅黑" panose="020B0503020204020204" charset="-122"/>
                <a:sym typeface="+mn-ea"/>
              </a:rPr>
              <a:t>学生有289人，大约是300人，四年级学生314人，大约也是300人，300+300=600，所以三、四</a:t>
            </a:r>
            <a:r>
              <a:rPr lang="zh-CN" altLang="en-US" sz="2100" dirty="0">
                <a:latin typeface="微软雅黑" panose="020B0503020204020204" charset="-122"/>
                <a:ea typeface="微软雅黑" panose="020B0503020204020204" charset="-122"/>
                <a:cs typeface="微软雅黑" panose="020B0503020204020204" charset="-122"/>
                <a:sym typeface="+mn-ea"/>
              </a:rPr>
              <a:t>年级</a:t>
            </a:r>
            <a:r>
              <a:rPr lang="en-US" altLang="zh-CN" sz="2100" dirty="0">
                <a:latin typeface="微软雅黑" panose="020B0503020204020204" charset="-122"/>
                <a:ea typeface="微软雅黑" panose="020B0503020204020204" charset="-122"/>
                <a:cs typeface="微软雅黑" panose="020B0503020204020204" charset="-122"/>
                <a:sym typeface="+mn-ea"/>
              </a:rPr>
              <a:t>大约一共有600人。</a:t>
            </a:r>
            <a:endParaRPr lang="en-US" altLang="zh-CN" sz="2100" dirty="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3187065" y="2714670"/>
            <a:ext cx="5016818" cy="1523494"/>
          </a:xfrm>
          <a:prstGeom prst="rect">
            <a:avLst/>
          </a:prstGeom>
          <a:noFill/>
        </p:spPr>
        <p:txBody>
          <a:bodyPr wrap="square" lIns="68580" tIns="34290" rIns="68580" bIns="34290" rtlCol="0" anchor="t">
            <a:spAutoFit/>
          </a:bodyPr>
          <a:lstStyle/>
          <a:p>
            <a:pPr algn="l">
              <a:lnSpc>
                <a:spcPct val="150000"/>
              </a:lnSpc>
            </a:pPr>
            <a:r>
              <a:rPr lang="en-US" altLang="zh-CN" sz="2100" dirty="0">
                <a:solidFill>
                  <a:srgbClr val="FF0000"/>
                </a:solidFill>
                <a:latin typeface="微软雅黑" panose="020B0503020204020204" charset="-122"/>
                <a:ea typeface="微软雅黑" panose="020B0503020204020204" charset="-122"/>
                <a:sym typeface="+mn-ea"/>
              </a:rPr>
              <a:t>        289≈300         </a:t>
            </a:r>
            <a:endParaRPr lang="en-US" altLang="zh-CN" sz="2100" dirty="0">
              <a:solidFill>
                <a:srgbClr val="FF0000"/>
              </a:solidFill>
              <a:latin typeface="微软雅黑" panose="020B0503020204020204" charset="-122"/>
              <a:ea typeface="微软雅黑" panose="020B0503020204020204" charset="-122"/>
              <a:sym typeface="+mn-ea"/>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sym typeface="+mn-ea"/>
              </a:rPr>
              <a:t>      314</a:t>
            </a:r>
            <a:r>
              <a:rPr lang="en-US" altLang="zh-CN" sz="2100" dirty="0">
                <a:solidFill>
                  <a:srgbClr val="FF0000"/>
                </a:solidFill>
                <a:latin typeface="微软雅黑" panose="020B0503020204020204" charset="-122"/>
                <a:ea typeface="微软雅黑" panose="020B0503020204020204" charset="-122"/>
                <a:sym typeface="+mn-ea"/>
              </a:rPr>
              <a:t>≈300</a:t>
            </a:r>
            <a:endParaRPr lang="zh-CN" altLang="en-US" sz="2100" dirty="0">
              <a:solidFill>
                <a:srgbClr val="FF0000"/>
              </a:solidFill>
              <a:latin typeface="微软雅黑" panose="020B0503020204020204" charset="-122"/>
              <a:ea typeface="微软雅黑" panose="020B0503020204020204" charset="-122"/>
              <a:sym typeface="+mn-ea"/>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sym typeface="+mn-ea"/>
              </a:rPr>
              <a:t>  300+300=600</a:t>
            </a:r>
            <a:endParaRPr lang="zh-CN" altLang="en-US" sz="2100" dirty="0">
              <a:solidFill>
                <a:srgbClr val="FF0000"/>
              </a:solidFill>
              <a:latin typeface="微软雅黑" panose="020B0503020204020204" charset="-122"/>
              <a:ea typeface="微软雅黑" panose="020B0503020204020204" charset="-122"/>
              <a:sym typeface="+mn-ea"/>
            </a:endParaRPr>
          </a:p>
        </p:txBody>
      </p:sp>
      <p:sp>
        <p:nvSpPr>
          <p:cNvPr id="2" name="矩形 1"/>
          <p:cNvSpPr/>
          <p:nvPr/>
        </p:nvSpPr>
        <p:spPr>
          <a:xfrm>
            <a:off x="2045970" y="4238164"/>
            <a:ext cx="5497830" cy="553998"/>
          </a:xfrm>
          <a:prstGeom prst="rect">
            <a:avLst/>
          </a:prstGeom>
        </p:spPr>
        <p:txBody>
          <a:bodyPr wrap="square" lIns="68580" tIns="34290" rIns="68580" bIns="34290">
            <a:spAutoFit/>
          </a:bodyPr>
          <a:lstStyle/>
          <a:p>
            <a:pPr lvl="0">
              <a:lnSpc>
                <a:spcPct val="150000"/>
              </a:lnSpc>
            </a:pPr>
            <a:r>
              <a:rPr lang="zh-CN" altLang="en-US" sz="2100" dirty="0">
                <a:latin typeface="微软雅黑" panose="020B0503020204020204" charset="-122"/>
                <a:ea typeface="微软雅黑" panose="020B0503020204020204" charset="-122"/>
                <a:sym typeface="+mn-ea"/>
              </a:rPr>
              <a:t>口答：三、四年级大约一共有学生</a:t>
            </a:r>
            <a:r>
              <a:rPr lang="en-US" altLang="zh-CN" sz="2100" dirty="0">
                <a:latin typeface="微软雅黑" panose="020B0503020204020204" charset="-122"/>
                <a:ea typeface="微软雅黑" panose="020B0503020204020204" charset="-122"/>
                <a:sym typeface="+mn-ea"/>
              </a:rPr>
              <a:t>600</a:t>
            </a:r>
            <a:r>
              <a:rPr lang="zh-CN" altLang="en-US" sz="2100" dirty="0">
                <a:latin typeface="微软雅黑" panose="020B0503020204020204" charset="-122"/>
                <a:ea typeface="微软雅黑" panose="020B0503020204020204" charset="-122"/>
                <a:sym typeface="+mn-ea"/>
              </a:rPr>
              <a:t>人。</a:t>
            </a:r>
            <a:endParaRPr lang="zh-CN" altLang="en-US" sz="21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down)">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wipe(down)">
                                      <p:cBhvr>
                                        <p:cTn id="17" dur="500"/>
                                        <p:tgtEl>
                                          <p:spTgt spid="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down)">
                                      <p:cBhvr>
                                        <p:cTn id="22" dur="500"/>
                                        <p:tgtEl>
                                          <p:spTgt spid="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4</a:t>
            </a:r>
            <a:endParaRPr lang="en-US" sz="2100" b="1" dirty="0"/>
          </a:p>
        </p:txBody>
      </p:sp>
      <p:sp>
        <p:nvSpPr>
          <p:cNvPr id="14338" name="Text Box 4"/>
          <p:cNvSpPr txBox="1">
            <a:spLocks noChangeArrowheads="1"/>
          </p:cNvSpPr>
          <p:nvPr/>
        </p:nvSpPr>
        <p:spPr bwMode="auto">
          <a:xfrm>
            <a:off x="291626" y="526734"/>
            <a:ext cx="7816215" cy="1037749"/>
          </a:xfrm>
          <a:prstGeom prst="rect">
            <a:avLst/>
          </a:prstGeom>
          <a:noFill/>
          <a:ln>
            <a:noFill/>
          </a:ln>
          <a:effec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100" b="1" dirty="0">
                <a:latin typeface="宋体" panose="02010600030101010101" pitchFamily="2" charset="-122"/>
              </a:rPr>
              <a:t>  </a:t>
            </a:r>
            <a:r>
              <a:rPr lang="en-US" altLang="zh-CN" sz="2100" dirty="0">
                <a:latin typeface="微软雅黑" panose="020B0503020204020204" charset="-122"/>
                <a:ea typeface="微软雅黑" panose="020B0503020204020204" charset="-122"/>
                <a:cs typeface="微软雅黑" panose="020B0503020204020204" charset="-122"/>
              </a:rPr>
              <a:t>城关镇礼堂有3000个座位，城关镇的三所小学各有八百多名学生。如果这三所小学的学生同时来参加活动，能坐下吗？</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87045" name="Rectangle 5"/>
          <p:cNvSpPr>
            <a:spLocks noChangeArrowheads="1"/>
          </p:cNvSpPr>
          <p:nvPr/>
        </p:nvSpPr>
        <p:spPr bwMode="auto">
          <a:xfrm>
            <a:off x="973932" y="1849257"/>
            <a:ext cx="7067074" cy="1038746"/>
          </a:xfrm>
          <a:prstGeom prst="rect">
            <a:avLst/>
          </a:prstGeom>
          <a:noFill/>
          <a:ln>
            <a:noFill/>
          </a:ln>
          <a:effectLst/>
        </p:spPr>
        <p:txBody>
          <a:bodyPr wrap="square" lIns="68580" tIns="34290" rIns="68580" bIns="34290" anchor="ctr">
            <a:spAutoFit/>
          </a:bodyPr>
          <a:lstStyle/>
          <a:p>
            <a:pPr>
              <a:lnSpc>
                <a:spcPct val="150000"/>
              </a:lnSpc>
            </a:pPr>
            <a:r>
              <a:rPr lang="en-US" altLang="zh-CN" sz="21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100" dirty="0">
                <a:solidFill>
                  <a:srgbClr val="FF0000"/>
                </a:solidFill>
                <a:latin typeface="微软雅黑" panose="020B0503020204020204" charset="-122"/>
                <a:ea typeface="微软雅黑" panose="020B0503020204020204" charset="-122"/>
                <a:cs typeface="微软雅黑" panose="020B0503020204020204" charset="-122"/>
              </a:rPr>
              <a:t>分析：</a:t>
            </a:r>
            <a:r>
              <a:rPr lang="en-US" altLang="zh-CN" sz="2100" dirty="0">
                <a:solidFill>
                  <a:srgbClr val="FF0000"/>
                </a:solidFill>
                <a:latin typeface="微软雅黑" panose="020B0503020204020204" charset="-122"/>
                <a:ea typeface="微软雅黑" panose="020B0503020204020204" charset="-122"/>
              </a:rPr>
              <a:t>800多接近1000，但不到1000，那么三所小学总人数接近3000，但不到3000，所以能坐下。</a:t>
            </a:r>
            <a:endParaRPr lang="en-US" altLang="zh-CN" sz="2100"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3316605" y="3690224"/>
            <a:ext cx="2675573" cy="553998"/>
          </a:xfrm>
          <a:prstGeom prst="rect">
            <a:avLst/>
          </a:prstGeom>
          <a:noFill/>
        </p:spPr>
        <p:txBody>
          <a:bodyPr wrap="square" lIns="68580" tIns="34290" rIns="68580" bIns="34290" rtlCol="0" anchor="t">
            <a:spAutoFit/>
          </a:bodyPr>
          <a:lstStyle/>
          <a:p>
            <a:pPr algn="l">
              <a:lnSpc>
                <a:spcPct val="150000"/>
              </a:lnSpc>
            </a:pPr>
            <a:r>
              <a:rPr lang="zh-CN" altLang="en-US" sz="2100" dirty="0">
                <a:latin typeface="微软雅黑" panose="020B0503020204020204" charset="-122"/>
                <a:ea typeface="微软雅黑" panose="020B0503020204020204" charset="-122"/>
                <a:sym typeface="+mn-ea"/>
              </a:rPr>
              <a:t>口</a:t>
            </a:r>
            <a:r>
              <a:rPr lang="zh-CN" altLang="en-US" sz="2100" dirty="0">
                <a:latin typeface="微软雅黑" panose="020B0503020204020204" charset="-122"/>
                <a:ea typeface="微软雅黑" panose="020B0503020204020204" charset="-122"/>
                <a:sym typeface="+mn-ea"/>
              </a:rPr>
              <a:t>答：能坐得下。</a:t>
            </a:r>
            <a:endParaRPr lang="zh-CN" altLang="en-US" sz="21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Effect transition="in" filter="blinds(horizontal)">
                                      <p:cBhvr>
                                        <p:cTn id="7" dur="500"/>
                                        <p:tgtEl>
                                          <p:spTgt spid="870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bldLvl="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72039" y="1629728"/>
            <a:ext cx="6999923" cy="1905476"/>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atinLnBrk="1">
              <a:lnSpc>
                <a:spcPct val="150000"/>
              </a:lnSpc>
            </a:pP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运用估算解决实际问题时，把题中的数根据实际需要估计成和它接近的整千、整百、整十数或几百几十数，再计算。</a:t>
            </a:r>
            <a:endParaRPr lang="zh-CN" altLang="en-US" sz="21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en-US" altLang="zh-CN" sz="2100" b="1" dirty="0"/>
          </a:p>
        </p:txBody>
      </p:sp>
      <p:sp>
        <p:nvSpPr>
          <p:cNvPr id="31" name="矩形 30"/>
          <p:cNvSpPr/>
          <p:nvPr/>
        </p:nvSpPr>
        <p:spPr>
          <a:xfrm>
            <a:off x="587733" y="490777"/>
            <a:ext cx="6052493" cy="552926"/>
          </a:xfrm>
          <a:prstGeom prst="rect">
            <a:avLst/>
          </a:prstGeom>
          <a:noFill/>
        </p:spPr>
        <p:txBody>
          <a:bodyPr wrap="square" lIns="68580" tIns="34290" rIns="68580" bIns="34290">
            <a:spAutoFit/>
          </a:bodyPr>
          <a:lstStyle/>
          <a:p>
            <a:pPr algn="l" eaLnBrk="1">
              <a:lnSpc>
                <a:spcPct val="150000"/>
              </a:lnSpc>
            </a:pPr>
            <a:r>
              <a:rPr lang="en-US" altLang="zh-CN" sz="2100" dirty="0" err="1">
                <a:latin typeface="微软雅黑" panose="020B0503020204020204" charset="-122"/>
                <a:ea typeface="微软雅黑" panose="020B0503020204020204" charset="-122"/>
                <a:cs typeface="微软雅黑" panose="020B0503020204020204" charset="-122"/>
              </a:rPr>
              <a:t>填空</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05740" y="1032987"/>
            <a:ext cx="8415338" cy="2492990"/>
          </a:xfrm>
          <a:prstGeom prst="rect">
            <a:avLst/>
          </a:prstGeom>
        </p:spPr>
        <p:txBody>
          <a:bodyPr wrap="square" lIns="68580" tIns="34290" rIns="68580" bIns="34290">
            <a:spAutoFit/>
          </a:bodyPr>
          <a:lstStyle/>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（1）8个千和4个十合起来是（        ），10000</a:t>
            </a:r>
            <a:r>
              <a:rPr lang="en-US" altLang="zh-CN" sz="2100" dirty="0">
                <a:latin typeface="微软雅黑" panose="020B0503020204020204" charset="-122"/>
                <a:ea typeface="微软雅黑" panose="020B0503020204020204" charset="-122"/>
                <a:cs typeface="微软雅黑" panose="020B0503020204020204" charset="-122"/>
              </a:rPr>
              <a:t>里面有</a:t>
            </a:r>
            <a:r>
              <a:rPr lang="en-US" altLang="zh-CN" sz="2100" dirty="0">
                <a:latin typeface="微软雅黑" panose="020B0503020204020204" charset="-122"/>
                <a:ea typeface="微软雅黑" panose="020B0503020204020204" charset="-122"/>
                <a:cs typeface="微软雅黑" panose="020B0503020204020204" charset="-122"/>
              </a:rPr>
              <a:t>（    ）</a:t>
            </a:r>
            <a:r>
              <a:rPr lang="en-US" altLang="zh-CN" sz="2100" dirty="0" err="1">
                <a:latin typeface="微软雅黑" panose="020B0503020204020204" charset="-122"/>
                <a:ea typeface="微软雅黑" panose="020B0503020204020204" charset="-122"/>
                <a:cs typeface="微软雅黑" panose="020B0503020204020204" charset="-122"/>
              </a:rPr>
              <a:t>个千</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mn-ea"/>
              </a:rPr>
              <a:t>（2）一个数的最高位是百位，这个数是（    ）</a:t>
            </a:r>
            <a:r>
              <a:rPr lang="en-US" altLang="zh-CN" sz="2100" dirty="0" err="1">
                <a:latin typeface="微软雅黑" panose="020B0503020204020204" charset="-122"/>
                <a:ea typeface="微软雅黑" panose="020B0503020204020204" charset="-122"/>
                <a:cs typeface="微软雅黑" panose="020B0503020204020204" charset="-122"/>
                <a:sym typeface="+mn-ea"/>
              </a:rPr>
              <a:t>位数</a:t>
            </a:r>
            <a:r>
              <a:rPr lang="en-US" altLang="zh-CN" sz="2100" dirty="0">
                <a:latin typeface="微软雅黑" panose="020B0503020204020204" charset="-122"/>
                <a:ea typeface="微软雅黑" panose="020B0503020204020204" charset="-122"/>
                <a:cs typeface="微软雅黑" panose="020B0503020204020204" charset="-122"/>
                <a:sym typeface="+mn-ea"/>
              </a:rPr>
              <a:t>。</a:t>
            </a:r>
            <a:endParaRPr lang="en-US" altLang="zh-CN" sz="2100" dirty="0">
              <a:latin typeface="微软雅黑" panose="020B0503020204020204" charset="-122"/>
              <a:ea typeface="微软雅黑" panose="020B0503020204020204" charset="-122"/>
              <a:cs typeface="微软雅黑" panose="020B0503020204020204" charset="-122"/>
              <a:sym typeface="+mn-ea"/>
            </a:endParaRPr>
          </a:p>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mn-ea"/>
              </a:rPr>
              <a:t>（3）15个百是（       ），1200里面有（   ）</a:t>
            </a:r>
            <a:r>
              <a:rPr lang="en-US" altLang="zh-CN" sz="2100" dirty="0" err="1">
                <a:latin typeface="微软雅黑" panose="020B0503020204020204" charset="-122"/>
                <a:ea typeface="微软雅黑" panose="020B0503020204020204" charset="-122"/>
                <a:cs typeface="微软雅黑" panose="020B0503020204020204" charset="-122"/>
                <a:sym typeface="+mn-ea"/>
              </a:rPr>
              <a:t>个百</a:t>
            </a:r>
            <a:r>
              <a:rPr lang="en-US" altLang="zh-CN" sz="2100" dirty="0">
                <a:latin typeface="微软雅黑" panose="020B0503020204020204" charset="-122"/>
                <a:ea typeface="微软雅黑" panose="020B0503020204020204" charset="-122"/>
                <a:cs typeface="微软雅黑" panose="020B0503020204020204" charset="-122"/>
                <a:sym typeface="+mn-ea"/>
              </a:rPr>
              <a:t>。</a:t>
            </a:r>
            <a:endParaRPr lang="en-US" altLang="zh-CN" sz="2100" dirty="0">
              <a:latin typeface="微软雅黑" panose="020B0503020204020204" charset="-122"/>
              <a:ea typeface="微软雅黑" panose="020B0503020204020204" charset="-122"/>
              <a:cs typeface="微软雅黑" panose="020B0503020204020204" charset="-122"/>
              <a:sym typeface="+mn-ea"/>
            </a:endParaRPr>
          </a:p>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mn-ea"/>
              </a:rPr>
              <a:t>（4）一个数减去6000得4000，这个数是（         ）。</a:t>
            </a:r>
            <a:endParaRPr lang="en-US" altLang="zh-CN" sz="2100" dirty="0">
              <a:latin typeface="微软雅黑" panose="020B0503020204020204" charset="-122"/>
              <a:ea typeface="微软雅黑" panose="020B0503020204020204" charset="-122"/>
              <a:cs typeface="微软雅黑" panose="020B0503020204020204" charset="-122"/>
            </a:endParaRPr>
          </a:p>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mn-ea"/>
              </a:rPr>
              <a:t>（5）文化馆有图书4509本，大约是（       ）本</a:t>
            </a:r>
            <a:r>
              <a:rPr lang="en-US" altLang="zh-CN" sz="2100" dirty="0">
                <a:latin typeface="微软雅黑" panose="020B0503020204020204" charset="-122"/>
                <a:ea typeface="微软雅黑" panose="020B0503020204020204" charset="-122"/>
                <a:cs typeface="微软雅黑" panose="020B0503020204020204" charset="-122"/>
                <a:sym typeface="+mn-ea"/>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3858307" y="1173562"/>
            <a:ext cx="773099"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8040</a:t>
            </a:r>
            <a:endParaRPr lang="en-US" altLang="zh-CN" sz="21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6856261" y="1129519"/>
            <a:ext cx="773099"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10</a:t>
            </a:r>
            <a:endParaRPr lang="en-US" altLang="zh-CN" sz="21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5182264" y="1513295"/>
            <a:ext cx="773099" cy="552926"/>
          </a:xfrm>
          <a:prstGeom prst="rect">
            <a:avLst/>
          </a:prstGeom>
          <a:noFill/>
        </p:spPr>
        <p:txBody>
          <a:bodyPr wrap="square" lIns="68580" tIns="34290" rIns="68580" bIns="34290">
            <a:spAutoFit/>
          </a:bodyPr>
          <a:lstStyle/>
          <a:p>
            <a:pPr algn="l" eaLnBrk="1" latinLnBrk="1">
              <a:lnSpc>
                <a:spcPct val="150000"/>
              </a:lnSpc>
            </a:pPr>
            <a:r>
              <a:rPr lang="zh-CN" altLang="en-US" sz="2100" dirty="0">
                <a:solidFill>
                  <a:srgbClr val="FF0000"/>
                </a:solidFill>
                <a:latin typeface="微软雅黑" panose="020B0503020204020204" charset="-122"/>
                <a:ea typeface="微软雅黑" panose="020B0503020204020204" charset="-122"/>
              </a:rPr>
              <a:t>三</a:t>
            </a:r>
            <a:endParaRPr lang="zh-CN" altLang="en-US" sz="2100" dirty="0">
              <a:solidFill>
                <a:srgbClr val="FF0000"/>
              </a:solidFill>
              <a:latin typeface="微软雅黑" panose="020B0503020204020204" charset="-122"/>
              <a:ea typeface="微软雅黑" panose="020B0503020204020204" charset="-122"/>
            </a:endParaRPr>
          </a:p>
        </p:txBody>
      </p:sp>
      <p:sp>
        <p:nvSpPr>
          <p:cNvPr id="11" name="矩形 10"/>
          <p:cNvSpPr/>
          <p:nvPr/>
        </p:nvSpPr>
        <p:spPr>
          <a:xfrm>
            <a:off x="2202180" y="2117884"/>
            <a:ext cx="1525905"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1500</a:t>
            </a:r>
            <a:endParaRPr lang="en-US" altLang="zh-CN" sz="21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4993804" y="2117947"/>
            <a:ext cx="702077"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12</a:t>
            </a:r>
            <a:endParaRPr lang="en-US" altLang="zh-CN" sz="2100" b="1"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5277326" y="2619851"/>
            <a:ext cx="1243013"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10000</a:t>
            </a:r>
            <a:endParaRPr lang="en-US" altLang="zh-CN" sz="2100" b="1" dirty="0">
              <a:solidFill>
                <a:srgbClr val="FF0000"/>
              </a:solidFill>
              <a:latin typeface="楷体" panose="02010609060101010101" pitchFamily="49" charset="-122"/>
              <a:ea typeface="楷体" panose="02010609060101010101" pitchFamily="49" charset="-122"/>
            </a:endParaRPr>
          </a:p>
        </p:txBody>
      </p:sp>
      <p:sp>
        <p:nvSpPr>
          <p:cNvPr id="26" name="矩形 25"/>
          <p:cNvSpPr/>
          <p:nvPr/>
        </p:nvSpPr>
        <p:spPr>
          <a:xfrm>
            <a:off x="4669516" y="3101529"/>
            <a:ext cx="864096"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4500</a:t>
            </a:r>
            <a:endParaRPr lang="en-US" altLang="zh-CN" sz="21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16" grpId="0"/>
      <p:bldP spid="11" grpId="0"/>
      <p:bldP spid="9" grpId="0"/>
      <p:bldP spid="22"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en-US" altLang="zh-CN" sz="2100" b="1" dirty="0"/>
          </a:p>
        </p:txBody>
      </p:sp>
      <p:sp>
        <p:nvSpPr>
          <p:cNvPr id="3" name="文本框 2"/>
          <p:cNvSpPr txBox="1"/>
          <p:nvPr/>
        </p:nvSpPr>
        <p:spPr>
          <a:xfrm>
            <a:off x="5082064" y="979170"/>
            <a:ext cx="4110514" cy="2215039"/>
          </a:xfrm>
          <a:prstGeom prst="rect">
            <a:avLst/>
          </a:prstGeom>
          <a:noFill/>
        </p:spPr>
        <p:txBody>
          <a:bodyPr wrap="square" lIns="68580" tIns="34290" rIns="68580" bIns="34290" rtlCol="0" anchor="t">
            <a:spAutoFit/>
          </a:bodyPr>
          <a:lstStyle/>
          <a:p>
            <a:pPr algn="l">
              <a:lnSpc>
                <a:spcPct val="150000"/>
              </a:lnSpc>
            </a:pPr>
            <a:endParaRPr lang="zh-CN" altLang="en-US" sz="2100" dirty="0">
              <a:latin typeface="微软雅黑" panose="020B0503020204020204" charset="-122"/>
              <a:ea typeface="微软雅黑" panose="020B0503020204020204" charset="-122"/>
            </a:endParaRPr>
          </a:p>
          <a:p>
            <a:pPr algn="l">
              <a:lnSpc>
                <a:spcPct val="150000"/>
              </a:lnSpc>
            </a:pPr>
            <a:r>
              <a:rPr lang="zh-CN" altLang="en-US" sz="2100" dirty="0">
                <a:latin typeface="微软雅黑" panose="020B0503020204020204" charset="-122"/>
                <a:ea typeface="微软雅黑" panose="020B0503020204020204" charset="-122"/>
              </a:rPr>
              <a:t>我有600元钱，买这两样玩具(            )。(填“够了”或“不够”)</a:t>
            </a:r>
            <a:endParaRPr lang="zh-CN" altLang="en-US" dirty="0"/>
          </a:p>
          <a:p>
            <a:endParaRPr lang="zh-CN" altLang="en-US" dirty="0"/>
          </a:p>
        </p:txBody>
      </p:sp>
      <p:sp>
        <p:nvSpPr>
          <p:cNvPr id="16" name="文本框 15"/>
          <p:cNvSpPr txBox="1"/>
          <p:nvPr/>
        </p:nvSpPr>
        <p:spPr>
          <a:xfrm>
            <a:off x="584485" y="480291"/>
            <a:ext cx="1203960" cy="552926"/>
          </a:xfrm>
          <a:prstGeom prst="rect">
            <a:avLst/>
          </a:prstGeom>
          <a:noFill/>
        </p:spPr>
        <p:txBody>
          <a:bodyPr wrap="none" lIns="68580" tIns="34290" rIns="68580" bIns="34290" rtlCol="0" anchor="t">
            <a:spAutoFit/>
          </a:bodyPr>
          <a:lstStyle/>
          <a:p>
            <a:pPr>
              <a:lnSpc>
                <a:spcPct val="150000"/>
              </a:lnSpc>
            </a:pPr>
            <a:r>
              <a:rPr lang="zh-CN" altLang="en-US" sz="2100" dirty="0">
                <a:latin typeface="微软雅黑" panose="020B0503020204020204" charset="-122"/>
                <a:ea typeface="微软雅黑" panose="020B0503020204020204" charset="-122"/>
                <a:sym typeface="+mn-ea"/>
              </a:rPr>
              <a:t>买玩具。</a:t>
            </a:r>
            <a:endParaRPr lang="zh-CN" altLang="en-US" sz="2100" dirty="0">
              <a:latin typeface="微软雅黑" panose="020B0503020204020204" charset="-122"/>
              <a:ea typeface="微软雅黑" panose="020B0503020204020204" charset="-122"/>
              <a:sym typeface="+mn-ea"/>
            </a:endParaRPr>
          </a:p>
        </p:txBody>
      </p:sp>
      <p:sp>
        <p:nvSpPr>
          <p:cNvPr id="23" name="文本框 22"/>
          <p:cNvSpPr txBox="1"/>
          <p:nvPr/>
        </p:nvSpPr>
        <p:spPr>
          <a:xfrm>
            <a:off x="1077278" y="2890838"/>
            <a:ext cx="883896" cy="553998"/>
          </a:xfrm>
          <a:prstGeom prst="rect">
            <a:avLst/>
          </a:prstGeom>
          <a:noFill/>
        </p:spPr>
        <p:txBody>
          <a:bodyPr wrap="none" lIns="68580" tIns="34290" rIns="68580" bIns="34290" rtlCol="0" anchor="t">
            <a:spAutoFit/>
          </a:bodyPr>
          <a:lstStyle/>
          <a:p>
            <a:pPr>
              <a:lnSpc>
                <a:spcPct val="150000"/>
              </a:lnSpc>
            </a:pPr>
            <a:r>
              <a:rPr lang="en-US" altLang="zh-CN" sz="2100">
                <a:latin typeface="微软雅黑" panose="020B0503020204020204" charset="-122"/>
                <a:ea typeface="微软雅黑" panose="020B0503020204020204" charset="-122"/>
                <a:sym typeface="+mn-ea"/>
              </a:rPr>
              <a:t>418</a:t>
            </a:r>
            <a:r>
              <a:rPr lang="zh-CN" altLang="en-US" sz="2100">
                <a:latin typeface="微软雅黑" panose="020B0503020204020204" charset="-122"/>
                <a:ea typeface="微软雅黑" panose="020B0503020204020204" charset="-122"/>
                <a:sym typeface="+mn-ea"/>
              </a:rPr>
              <a:t>元</a:t>
            </a:r>
            <a:endParaRPr lang="zh-CN" altLang="en-US" sz="2100">
              <a:latin typeface="微软雅黑" panose="020B0503020204020204" charset="-122"/>
              <a:ea typeface="微软雅黑" panose="020B0503020204020204" charset="-122"/>
              <a:sym typeface="+mn-ea"/>
            </a:endParaRPr>
          </a:p>
        </p:txBody>
      </p:sp>
      <p:sp>
        <p:nvSpPr>
          <p:cNvPr id="24" name="文本框 23"/>
          <p:cNvSpPr txBox="1"/>
          <p:nvPr/>
        </p:nvSpPr>
        <p:spPr>
          <a:xfrm>
            <a:off x="3259455" y="2890838"/>
            <a:ext cx="883896" cy="553998"/>
          </a:xfrm>
          <a:prstGeom prst="rect">
            <a:avLst/>
          </a:prstGeom>
          <a:noFill/>
        </p:spPr>
        <p:txBody>
          <a:bodyPr wrap="none" lIns="68580" tIns="34290" rIns="68580" bIns="34290" rtlCol="0" anchor="t">
            <a:spAutoFit/>
          </a:bodyPr>
          <a:lstStyle/>
          <a:p>
            <a:pPr>
              <a:lnSpc>
                <a:spcPct val="150000"/>
              </a:lnSpc>
            </a:pPr>
            <a:r>
              <a:rPr lang="en-US" altLang="zh-CN" sz="2100">
                <a:latin typeface="微软雅黑" panose="020B0503020204020204" charset="-122"/>
                <a:ea typeface="微软雅黑" panose="020B0503020204020204" charset="-122"/>
                <a:sym typeface="+mn-ea"/>
              </a:rPr>
              <a:t>208</a:t>
            </a:r>
            <a:r>
              <a:rPr lang="zh-CN" altLang="en-US" sz="2100">
                <a:latin typeface="微软雅黑" panose="020B0503020204020204" charset="-122"/>
                <a:ea typeface="微软雅黑" panose="020B0503020204020204" charset="-122"/>
                <a:sym typeface="+mn-ea"/>
              </a:rPr>
              <a:t>元</a:t>
            </a:r>
            <a:endParaRPr lang="zh-CN" altLang="en-US" sz="2100">
              <a:latin typeface="微软雅黑" panose="020B0503020204020204" charset="-122"/>
              <a:ea typeface="微软雅黑" panose="020B0503020204020204" charset="-122"/>
              <a:sym typeface="+mn-ea"/>
            </a:endParaRPr>
          </a:p>
        </p:txBody>
      </p:sp>
      <p:sp>
        <p:nvSpPr>
          <p:cNvPr id="28" name="矩形 27"/>
          <p:cNvSpPr/>
          <p:nvPr/>
        </p:nvSpPr>
        <p:spPr>
          <a:xfrm>
            <a:off x="5383415" y="2070925"/>
            <a:ext cx="864096"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不够</a:t>
            </a:r>
            <a:endParaRPr lang="zh-CN" altLang="en-US" sz="2100" b="1" dirty="0">
              <a:solidFill>
                <a:srgbClr val="FF0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cstate="email"/>
          <a:stretch>
            <a:fillRect/>
          </a:stretch>
        </p:blipFill>
        <p:spPr>
          <a:xfrm>
            <a:off x="811292" y="1569040"/>
            <a:ext cx="1803083" cy="1252945"/>
          </a:xfrm>
          <a:prstGeom prst="rect">
            <a:avLst/>
          </a:prstGeom>
        </p:spPr>
      </p:pic>
      <p:pic>
        <p:nvPicPr>
          <p:cNvPr id="4" name="图片 3"/>
          <p:cNvPicPr>
            <a:picLocks noChangeAspect="1"/>
          </p:cNvPicPr>
          <p:nvPr/>
        </p:nvPicPr>
        <p:blipFill>
          <a:blip r:embed="rId2" cstate="email"/>
          <a:stretch>
            <a:fillRect/>
          </a:stretch>
        </p:blipFill>
        <p:spPr>
          <a:xfrm>
            <a:off x="3130820" y="1786952"/>
            <a:ext cx="1258300" cy="817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en-US" altLang="zh-CN" sz="2100" b="1" dirty="0"/>
          </a:p>
        </p:txBody>
      </p:sp>
      <p:sp>
        <p:nvSpPr>
          <p:cNvPr id="2" name="文本框 1"/>
          <p:cNvSpPr txBox="1"/>
          <p:nvPr/>
        </p:nvSpPr>
        <p:spPr>
          <a:xfrm>
            <a:off x="4850368" y="2797493"/>
            <a:ext cx="2593181" cy="553998"/>
          </a:xfrm>
          <a:prstGeom prst="rect">
            <a:avLst/>
          </a:prstGeom>
          <a:noFill/>
        </p:spPr>
        <p:txBody>
          <a:bodyPr wrap="square" lIns="68580" tIns="34290" rIns="68580" bIns="34290" rtlCol="0" anchor="t">
            <a:spAutoFit/>
          </a:bodyPr>
          <a:lstStyle/>
          <a:p>
            <a:pPr algn="l">
              <a:lnSpc>
                <a:spcPct val="150000"/>
              </a:lnSpc>
            </a:pPr>
            <a:r>
              <a:rPr lang="en-US" altLang="zh-CN" sz="2100" dirty="0" err="1">
                <a:latin typeface="微软雅黑" panose="020B0503020204020204" charset="-122"/>
                <a:ea typeface="微软雅黑" panose="020B0503020204020204" charset="-122"/>
                <a:cs typeface="微软雅黑" panose="020B0503020204020204" charset="-122"/>
              </a:rPr>
              <a:t>玩具</a:t>
            </a:r>
            <a:r>
              <a:rPr lang="zh-CN" altLang="en-US" sz="2100" dirty="0">
                <a:latin typeface="微软雅黑" panose="020B0503020204020204" charset="-122"/>
                <a:ea typeface="微软雅黑" panose="020B0503020204020204" charset="-122"/>
                <a:cs typeface="微软雅黑" panose="020B0503020204020204" charset="-122"/>
              </a:rPr>
              <a:t>消防车</a:t>
            </a:r>
            <a:r>
              <a:rPr lang="en-US" altLang="zh-CN" sz="2100" dirty="0">
                <a:latin typeface="微软雅黑" panose="020B0503020204020204" charset="-122"/>
                <a:ea typeface="微软雅黑" panose="020B0503020204020204" charset="-122"/>
                <a:cs typeface="微软雅黑" panose="020B0503020204020204" charset="-122"/>
              </a:rPr>
              <a:t>212 元</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93395" y="480537"/>
            <a:ext cx="4923464" cy="553998"/>
          </a:xfrm>
          <a:prstGeom prst="rect">
            <a:avLst/>
          </a:prstGeom>
          <a:noFill/>
        </p:spPr>
        <p:txBody>
          <a:bodyPr wrap="none" lIns="68580" tIns="34290" rIns="68580" bIns="34290" rtlCol="0" anchor="t">
            <a:spAutoFit/>
          </a:bodyPr>
          <a:lstStyle/>
          <a:p>
            <a:pPr algn="l">
              <a:lnSpc>
                <a:spcPct val="150000"/>
              </a:lnSpc>
            </a:pPr>
            <a:r>
              <a:rPr lang="zh-CN" altLang="en-US" sz="2100">
                <a:latin typeface="微软雅黑" panose="020B0503020204020204" charset="-122"/>
                <a:ea typeface="微软雅黑" panose="020B0503020204020204" charset="-122"/>
                <a:sym typeface="+mn-ea"/>
              </a:rPr>
              <a:t>王阿姨带500元钱，买这两种玩具够吗？</a:t>
            </a:r>
            <a:endParaRPr lang="zh-CN" altLang="en-US" sz="2100">
              <a:latin typeface="微软雅黑" panose="020B0503020204020204" charset="-122"/>
              <a:ea typeface="微软雅黑" panose="020B0503020204020204" charset="-122"/>
            </a:endParaRPr>
          </a:p>
        </p:txBody>
      </p:sp>
      <p:sp>
        <p:nvSpPr>
          <p:cNvPr id="9" name="文本框 8"/>
          <p:cNvSpPr txBox="1"/>
          <p:nvPr/>
        </p:nvSpPr>
        <p:spPr>
          <a:xfrm>
            <a:off x="2000726" y="2887504"/>
            <a:ext cx="2230419" cy="392415"/>
          </a:xfrm>
          <a:prstGeom prst="rect">
            <a:avLst/>
          </a:prstGeom>
          <a:noFill/>
        </p:spPr>
        <p:txBody>
          <a:bodyPr wrap="none" lIns="68580" tIns="34290" rIns="68580" bIns="34290" rtlCol="0" anchor="t">
            <a:spAutoFit/>
          </a:bodyPr>
          <a:lstStyle/>
          <a:p>
            <a:r>
              <a:rPr lang="zh-CN" altLang="en-US" sz="2100">
                <a:latin typeface="微软雅黑" panose="020B0503020204020204" charset="-122"/>
                <a:ea typeface="微软雅黑" panose="020B0503020204020204" charset="-122"/>
                <a:cs typeface="微软雅黑" panose="020B0503020204020204" charset="-122"/>
                <a:sym typeface="+mn-ea"/>
              </a:rPr>
              <a:t>玩具电动车</a:t>
            </a:r>
            <a:r>
              <a:rPr lang="en-US" altLang="zh-CN" sz="2100">
                <a:latin typeface="微软雅黑" panose="020B0503020204020204" charset="-122"/>
                <a:ea typeface="微软雅黑" panose="020B0503020204020204" charset="-122"/>
                <a:cs typeface="微软雅黑" panose="020B0503020204020204" charset="-122"/>
                <a:sym typeface="+mn-ea"/>
              </a:rPr>
              <a:t>328元</a:t>
            </a:r>
            <a:endParaRPr lang="en-US" altLang="zh-CN" sz="2100">
              <a:latin typeface="微软雅黑" panose="020B0503020204020204" charset="-122"/>
              <a:ea typeface="微软雅黑" panose="020B0503020204020204" charset="-122"/>
              <a:cs typeface="微软雅黑" panose="020B0503020204020204" charset="-122"/>
              <a:sym typeface="+mn-ea"/>
            </a:endParaRPr>
          </a:p>
        </p:txBody>
      </p:sp>
      <p:sp>
        <p:nvSpPr>
          <p:cNvPr id="28" name="矩形 27"/>
          <p:cNvSpPr/>
          <p:nvPr/>
        </p:nvSpPr>
        <p:spPr>
          <a:xfrm>
            <a:off x="2678431" y="3981450"/>
            <a:ext cx="4343876" cy="391478"/>
          </a:xfrm>
          <a:prstGeom prst="rect">
            <a:avLst/>
          </a:prstGeom>
          <a:noFill/>
        </p:spPr>
        <p:txBody>
          <a:bodyPr wrap="square" lIns="68580" tIns="34290" rIns="68580" bIns="34290">
            <a:spAutoFit/>
          </a:bodyPr>
          <a:lstStyle/>
          <a:p>
            <a:pPr eaLnBrk="1" latinLnBrk="1"/>
            <a:r>
              <a:rPr lang="zh-CN" altLang="en-US" sz="2100" dirty="0">
                <a:latin typeface="微软雅黑" panose="020B0503020204020204" charset="-122"/>
                <a:ea typeface="微软雅黑" panose="020B0503020204020204" charset="-122"/>
              </a:rPr>
              <a:t>口答：不够，两种玩具加起来</a:t>
            </a:r>
            <a:r>
              <a:rPr lang="en-US" altLang="zh-CN" sz="2100" dirty="0">
                <a:latin typeface="微软雅黑" panose="020B0503020204020204" charset="-122"/>
                <a:ea typeface="微软雅黑" panose="020B0503020204020204" charset="-122"/>
              </a:rPr>
              <a:t>500</a:t>
            </a:r>
            <a:r>
              <a:rPr lang="zh-CN" altLang="en-US" sz="2100" dirty="0">
                <a:latin typeface="微软雅黑" panose="020B0503020204020204" charset="-122"/>
                <a:ea typeface="微软雅黑" panose="020B0503020204020204" charset="-122"/>
              </a:rPr>
              <a:t>多。</a:t>
            </a:r>
            <a:endParaRPr lang="zh-CN" altLang="en-US" sz="2100" b="1"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cstate="email"/>
          <a:stretch>
            <a:fillRect/>
          </a:stretch>
        </p:blipFill>
        <p:spPr>
          <a:xfrm>
            <a:off x="2385346" y="1187429"/>
            <a:ext cx="1436751" cy="1523148"/>
          </a:xfrm>
          <a:prstGeom prst="rect">
            <a:avLst/>
          </a:prstGeom>
        </p:spPr>
      </p:pic>
      <p:pic>
        <p:nvPicPr>
          <p:cNvPr id="4" name="图片 3"/>
          <p:cNvPicPr>
            <a:picLocks noChangeAspect="1"/>
          </p:cNvPicPr>
          <p:nvPr/>
        </p:nvPicPr>
        <p:blipFill>
          <a:blip r:embed="rId2" cstate="email"/>
          <a:stretch>
            <a:fillRect/>
          </a:stretch>
        </p:blipFill>
        <p:spPr>
          <a:xfrm>
            <a:off x="5366385" y="1337140"/>
            <a:ext cx="1312164" cy="12466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en-US" altLang="zh-CN" sz="2100" b="1" dirty="0"/>
          </a:p>
        </p:txBody>
      </p:sp>
      <p:sp>
        <p:nvSpPr>
          <p:cNvPr id="2" name="文本框 1"/>
          <p:cNvSpPr txBox="1"/>
          <p:nvPr/>
        </p:nvSpPr>
        <p:spPr>
          <a:xfrm>
            <a:off x="290513" y="1518286"/>
            <a:ext cx="7357586" cy="552926"/>
          </a:xfrm>
          <a:prstGeom prst="rect">
            <a:avLst/>
          </a:prstGeom>
          <a:noFill/>
        </p:spPr>
        <p:txBody>
          <a:bodyPr wrap="square" lIns="68580" tIns="34290" rIns="68580" bIns="34290" rtlCol="0" anchor="t">
            <a:spAutoFit/>
          </a:bodyPr>
          <a:lstStyle/>
          <a:p>
            <a:pPr algn="l">
              <a:lnSpc>
                <a:spcPct val="150000"/>
              </a:lnSpc>
            </a:pP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a:latin typeface="微软雅黑" panose="020B0503020204020204" charset="-122"/>
                <a:ea typeface="微软雅黑" panose="020B0503020204020204" charset="-122"/>
                <a:cs typeface="微软雅黑" panose="020B0503020204020204" charset="-122"/>
              </a:rPr>
              <a:t>1</a:t>
            </a:r>
            <a:r>
              <a:rPr lang="zh-CN" altLang="en-US" sz="2100" dirty="0">
                <a:latin typeface="微软雅黑" panose="020B0503020204020204" charset="-122"/>
                <a:ea typeface="微软雅黑" panose="020B0503020204020204" charset="-122"/>
                <a:cs typeface="微软雅黑" panose="020B0503020204020204" charset="-122"/>
              </a:rPr>
              <a:t>）一</a:t>
            </a:r>
            <a:r>
              <a:rPr lang="en-US" altLang="zh-CN" sz="2100" dirty="0" err="1">
                <a:latin typeface="微软雅黑" panose="020B0503020204020204" charset="-122"/>
                <a:ea typeface="微软雅黑" panose="020B0503020204020204" charset="-122"/>
                <a:cs typeface="微软雅黑" panose="020B0503020204020204" charset="-122"/>
              </a:rPr>
              <a:t>到四年级所有同学能同一场次看话剧吗</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0512" y="2638426"/>
            <a:ext cx="8110538" cy="715580"/>
          </a:xfrm>
          <a:prstGeom prst="rect">
            <a:avLst/>
          </a:prstGeom>
          <a:noFill/>
        </p:spPr>
        <p:txBody>
          <a:bodyPr wrap="square" lIns="68580" tIns="34290" rIns="68580" bIns="34290" rtlCol="0" anchor="t">
            <a:spAutoFit/>
          </a:bodyPr>
          <a:lstStyle/>
          <a:p>
            <a:pPr algn="l">
              <a:lnSpc>
                <a:spcPct val="200000"/>
              </a:lnSpc>
            </a:pP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a:latin typeface="微软雅黑" panose="020B0503020204020204" charset="-122"/>
                <a:ea typeface="微软雅黑" panose="020B0503020204020204" charset="-122"/>
                <a:cs typeface="微软雅黑" panose="020B0503020204020204" charset="-122"/>
              </a:rPr>
              <a:t>2</a:t>
            </a: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err="1">
                <a:latin typeface="微软雅黑" panose="020B0503020204020204" charset="-122"/>
                <a:ea typeface="微软雅黑" panose="020B0503020204020204" charset="-122"/>
                <a:cs typeface="微软雅黑" panose="020B0503020204020204" charset="-122"/>
              </a:rPr>
              <a:t>如果不能同一场次看话剧</a:t>
            </a:r>
            <a:r>
              <a:rPr lang="en-US" altLang="zh-CN" sz="2100" dirty="0" err="1">
                <a:latin typeface="微软雅黑" panose="020B0503020204020204" charset="-122"/>
                <a:ea typeface="微软雅黑" panose="020B0503020204020204" charset="-122"/>
                <a:cs typeface="微软雅黑" panose="020B0503020204020204" charset="-122"/>
              </a:rPr>
              <a:t>，那么哪两个年级可以一起看</a:t>
            </a:r>
            <a:r>
              <a:rPr lang="en-US" altLang="zh-CN" sz="2100" dirty="0">
                <a:latin typeface="微软雅黑" panose="020B0503020204020204" charset="-122"/>
                <a:ea typeface="微软雅黑" panose="020B0503020204020204" charset="-122"/>
                <a:cs typeface="微软雅黑" panose="020B0503020204020204" charset="-122"/>
              </a:rPr>
              <a:t>?</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68643" y="480537"/>
            <a:ext cx="8198644" cy="1037749"/>
          </a:xfrm>
          <a:prstGeom prst="rect">
            <a:avLst/>
          </a:prstGeom>
          <a:noFill/>
        </p:spPr>
        <p:txBody>
          <a:bodyPr wrap="square" lIns="68580" tIns="34290" rIns="68580" bIns="34290" rtlCol="0" anchor="t">
            <a:spAutoFit/>
          </a:bodyPr>
          <a:lstStyle/>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mn-ea"/>
              </a:rPr>
              <a:t>某</a:t>
            </a:r>
            <a:r>
              <a:rPr lang="zh-CN" altLang="en-US" sz="2100" dirty="0">
                <a:latin typeface="微软雅黑" panose="020B0503020204020204" charset="-122"/>
                <a:ea typeface="微软雅黑" panose="020B0503020204020204" charset="-122"/>
                <a:sym typeface="+mn-ea"/>
              </a:rPr>
              <a:t>校一到四年级去小剧场看话剧。</a:t>
            </a:r>
            <a:r>
              <a:rPr lang="en-US" altLang="zh-CN" sz="2100" dirty="0" err="1">
                <a:latin typeface="微软雅黑" panose="020B0503020204020204" charset="-122"/>
                <a:ea typeface="微软雅黑" panose="020B0503020204020204" charset="-122"/>
                <a:cs typeface="微软雅黑" panose="020B0503020204020204" charset="-122"/>
                <a:sym typeface="+mn-ea"/>
              </a:rPr>
              <a:t>一年级有</a:t>
            </a:r>
            <a:r>
              <a:rPr lang="en-US" altLang="zh-CN" sz="2100" dirty="0">
                <a:latin typeface="微软雅黑" panose="020B0503020204020204" charset="-122"/>
                <a:ea typeface="微软雅黑" panose="020B0503020204020204" charset="-122"/>
                <a:cs typeface="微软雅黑" panose="020B0503020204020204" charset="-122"/>
                <a:sym typeface="+mn-ea"/>
              </a:rPr>
              <a:t> 120人，二年级有290人，三年级有470人，四年级有302人。</a:t>
            </a:r>
            <a:endParaRPr lang="zh-CN" altLang="en-US" sz="2100" dirty="0">
              <a:latin typeface="微软雅黑" panose="020B0503020204020204" charset="-122"/>
              <a:ea typeface="微软雅黑" panose="020B0503020204020204" charset="-122"/>
            </a:endParaRPr>
          </a:p>
        </p:txBody>
      </p:sp>
      <p:sp>
        <p:nvSpPr>
          <p:cNvPr id="28" name="矩形 27"/>
          <p:cNvSpPr/>
          <p:nvPr/>
        </p:nvSpPr>
        <p:spPr>
          <a:xfrm>
            <a:off x="1728311" y="2085499"/>
            <a:ext cx="5660708" cy="552926"/>
          </a:xfrm>
          <a:prstGeom prst="rect">
            <a:avLst/>
          </a:prstGeom>
          <a:noFill/>
        </p:spPr>
        <p:txBody>
          <a:bodyPr wrap="square" lIns="68580" tIns="34290" rIns="68580" bIns="34290">
            <a:spAutoFit/>
          </a:bodyPr>
          <a:lstStyle/>
          <a:p>
            <a:pPr eaLnBrk="1" latinLnBrk="1">
              <a:lnSpc>
                <a:spcPct val="150000"/>
              </a:lnSpc>
            </a:pPr>
            <a:r>
              <a:rPr lang="zh-CN" altLang="en-US" sz="2100" dirty="0">
                <a:solidFill>
                  <a:srgbClr val="FF0000"/>
                </a:solidFill>
                <a:latin typeface="微软雅黑" panose="020B0503020204020204" charset="-122"/>
                <a:ea typeface="微软雅黑" panose="020B0503020204020204" charset="-122"/>
              </a:rPr>
              <a:t>口答：不能，一到四年级所有同学有</a:t>
            </a:r>
            <a:r>
              <a:rPr lang="en-US" altLang="zh-CN" sz="2100" dirty="0">
                <a:solidFill>
                  <a:srgbClr val="FF0000"/>
                </a:solidFill>
                <a:latin typeface="微软雅黑" panose="020B0503020204020204" charset="-122"/>
                <a:ea typeface="微软雅黑" panose="020B0503020204020204" charset="-122"/>
              </a:rPr>
              <a:t>1000</a:t>
            </a:r>
            <a:r>
              <a:rPr lang="zh-CN" altLang="en-US" sz="2100" dirty="0">
                <a:solidFill>
                  <a:srgbClr val="FF0000"/>
                </a:solidFill>
                <a:latin typeface="微软雅黑" panose="020B0503020204020204" charset="-122"/>
                <a:ea typeface="微软雅黑" panose="020B0503020204020204" charset="-122"/>
              </a:rPr>
              <a:t>多人。</a:t>
            </a:r>
            <a:endParaRPr lang="zh-CN" altLang="en-US" sz="2100" b="1" dirty="0">
              <a:solidFill>
                <a:srgbClr val="FF0000"/>
              </a:solidFill>
              <a:latin typeface="微软雅黑" panose="020B0503020204020204" charset="-122"/>
              <a:ea typeface="微软雅黑" panose="020B0503020204020204" charset="-122"/>
            </a:endParaRPr>
          </a:p>
        </p:txBody>
      </p:sp>
      <p:sp>
        <p:nvSpPr>
          <p:cNvPr id="10" name="矩形 9"/>
          <p:cNvSpPr/>
          <p:nvPr/>
        </p:nvSpPr>
        <p:spPr>
          <a:xfrm>
            <a:off x="1728311" y="3701534"/>
            <a:ext cx="6499860" cy="391478"/>
          </a:xfrm>
          <a:prstGeom prst="rect">
            <a:avLst/>
          </a:prstGeom>
          <a:noFill/>
        </p:spPr>
        <p:txBody>
          <a:bodyPr wrap="square" lIns="68580" tIns="34290" rIns="68580" bIns="34290">
            <a:spAutoFit/>
          </a:bodyPr>
          <a:lstStyle/>
          <a:p>
            <a:pPr eaLnBrk="1" latinLnBrk="1"/>
            <a:r>
              <a:rPr lang="zh-CN" altLang="en-US" sz="2100" dirty="0">
                <a:solidFill>
                  <a:srgbClr val="FF0000"/>
                </a:solidFill>
                <a:latin typeface="微软雅黑" panose="020B0503020204020204" charset="-122"/>
                <a:ea typeface="微软雅黑" panose="020B0503020204020204" charset="-122"/>
              </a:rPr>
              <a:t>口答：一、三年级同一场，二、四年级同一场。</a:t>
            </a:r>
            <a:endParaRPr lang="zh-CN" altLang="en-US" sz="2100" b="1" dirty="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0042" y="920359"/>
            <a:ext cx="8401526" cy="2146742"/>
          </a:xfrm>
          <a:prstGeom prst="rect">
            <a:avLst/>
          </a:prstGeom>
        </p:spPr>
        <p:txBody>
          <a:bodyPr wrap="square" lIns="68580" tIns="34290" rIns="68580" bIns="34290">
            <a:spAutoFit/>
          </a:bodyPr>
          <a:lstStyle/>
          <a:p>
            <a:pPr>
              <a:lnSpc>
                <a:spcPct val="150000"/>
              </a:lnSpc>
            </a:pPr>
            <a:r>
              <a:rPr lang="en-US" altLang="zh-CN" sz="1800" b="1" dirty="0">
                <a:latin typeface="楷体" panose="02010609060101010101" pitchFamily="49" charset="-122"/>
                <a:ea typeface="楷体" panose="02010609060101010101" pitchFamily="49" charset="-122"/>
                <a:sym typeface="+mn-ea"/>
              </a:rPr>
              <a:t>1</a:t>
            </a:r>
            <a:r>
              <a:rPr lang="zh-CN" altLang="en-US" sz="1800" b="1" dirty="0">
                <a:latin typeface="楷体" panose="02010609060101010101" pitchFamily="49" charset="-122"/>
                <a:ea typeface="楷体" panose="02010609060101010101" pitchFamily="49" charset="-122"/>
                <a:sym typeface="+mn-ea"/>
              </a:rPr>
              <a:t>、使学生能够根据具体情境，初步学会加减法估算的策略解决问题。</a:t>
            </a:r>
            <a:endParaRPr lang="zh-CN" altLang="en-US" sz="1800" b="1" dirty="0">
              <a:latin typeface="楷体" panose="02010609060101010101" pitchFamily="49" charset="-122"/>
              <a:ea typeface="楷体" panose="02010609060101010101" pitchFamily="49" charset="-122"/>
              <a:sym typeface="+mn-ea"/>
            </a:endParaRPr>
          </a:p>
          <a:p>
            <a:pPr>
              <a:lnSpc>
                <a:spcPct val="150000"/>
              </a:lnSpc>
            </a:pPr>
            <a:r>
              <a:rPr lang="en-US" altLang="zh-CN" sz="1800" b="1" dirty="0">
                <a:latin typeface="楷体" panose="02010609060101010101" pitchFamily="49" charset="-122"/>
                <a:ea typeface="楷体" panose="02010609060101010101" pitchFamily="49" charset="-122"/>
                <a:sym typeface="+mn-ea"/>
              </a:rPr>
              <a:t>2</a:t>
            </a:r>
            <a:r>
              <a:rPr lang="zh-CN" altLang="en-US" sz="1800" b="1" dirty="0">
                <a:latin typeface="楷体" panose="02010609060101010101" pitchFamily="49" charset="-122"/>
                <a:ea typeface="楷体" panose="02010609060101010101" pitchFamily="49" charset="-122"/>
                <a:sym typeface="+mn-ea"/>
              </a:rPr>
              <a:t>、通过万以内数加减法的交流，使学生懂得应根据要解决的具体问题及数据特点选择适当的估算方法，初步培养学生的数感及估算意识，体会算法的多样化。</a:t>
            </a:r>
            <a:endParaRPr lang="zh-CN" altLang="en-US" sz="1800" b="1" dirty="0">
              <a:latin typeface="楷体" panose="02010609060101010101" pitchFamily="49" charset="-122"/>
              <a:ea typeface="楷体" panose="02010609060101010101" pitchFamily="49" charset="-122"/>
              <a:sym typeface="+mn-ea"/>
            </a:endParaRPr>
          </a:p>
          <a:p>
            <a:pPr>
              <a:lnSpc>
                <a:spcPct val="150000"/>
              </a:lnSpc>
            </a:pPr>
            <a:r>
              <a:rPr lang="en-US" altLang="zh-CN" sz="1800" b="1" dirty="0">
                <a:latin typeface="楷体" panose="02010609060101010101" pitchFamily="49" charset="-122"/>
                <a:ea typeface="楷体" panose="02010609060101010101" pitchFamily="49" charset="-122"/>
                <a:sym typeface="+mn-ea"/>
              </a:rPr>
              <a:t>3</a:t>
            </a:r>
            <a:r>
              <a:rPr lang="zh-CN" altLang="en-US" sz="1800" b="1" dirty="0">
                <a:latin typeface="楷体" panose="02010609060101010101" pitchFamily="49" charset="-122"/>
                <a:ea typeface="楷体" panose="02010609060101010101" pitchFamily="49" charset="-122"/>
                <a:sym typeface="+mn-ea"/>
              </a:rPr>
              <a:t>、在解决问题的过程中，使学生感受到数学知识与日常生活的联系，</a:t>
            </a:r>
            <a:endParaRPr lang="zh-CN" altLang="en-US" sz="1800" b="1" dirty="0">
              <a:latin typeface="楷体" panose="02010609060101010101" pitchFamily="49" charset="-122"/>
              <a:ea typeface="楷体" panose="02010609060101010101" pitchFamily="49" charset="-122"/>
              <a:sym typeface="+mn-ea"/>
            </a:endParaRPr>
          </a:p>
          <a:p>
            <a:pPr>
              <a:lnSpc>
                <a:spcPct val="150000"/>
              </a:lnSpc>
            </a:pPr>
            <a:r>
              <a:rPr lang="zh-CN" altLang="en-US" sz="1800" b="1" dirty="0">
                <a:latin typeface="楷体" panose="02010609060101010101" pitchFamily="49" charset="-122"/>
                <a:ea typeface="楷体" panose="02010609060101010101" pitchFamily="49" charset="-122"/>
                <a:sym typeface="+mn-ea"/>
              </a:rPr>
              <a:t>初步感受估算的价值。</a:t>
            </a:r>
            <a:endParaRPr lang="zh-CN" altLang="en-US" sz="1800" b="1" dirty="0">
              <a:latin typeface="楷体" panose="02010609060101010101" pitchFamily="49" charset="-122"/>
              <a:ea typeface="楷体" panose="02010609060101010101" pitchFamily="49" charset="-122"/>
              <a:sym typeface="+mn-ea"/>
            </a:endParaRPr>
          </a:p>
        </p:txBody>
      </p:sp>
      <p:sp>
        <p:nvSpPr>
          <p:cNvPr id="5" name="圆角矩形 4"/>
          <p:cNvSpPr/>
          <p:nvPr/>
        </p:nvSpPr>
        <p:spPr>
          <a:xfrm>
            <a:off x="249079" y="3267075"/>
            <a:ext cx="8646319" cy="1624013"/>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50000"/>
              </a:lnSpc>
            </a:pPr>
            <a:endParaRPr lang="zh-CN" altLang="en-US" sz="2100" dirty="0"/>
          </a:p>
        </p:txBody>
      </p:sp>
      <p:sp>
        <p:nvSpPr>
          <p:cNvPr id="6" name="矩形 5"/>
          <p:cNvSpPr/>
          <p:nvPr/>
        </p:nvSpPr>
        <p:spPr>
          <a:xfrm>
            <a:off x="318260" y="3475411"/>
            <a:ext cx="8171915" cy="552926"/>
          </a:xfrm>
          <a:prstGeom prst="rect">
            <a:avLst/>
          </a:prstGeom>
        </p:spPr>
        <p:txBody>
          <a:bodyPr wrap="square" lIns="68580" tIns="34290" rIns="68580" bIns="34290">
            <a:spAutoFit/>
          </a:bodyPr>
          <a:lstStyle/>
          <a:p>
            <a:pPr eaLnBrk="1" hangingPunct="1">
              <a:lnSpc>
                <a:spcPct val="150000"/>
              </a:lnSpc>
              <a:buFont typeface="Arial" panose="020B0604020202020204" pitchFamily="34" charset="0"/>
              <a:buNone/>
            </a:pPr>
            <a:r>
              <a:rPr lang="en-US" altLang="zh-CN" sz="2100" dirty="0">
                <a:solidFill>
                  <a:schemeClr val="bg1"/>
                </a:solidFill>
              </a:rPr>
              <a:t>【</a:t>
            </a:r>
            <a:r>
              <a:rPr lang="zh-CN" altLang="en-US" sz="2100" dirty="0">
                <a:solidFill>
                  <a:schemeClr val="bg1"/>
                </a:solidFill>
              </a:rPr>
              <a:t>重点</a:t>
            </a:r>
            <a:r>
              <a:rPr lang="en-US" altLang="zh-CN" sz="2100" dirty="0">
                <a:solidFill>
                  <a:schemeClr val="bg1"/>
                </a:solidFill>
              </a:rPr>
              <a:t>】</a:t>
            </a:r>
            <a:r>
              <a:rPr lang="zh-CN" altLang="en-US" sz="2100" dirty="0">
                <a:sym typeface="+mn-ea"/>
              </a:rPr>
              <a:t>学会用加减法估算解决问题，体会算法的多样化。</a:t>
            </a:r>
            <a:endParaRPr lang="zh-CN" altLang="en-US" sz="2100" dirty="0">
              <a:sym typeface="+mn-ea"/>
            </a:endParaRPr>
          </a:p>
        </p:txBody>
      </p:sp>
      <p:sp>
        <p:nvSpPr>
          <p:cNvPr id="8" name="矩形 7"/>
          <p:cNvSpPr/>
          <p:nvPr/>
        </p:nvSpPr>
        <p:spPr>
          <a:xfrm>
            <a:off x="330166" y="4030663"/>
            <a:ext cx="8171915" cy="552926"/>
          </a:xfrm>
          <a:prstGeom prst="rect">
            <a:avLst/>
          </a:prstGeom>
        </p:spPr>
        <p:txBody>
          <a:bodyPr wrap="square" lIns="68580" tIns="34290" rIns="68580" bIns="34290">
            <a:spAutoFit/>
          </a:bodyPr>
          <a:lstStyle/>
          <a:p>
            <a:pPr algn="l">
              <a:lnSpc>
                <a:spcPct val="150000"/>
              </a:lnSpc>
              <a:buFont typeface="Arial" panose="020B0604020202020204" pitchFamily="34" charset="0"/>
            </a:pPr>
            <a:r>
              <a:rPr lang="en-US" altLang="zh-CN" sz="2100" dirty="0">
                <a:solidFill>
                  <a:schemeClr val="bg1"/>
                </a:solidFill>
              </a:rPr>
              <a:t>【</a:t>
            </a:r>
            <a:r>
              <a:rPr lang="zh-CN" altLang="en-US" sz="2100" dirty="0">
                <a:solidFill>
                  <a:schemeClr val="bg1"/>
                </a:solidFill>
              </a:rPr>
              <a:t>难点</a:t>
            </a:r>
            <a:r>
              <a:rPr lang="en-US" altLang="zh-CN" sz="2100" dirty="0">
                <a:solidFill>
                  <a:schemeClr val="bg1"/>
                </a:solidFill>
              </a:rPr>
              <a:t>】</a:t>
            </a:r>
            <a:r>
              <a:rPr lang="zh-CN" altLang="en-US" sz="2100" dirty="0">
                <a:sym typeface="+mn-ea"/>
              </a:rPr>
              <a:t>根据实际需要选择估算方法解决问题，培养估算意识。</a:t>
            </a:r>
            <a:endParaRPr lang="zh-CN" altLang="en-US" sz="2100" dirty="0">
              <a:sym typeface="+mn-ea"/>
            </a:endParaRPr>
          </a:p>
        </p:txBody>
      </p:sp>
      <p:sp>
        <p:nvSpPr>
          <p:cNvPr id="2" name="TextBox 1"/>
          <p:cNvSpPr txBox="1"/>
          <p:nvPr/>
        </p:nvSpPr>
        <p:spPr>
          <a:xfrm>
            <a:off x="393080" y="438576"/>
            <a:ext cx="1061829" cy="346249"/>
          </a:xfrm>
          <a:prstGeom prst="rect">
            <a:avLst/>
          </a:prstGeom>
          <a:noFill/>
        </p:spPr>
        <p:txBody>
          <a:bodyPr wrap="none" lIns="68580" tIns="34290" rIns="68580" bIns="34290" rtlCol="0">
            <a:spAutoFit/>
          </a:bodyPr>
          <a:lstStyle/>
          <a:p>
            <a:r>
              <a:rPr lang="zh-CN" altLang="en-US" sz="1800" dirty="0"/>
              <a:t>学习目标</a:t>
            </a:r>
            <a:endParaRPr lang="zh-CN" altLang="en-U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5</a:t>
            </a:r>
            <a:endParaRPr lang="en-US" sz="2100" b="1" dirty="0"/>
          </a:p>
        </p:txBody>
      </p:sp>
      <p:sp>
        <p:nvSpPr>
          <p:cNvPr id="4" name="TextBox 3"/>
          <p:cNvSpPr txBox="1"/>
          <p:nvPr/>
        </p:nvSpPr>
        <p:spPr>
          <a:xfrm>
            <a:off x="2840833" y="3464434"/>
            <a:ext cx="3348513" cy="553998"/>
          </a:xfrm>
          <a:prstGeom prst="rect">
            <a:avLst/>
          </a:prstGeom>
          <a:noFill/>
        </p:spPr>
        <p:txBody>
          <a:bodyPr wrap="square" lIns="68580" tIns="34290" rIns="68580" bIns="34290">
            <a:spAutoFit/>
          </a:bodyPr>
          <a:lstStyle/>
          <a:p>
            <a:pPr latinLnBrk="1">
              <a:lnSpc>
                <a:spcPct val="150000"/>
              </a:lnSpc>
            </a:pPr>
            <a:r>
              <a:rPr lang="zh-CN" altLang="en-US" sz="2100" dirty="0">
                <a:solidFill>
                  <a:srgbClr val="FF0000"/>
                </a:solidFill>
                <a:latin typeface="微软雅黑" panose="020B0503020204020204" charset="-122"/>
                <a:ea typeface="微软雅黑" panose="020B0503020204020204" charset="-122"/>
              </a:rPr>
              <a:t>7000－4000=3000（人</a:t>
            </a:r>
            <a:r>
              <a:rPr lang="zh-CN" altLang="en-US" sz="2100" dirty="0">
                <a:solidFill>
                  <a:srgbClr val="FF0000"/>
                </a:solidFill>
                <a:latin typeface="微软雅黑" panose="020B0503020204020204" charset="-122"/>
                <a:ea typeface="微软雅黑" panose="020B0503020204020204" charset="-122"/>
              </a:rPr>
              <a:t>）</a:t>
            </a:r>
            <a:endParaRPr lang="zh-CN" altLang="en-US" sz="2100" dirty="0">
              <a:solidFill>
                <a:srgbClr val="FF0000"/>
              </a:solidFill>
              <a:latin typeface="微软雅黑" panose="020B0503020204020204" charset="-122"/>
              <a:ea typeface="微软雅黑" panose="020B0503020204020204" charset="-122"/>
            </a:endParaRPr>
          </a:p>
        </p:txBody>
      </p:sp>
      <p:sp>
        <p:nvSpPr>
          <p:cNvPr id="13314" name="Text Box 5"/>
          <p:cNvSpPr txBox="1">
            <a:spLocks noChangeArrowheads="1"/>
          </p:cNvSpPr>
          <p:nvPr/>
        </p:nvSpPr>
        <p:spPr bwMode="auto">
          <a:xfrm>
            <a:off x="571500" y="587800"/>
            <a:ext cx="5737860" cy="391478"/>
          </a:xfrm>
          <a:prstGeom prst="rect">
            <a:avLst/>
          </a:prstGeom>
          <a:noFill/>
          <a:ln>
            <a:noFill/>
          </a:ln>
          <a:effec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2100" dirty="0">
                <a:latin typeface="微软雅黑" panose="020B0503020204020204" charset="-122"/>
                <a:ea typeface="微软雅黑" panose="020B0503020204020204" charset="-122"/>
              </a:rPr>
              <a:t>下表是五一劳动节期间参观天文馆的人数情况。</a:t>
            </a:r>
            <a:endParaRPr lang="zh-CN" altLang="en-US" sz="2100" dirty="0">
              <a:latin typeface="微软雅黑" panose="020B0503020204020204" charset="-122"/>
              <a:ea typeface="微软雅黑" panose="020B0503020204020204" charset="-122"/>
            </a:endParaRPr>
          </a:p>
        </p:txBody>
      </p:sp>
      <p:graphicFrame>
        <p:nvGraphicFramePr>
          <p:cNvPr id="82970" name="Group 26"/>
          <p:cNvGraphicFramePr>
            <a:graphicFrameLocks noGrp="1"/>
          </p:cNvGraphicFramePr>
          <p:nvPr/>
        </p:nvGraphicFramePr>
        <p:xfrm>
          <a:off x="1683544" y="1284922"/>
          <a:ext cx="5581651" cy="777478"/>
        </p:xfrm>
        <a:graphic>
          <a:graphicData uri="http://schemas.openxmlformats.org/drawingml/2006/table">
            <a:tbl>
              <a:tblPr/>
              <a:tblGrid>
                <a:gridCol w="1396604"/>
                <a:gridCol w="1395413"/>
                <a:gridCol w="1393031"/>
                <a:gridCol w="1396603"/>
              </a:tblGrid>
              <a:tr h="388739">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日期</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5月1日</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5月2日</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5月3日</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8739">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人数</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7035</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6892</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eaLnBrk="0" hangingPunct="0">
                        <a:spcBef>
                          <a:spcPct val="20000"/>
                        </a:spcBef>
                        <a:defRPr sz="2400">
                          <a:solidFill>
                            <a:schemeClr val="tx1"/>
                          </a:solidFill>
                          <a:latin typeface="Arial" panose="020B0604020202020204" pitchFamily="34" charset="0"/>
                          <a:ea typeface="宋体" panose="02010600030101010101" pitchFamily="2" charset="-122"/>
                        </a:defRPr>
                      </a:lvl2pPr>
                      <a:lvl3pPr eaLnBrk="0" hangingPunct="0">
                        <a:spcBef>
                          <a:spcPct val="20000"/>
                        </a:spcBef>
                        <a:defRPr sz="2000">
                          <a:solidFill>
                            <a:schemeClr val="tx1"/>
                          </a:solidFill>
                          <a:latin typeface="Arial" panose="020B0604020202020204" pitchFamily="34" charset="0"/>
                          <a:ea typeface="宋体" panose="02010600030101010101" pitchFamily="2" charset="-122"/>
                        </a:defRPr>
                      </a:lvl3pPr>
                      <a:lvl4pPr eaLnBrk="0" hangingPunct="0">
                        <a:spcBef>
                          <a:spcPct val="20000"/>
                        </a:spcBef>
                        <a:defRPr>
                          <a:solidFill>
                            <a:schemeClr val="tx1"/>
                          </a:solidFill>
                          <a:latin typeface="Arial" panose="020B0604020202020204" pitchFamily="34" charset="0"/>
                          <a:ea typeface="宋体" panose="02010600030101010101" pitchFamily="2" charset="-122"/>
                        </a:defRPr>
                      </a:lvl4pPr>
                      <a:lvl5pPr eaLnBrk="0" hangingPunct="0">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algn="ctr" defTabSz="914400" rtl="0" eaLnBrk="1" fontAlgn="base" latinLnBrk="0" hangingPunct="1">
                        <a:lnSpc>
                          <a:spcPct val="100000"/>
                        </a:lnSpc>
                        <a:spcBef>
                          <a:spcPct val="20000"/>
                        </a:spcBef>
                        <a:buClrTx/>
                        <a:buSzTx/>
                        <a:buFontTx/>
                        <a:buNone/>
                        <a:defRPr/>
                      </a:pPr>
                      <a:r>
                        <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rPr>
                        <a:t>4201</a:t>
                      </a:r>
                      <a:endParaRPr kumimoji="0" lang="zh-CN" altLang="en-US" sz="2100" i="0" u="none" strike="noStrike" cap="none" normalizeH="0" baseline="0" noProof="0" dirty="0" smtClean="0">
                        <a:ln>
                          <a:noFill/>
                        </a:ln>
                        <a:solidFill>
                          <a:schemeClr val="tx1"/>
                        </a:solidFill>
                        <a:effectLst/>
                        <a:uLnTx/>
                        <a:uFillTx/>
                        <a:latin typeface="微软雅黑" panose="020B0503020204020204" charset="-122"/>
                        <a:ea typeface="微软雅黑" panose="020B0503020204020204" charset="-122"/>
                      </a:endParaRPr>
                    </a:p>
                  </a:txBody>
                  <a:tcPr marL="68580" marR="68580" marT="34301" marB="3430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2" name="Text Box 27"/>
          <p:cNvSpPr txBox="1">
            <a:spLocks noChangeArrowheads="1"/>
          </p:cNvSpPr>
          <p:nvPr/>
        </p:nvSpPr>
        <p:spPr bwMode="auto">
          <a:xfrm>
            <a:off x="93345" y="2305050"/>
            <a:ext cx="6760505" cy="1038746"/>
          </a:xfrm>
          <a:prstGeom prst="rect">
            <a:avLst/>
          </a:prstGeom>
          <a:noFill/>
          <a:ln>
            <a:noFill/>
          </a:ln>
          <a:effec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defRPr/>
            </a:pPr>
            <a:r>
              <a:rPr lang="zh-CN" altLang="en-US" sz="2100" dirty="0">
                <a:latin typeface="微软雅黑" panose="020B0503020204020204" charset="-122"/>
                <a:ea typeface="微软雅黑" panose="020B0503020204020204" charset="-122"/>
              </a:rPr>
              <a:t>（1）每天参观的人数各接近几千人？</a:t>
            </a:r>
            <a:endParaRPr lang="zh-CN" altLang="en-US" sz="2100" dirty="0">
              <a:latin typeface="微软雅黑" panose="020B0503020204020204" charset="-122"/>
              <a:ea typeface="微软雅黑" panose="020B0503020204020204" charset="-122"/>
            </a:endParaRPr>
          </a:p>
          <a:p>
            <a:pPr eaLnBrk="1" fontAlgn="base" hangingPunct="1">
              <a:lnSpc>
                <a:spcPct val="150000"/>
              </a:lnSpc>
              <a:defRPr/>
            </a:pPr>
            <a:r>
              <a:rPr lang="zh-CN" altLang="en-US" sz="2100" dirty="0">
                <a:latin typeface="微软雅黑" panose="020B0503020204020204" charset="-122"/>
                <a:ea typeface="微软雅黑" panose="020B0503020204020204" charset="-122"/>
              </a:rPr>
              <a:t>（2）参观人数最多的一天比最少的一天大约多几千人？</a:t>
            </a:r>
            <a:endParaRPr lang="zh-CN" altLang="en-US" sz="2100" dirty="0">
              <a:latin typeface="微软雅黑" panose="020B0503020204020204" charset="-122"/>
              <a:ea typeface="微软雅黑" panose="020B0503020204020204" charset="-122"/>
            </a:endParaRPr>
          </a:p>
        </p:txBody>
      </p:sp>
      <p:sp>
        <p:nvSpPr>
          <p:cNvPr id="3" name="TextBox 2"/>
          <p:cNvSpPr txBox="1"/>
          <p:nvPr/>
        </p:nvSpPr>
        <p:spPr>
          <a:xfrm>
            <a:off x="4565333" y="2298145"/>
            <a:ext cx="3192780" cy="552926"/>
          </a:xfrm>
          <a:prstGeom prst="rect">
            <a:avLst/>
          </a:prstGeom>
          <a:noFill/>
        </p:spPr>
        <p:txBody>
          <a:bodyPr wrap="square" lIns="68580" tIns="34290" rIns="68580" bIns="34290">
            <a:spAutoFit/>
          </a:bodyPr>
          <a:lstStyle/>
          <a:p>
            <a:pPr latinLnBrk="1">
              <a:lnSpc>
                <a:spcPct val="150000"/>
              </a:lnSpc>
            </a:pPr>
            <a:r>
              <a:rPr lang="zh-CN" altLang="en-US" sz="2100" dirty="0">
                <a:solidFill>
                  <a:srgbClr val="FF0000"/>
                </a:solidFill>
                <a:latin typeface="微软雅黑" panose="020B0503020204020204" charset="-122"/>
                <a:ea typeface="微软雅黑" panose="020B0503020204020204" charset="-122"/>
              </a:rPr>
              <a:t>7000     7000      4000</a:t>
            </a:r>
            <a:endParaRPr lang="zh-CN" altLang="en-US" sz="2100" dirty="0">
              <a:solidFill>
                <a:srgbClr val="FF0000"/>
              </a:solidFill>
              <a:latin typeface="微软雅黑" panose="020B0503020204020204" charset="-122"/>
              <a:ea typeface="微软雅黑" panose="020B0503020204020204" charset="-122"/>
            </a:endParaRPr>
          </a:p>
        </p:txBody>
      </p:sp>
      <p:sp>
        <p:nvSpPr>
          <p:cNvPr id="5" name="矩形 4"/>
          <p:cNvSpPr/>
          <p:nvPr/>
        </p:nvSpPr>
        <p:spPr>
          <a:xfrm>
            <a:off x="3012911" y="4082984"/>
            <a:ext cx="2927725" cy="553998"/>
          </a:xfrm>
          <a:prstGeom prst="rect">
            <a:avLst/>
          </a:prstGeom>
        </p:spPr>
        <p:txBody>
          <a:bodyPr wrap="none" lIns="68580" tIns="34290" rIns="68580" bIns="34290">
            <a:spAutoFit/>
          </a:bodyPr>
          <a:lstStyle/>
          <a:p>
            <a:pPr lvl="0" latinLnBrk="1">
              <a:lnSpc>
                <a:spcPct val="150000"/>
              </a:lnSpc>
            </a:pPr>
            <a:r>
              <a:rPr lang="zh-CN" altLang="en-US" sz="2100" dirty="0">
                <a:latin typeface="微软雅黑" panose="020B0503020204020204" charset="-122"/>
                <a:ea typeface="微软雅黑" panose="020B0503020204020204" charset="-122"/>
              </a:rPr>
              <a:t>口答：大约多</a:t>
            </a:r>
            <a:r>
              <a:rPr lang="en-US" altLang="zh-CN" sz="2100" dirty="0">
                <a:latin typeface="微软雅黑" panose="020B0503020204020204" charset="-122"/>
                <a:ea typeface="微软雅黑" panose="020B0503020204020204" charset="-122"/>
              </a:rPr>
              <a:t>3000</a:t>
            </a:r>
            <a:r>
              <a:rPr lang="zh-CN" altLang="en-US" sz="2100" dirty="0">
                <a:latin typeface="微软雅黑" panose="020B0503020204020204" charset="-122"/>
                <a:ea typeface="微软雅黑" panose="020B0503020204020204" charset="-122"/>
              </a:rPr>
              <a:t>人。</a:t>
            </a:r>
            <a:endParaRPr lang="zh-CN" altLang="en-US"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6</a:t>
            </a:r>
            <a:endParaRPr lang="en-US" sz="2100" b="1" dirty="0"/>
          </a:p>
        </p:txBody>
      </p:sp>
      <p:sp>
        <p:nvSpPr>
          <p:cNvPr id="13314" name="Text Box 5"/>
          <p:cNvSpPr txBox="1">
            <a:spLocks noChangeArrowheads="1"/>
          </p:cNvSpPr>
          <p:nvPr/>
        </p:nvSpPr>
        <p:spPr bwMode="auto">
          <a:xfrm>
            <a:off x="543527" y="587692"/>
            <a:ext cx="4812856" cy="392415"/>
          </a:xfrm>
          <a:prstGeom prst="rect">
            <a:avLst/>
          </a:prstGeom>
          <a:noFill/>
          <a:ln>
            <a:noFill/>
          </a:ln>
          <a:effec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2100" dirty="0">
                <a:latin typeface="微软雅黑" panose="020B0503020204020204" charset="-122"/>
                <a:ea typeface="微软雅黑" panose="020B0503020204020204" charset="-122"/>
              </a:rPr>
              <a:t>有</a:t>
            </a:r>
            <a:r>
              <a:rPr lang="en-US" altLang="zh-CN" sz="2100" dirty="0">
                <a:latin typeface="微软雅黑" panose="020B0503020204020204" charset="-122"/>
                <a:ea typeface="微软雅黑" panose="020B0503020204020204" charset="-122"/>
              </a:rPr>
              <a:t>500</a:t>
            </a:r>
            <a:r>
              <a:rPr lang="zh-CN" altLang="en-US" sz="2100" dirty="0">
                <a:latin typeface="微软雅黑" panose="020B0503020204020204" charset="-122"/>
                <a:ea typeface="微软雅黑" panose="020B0503020204020204" charset="-122"/>
              </a:rPr>
              <a:t>厘米长的彩带，要包装</a:t>
            </a:r>
            <a:r>
              <a:rPr lang="en-US" altLang="zh-CN" sz="2100" dirty="0">
                <a:latin typeface="微软雅黑" panose="020B0503020204020204" charset="-122"/>
                <a:ea typeface="微软雅黑" panose="020B0503020204020204" charset="-122"/>
              </a:rPr>
              <a:t>3</a:t>
            </a:r>
            <a:r>
              <a:rPr lang="zh-CN" altLang="en-US" sz="2100" dirty="0">
                <a:latin typeface="微软雅黑" panose="020B0503020204020204" charset="-122"/>
                <a:ea typeface="微软雅黑" panose="020B0503020204020204" charset="-122"/>
              </a:rPr>
              <a:t>盒礼物。</a:t>
            </a:r>
            <a:endParaRPr lang="zh-CN" altLang="en-US" sz="2100" dirty="0">
              <a:latin typeface="微软雅黑" panose="020B0503020204020204" charset="-122"/>
              <a:ea typeface="微软雅黑" panose="020B0503020204020204" charset="-122"/>
            </a:endParaRPr>
          </a:p>
        </p:txBody>
      </p:sp>
      <p:grpSp>
        <p:nvGrpSpPr>
          <p:cNvPr id="9" name="组合 8"/>
          <p:cNvGrpSpPr/>
          <p:nvPr/>
        </p:nvGrpSpPr>
        <p:grpSpPr>
          <a:xfrm>
            <a:off x="902494" y="979171"/>
            <a:ext cx="6817995" cy="2381726"/>
            <a:chOff x="2087" y="1640"/>
            <a:chExt cx="14316" cy="5001"/>
          </a:xfrm>
        </p:grpSpPr>
        <p:pic>
          <p:nvPicPr>
            <p:cNvPr id="19459" name="Picture 2"/>
            <p:cNvPicPr>
              <a:picLocks noChangeAspect="1"/>
            </p:cNvPicPr>
            <p:nvPr/>
          </p:nvPicPr>
          <p:blipFill>
            <a:blip r:embed="rId1" cstate="email"/>
            <a:srcRect/>
            <a:stretch>
              <a:fillRect/>
            </a:stretch>
          </p:blipFill>
          <p:spPr>
            <a:xfrm>
              <a:off x="2087" y="1640"/>
              <a:ext cx="14316" cy="4617"/>
            </a:xfrm>
            <a:prstGeom prst="rect">
              <a:avLst/>
            </a:prstGeom>
            <a:noFill/>
            <a:ln w="9525">
              <a:noFill/>
            </a:ln>
          </p:spPr>
        </p:pic>
        <p:sp>
          <p:nvSpPr>
            <p:cNvPr id="7" name="矩形 6"/>
            <p:cNvSpPr/>
            <p:nvPr/>
          </p:nvSpPr>
          <p:spPr>
            <a:xfrm>
              <a:off x="2547" y="5133"/>
              <a:ext cx="4737" cy="15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3"/>
          <p:cNvSpPr txBox="1"/>
          <p:nvPr/>
        </p:nvSpPr>
        <p:spPr>
          <a:xfrm>
            <a:off x="3419952" y="3474959"/>
            <a:ext cx="3360896" cy="1522571"/>
          </a:xfrm>
          <a:prstGeom prst="rect">
            <a:avLst/>
          </a:prstGeom>
          <a:noFill/>
        </p:spPr>
        <p:txBody>
          <a:bodyPr wrap="square" lIns="68580" tIns="34290" rIns="68580" bIns="34290">
            <a:spAutoFit/>
          </a:bodyPr>
          <a:lstStyle/>
          <a:p>
            <a:pPr latinLnBrk="1">
              <a:lnSpc>
                <a:spcPct val="150000"/>
              </a:lnSpc>
            </a:pPr>
            <a:r>
              <a:rPr lang="en-US" altLang="zh-CN" sz="2100" dirty="0">
                <a:solidFill>
                  <a:srgbClr val="FF0000"/>
                </a:solidFill>
                <a:latin typeface="微软雅黑" panose="020B0503020204020204" charset="-122"/>
                <a:ea typeface="微软雅黑" panose="020B0503020204020204" charset="-122"/>
              </a:rPr>
              <a:t>500-300=200</a:t>
            </a:r>
            <a:r>
              <a:rPr lang="zh-CN" altLang="en-US" sz="2100" dirty="0">
                <a:solidFill>
                  <a:srgbClr val="FF0000"/>
                </a:solidFill>
                <a:latin typeface="微软雅黑" panose="020B0503020204020204" charset="-122"/>
                <a:ea typeface="微软雅黑" panose="020B0503020204020204" charset="-122"/>
              </a:rPr>
              <a:t>（厘米）</a:t>
            </a:r>
            <a:endParaRPr lang="zh-CN" altLang="en-US" sz="2100" dirty="0">
              <a:solidFill>
                <a:srgbClr val="FF0000"/>
              </a:solidFill>
              <a:latin typeface="微软雅黑" panose="020B0503020204020204" charset="-122"/>
              <a:ea typeface="微软雅黑" panose="020B0503020204020204" charset="-122"/>
            </a:endParaRPr>
          </a:p>
          <a:p>
            <a:pPr latinLnBrk="1">
              <a:lnSpc>
                <a:spcPct val="150000"/>
              </a:lnSpc>
            </a:pPr>
            <a:r>
              <a:rPr lang="en-US" altLang="zh-CN" sz="2100" dirty="0">
                <a:solidFill>
                  <a:srgbClr val="FF0000"/>
                </a:solidFill>
                <a:latin typeface="微软雅黑" panose="020B0503020204020204" charset="-122"/>
                <a:ea typeface="微软雅黑" panose="020B0503020204020204" charset="-122"/>
              </a:rPr>
              <a:t>200&lt;240</a:t>
            </a:r>
            <a:endParaRPr lang="zh-CN" altLang="en-US" sz="2100" dirty="0">
              <a:solidFill>
                <a:srgbClr val="FF0000"/>
              </a:solidFill>
              <a:latin typeface="微软雅黑" panose="020B0503020204020204" charset="-122"/>
              <a:ea typeface="微软雅黑" panose="020B0503020204020204" charset="-122"/>
            </a:endParaRPr>
          </a:p>
          <a:p>
            <a:pPr latinLnBrk="1">
              <a:lnSpc>
                <a:spcPct val="150000"/>
              </a:lnSpc>
            </a:pPr>
            <a:r>
              <a:rPr lang="zh-CN" altLang="en-US" sz="2100" dirty="0">
                <a:latin typeface="微软雅黑" panose="020B0503020204020204" charset="-122"/>
                <a:ea typeface="微软雅黑" panose="020B0503020204020204" charset="-122"/>
              </a:rPr>
              <a:t>口答：</a:t>
            </a:r>
            <a:r>
              <a:rPr lang="zh-CN" altLang="en-US" sz="2100" dirty="0">
                <a:latin typeface="微软雅黑" panose="020B0503020204020204" charset="-122"/>
                <a:ea typeface="微软雅黑" panose="020B0503020204020204" charset="-122"/>
              </a:rPr>
              <a:t>不够。</a:t>
            </a:r>
            <a:endParaRPr lang="zh-CN" altLang="en-US" sz="2100" dirty="0">
              <a:latin typeface="微软雅黑" panose="020B0503020204020204" charset="-122"/>
              <a:ea typeface="微软雅黑" panose="020B0503020204020204" charset="-122"/>
            </a:endParaRPr>
          </a:p>
        </p:txBody>
      </p:sp>
      <p:sp>
        <p:nvSpPr>
          <p:cNvPr id="6" name="Text Box 5"/>
          <p:cNvSpPr txBox="1">
            <a:spLocks noChangeArrowheads="1"/>
          </p:cNvSpPr>
          <p:nvPr/>
        </p:nvSpPr>
        <p:spPr bwMode="auto">
          <a:xfrm>
            <a:off x="1005188" y="3073956"/>
            <a:ext cx="2270760" cy="391478"/>
          </a:xfrm>
          <a:prstGeom prst="rect">
            <a:avLst/>
          </a:prstGeom>
          <a:noFill/>
          <a:ln>
            <a:noFill/>
          </a:ln>
          <a:effec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2100" dirty="0">
                <a:latin typeface="微软雅黑" panose="020B0503020204020204" charset="-122"/>
                <a:ea typeface="微软雅黑" panose="020B0503020204020204" charset="-122"/>
              </a:rPr>
              <a:t>剩下的彩带够吗？</a:t>
            </a:r>
            <a:endParaRPr lang="zh-CN" altLang="en-US"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down)">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7</a:t>
            </a:r>
            <a:endParaRPr lang="en-US" sz="2100" b="1" dirty="0"/>
          </a:p>
        </p:txBody>
      </p:sp>
      <p:pic>
        <p:nvPicPr>
          <p:cNvPr id="2" name="图片 1"/>
          <p:cNvPicPr>
            <a:picLocks noChangeAspect="1"/>
          </p:cNvPicPr>
          <p:nvPr/>
        </p:nvPicPr>
        <p:blipFill>
          <a:blip r:embed="rId1" cstate="email"/>
          <a:stretch>
            <a:fillRect/>
          </a:stretch>
        </p:blipFill>
        <p:spPr>
          <a:xfrm>
            <a:off x="2040141" y="1119716"/>
            <a:ext cx="5332208" cy="2151593"/>
          </a:xfrm>
          <a:prstGeom prst="roundRect">
            <a:avLst/>
          </a:prstGeom>
        </p:spPr>
      </p:pic>
      <p:sp>
        <p:nvSpPr>
          <p:cNvPr id="15" name="矩形 14"/>
          <p:cNvSpPr/>
          <p:nvPr/>
        </p:nvSpPr>
        <p:spPr>
          <a:xfrm>
            <a:off x="500350" y="480187"/>
            <a:ext cx="5512463" cy="552926"/>
          </a:xfrm>
          <a:prstGeom prst="rect">
            <a:avLst/>
          </a:prstGeom>
          <a:noFill/>
        </p:spPr>
        <p:txBody>
          <a:bodyPr wrap="square" lIns="68580" tIns="34290" rIns="68580" bIns="34290">
            <a:spAutoFit/>
          </a:bodyPr>
          <a:lstStyle/>
          <a:p>
            <a:pPr algn="l" eaLnBrk="1">
              <a:lnSpc>
                <a:spcPct val="150000"/>
              </a:lnSpc>
            </a:pPr>
            <a:r>
              <a:rPr lang="en-US" altLang="zh-CN" sz="2100">
                <a:latin typeface="微软雅黑" panose="020B0503020204020204" charset="-122"/>
                <a:ea typeface="微软雅黑" panose="020B0503020204020204" charset="-122"/>
                <a:cs typeface="微软雅黑" panose="020B0503020204020204" charset="-122"/>
              </a:rPr>
              <a:t>广场举办消夏音乐会，需要租1500把椅子。</a:t>
            </a:r>
            <a:endParaRPr lang="en-US" altLang="zh-CN" sz="2100">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703336" y="3357913"/>
            <a:ext cx="4158462" cy="552926"/>
          </a:xfrm>
          <a:prstGeom prst="rect">
            <a:avLst/>
          </a:prstGeom>
          <a:noFill/>
        </p:spPr>
        <p:txBody>
          <a:bodyPr wrap="square" lIns="68580" tIns="34290" rIns="68580" bIns="34290">
            <a:spAutoFit/>
          </a:bodyPr>
          <a:lstStyle/>
          <a:p>
            <a:pPr algn="l" eaLnBrk="1" latinLnBrk="1">
              <a:lnSpc>
                <a:spcPct val="150000"/>
              </a:lnSpc>
            </a:pPr>
            <a:r>
              <a:rPr lang="zh-CN" altLang="en-US" sz="2100" dirty="0">
                <a:solidFill>
                  <a:srgbClr val="FF0000"/>
                </a:solidFill>
                <a:latin typeface="微软雅黑" panose="020B0503020204020204" charset="-122"/>
                <a:ea typeface="微软雅黑" panose="020B0503020204020204" charset="-122"/>
              </a:rPr>
              <a:t>九百多看作九百，七百多看作七百。</a:t>
            </a:r>
            <a:endParaRPr lang="zh-CN" altLang="en-US" sz="2100" dirty="0">
              <a:solidFill>
                <a:srgbClr val="FF0000"/>
              </a:solidFill>
              <a:latin typeface="微软雅黑" panose="020B0503020204020204" charset="-122"/>
              <a:ea typeface="微软雅黑" panose="020B0503020204020204" charset="-122"/>
            </a:endParaRPr>
          </a:p>
        </p:txBody>
      </p:sp>
      <p:sp>
        <p:nvSpPr>
          <p:cNvPr id="10" name="矩形 9"/>
          <p:cNvSpPr/>
          <p:nvPr/>
        </p:nvSpPr>
        <p:spPr>
          <a:xfrm>
            <a:off x="1710117" y="3997442"/>
            <a:ext cx="3574733" cy="552926"/>
          </a:xfrm>
          <a:prstGeom prst="rect">
            <a:avLst/>
          </a:prstGeom>
          <a:noFill/>
        </p:spPr>
        <p:txBody>
          <a:bodyPr wrap="square" lIns="68580" tIns="34290" rIns="68580" bIns="34290">
            <a:spAutoFit/>
          </a:bodyPr>
          <a:lstStyle/>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900+700=1600（把）</a:t>
            </a:r>
            <a:endParaRPr lang="en-US" altLang="zh-CN" sz="2100" dirty="0">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4714778" y="3997442"/>
            <a:ext cx="3222308" cy="552926"/>
          </a:xfrm>
          <a:prstGeom prst="rect">
            <a:avLst/>
          </a:prstGeom>
          <a:noFill/>
        </p:spPr>
        <p:txBody>
          <a:bodyPr wrap="square" lIns="68580" tIns="34290" rIns="68580" bIns="34290">
            <a:spAutoFit/>
          </a:bodyPr>
          <a:lstStyle/>
          <a:p>
            <a:pPr algn="l" eaLnBrk="1">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1600&gt;1500,所以够了。</a:t>
            </a:r>
            <a:endParaRPr lang="en-US" altLang="zh-CN" sz="21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89731" y="534229"/>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b="1" dirty="0"/>
              <a:t>8</a:t>
            </a:r>
            <a:endParaRPr lang="en-US" sz="2100" b="1" dirty="0"/>
          </a:p>
        </p:txBody>
      </p:sp>
      <p:grpSp>
        <p:nvGrpSpPr>
          <p:cNvPr id="21508" name="组合 2"/>
          <p:cNvGrpSpPr/>
          <p:nvPr/>
        </p:nvGrpSpPr>
        <p:grpSpPr>
          <a:xfrm>
            <a:off x="734377" y="476250"/>
            <a:ext cx="7312343" cy="2422684"/>
            <a:chOff x="818" y="967"/>
            <a:chExt cx="12764" cy="4031"/>
          </a:xfrm>
        </p:grpSpPr>
        <p:pic>
          <p:nvPicPr>
            <p:cNvPr id="21509" name="Picture 2"/>
            <p:cNvPicPr>
              <a:picLocks noChangeAspect="1"/>
            </p:cNvPicPr>
            <p:nvPr/>
          </p:nvPicPr>
          <p:blipFill>
            <a:blip r:embed="rId1" cstate="email"/>
            <a:stretch>
              <a:fillRect/>
            </a:stretch>
          </p:blipFill>
          <p:spPr>
            <a:xfrm>
              <a:off x="818" y="1064"/>
              <a:ext cx="12765" cy="3935"/>
            </a:xfrm>
            <a:prstGeom prst="rect">
              <a:avLst/>
            </a:prstGeom>
            <a:noFill/>
            <a:ln w="9525">
              <a:noFill/>
            </a:ln>
          </p:spPr>
        </p:pic>
        <p:pic>
          <p:nvPicPr>
            <p:cNvPr id="21510" name="图片 1"/>
            <p:cNvPicPr>
              <a:picLocks noChangeAspect="1"/>
            </p:cNvPicPr>
            <p:nvPr/>
          </p:nvPicPr>
          <p:blipFill>
            <a:blip r:embed="rId2" cstate="email"/>
            <a:stretch>
              <a:fillRect/>
            </a:stretch>
          </p:blipFill>
          <p:spPr>
            <a:xfrm>
              <a:off x="7696" y="967"/>
              <a:ext cx="3585" cy="210"/>
            </a:xfrm>
            <a:prstGeom prst="rect">
              <a:avLst/>
            </a:prstGeom>
            <a:noFill/>
            <a:ln w="9525">
              <a:noFill/>
            </a:ln>
          </p:spPr>
        </p:pic>
      </p:grpSp>
      <p:sp>
        <p:nvSpPr>
          <p:cNvPr id="4" name="矩形 3"/>
          <p:cNvSpPr/>
          <p:nvPr/>
        </p:nvSpPr>
        <p:spPr>
          <a:xfrm>
            <a:off x="850583" y="1006793"/>
            <a:ext cx="2662714" cy="1522571"/>
          </a:xfrm>
          <a:prstGeom prst="rect">
            <a:avLst/>
          </a:prstGeom>
          <a:solidFill>
            <a:srgbClr val="F6F9F9"/>
          </a:solidFill>
        </p:spPr>
        <p:txBody>
          <a:bodyPr wrap="square" lIns="68580" tIns="34290" rIns="68580" bIns="34290">
            <a:spAutoFit/>
          </a:bodyPr>
          <a:lstStyle/>
          <a:p>
            <a:pPr algn="l" eaLnBrk="1">
              <a:lnSpc>
                <a:spcPct val="150000"/>
              </a:lnSpc>
            </a:pPr>
            <a:r>
              <a:rPr lang="zh-CN" altLang="en-US" sz="2100">
                <a:latin typeface="微软雅黑" panose="020B0503020204020204" charset="-122"/>
                <a:ea typeface="微软雅黑" panose="020B0503020204020204" charset="-122"/>
                <a:cs typeface="微软雅黑" panose="020B0503020204020204" charset="-122"/>
              </a:rPr>
              <a:t>在    里填上不同的整百数，使每边三个数的和都是</a:t>
            </a:r>
            <a:r>
              <a:rPr lang="en-US" altLang="zh-CN" sz="2100">
                <a:latin typeface="微软雅黑" panose="020B0503020204020204" charset="-122"/>
                <a:ea typeface="微软雅黑" panose="020B0503020204020204" charset="-122"/>
                <a:cs typeface="微软雅黑" panose="020B0503020204020204" charset="-122"/>
              </a:rPr>
              <a:t>1500</a:t>
            </a:r>
            <a:r>
              <a:rPr lang="zh-CN" altLang="en-US" sz="2100">
                <a:latin typeface="微软雅黑" panose="020B0503020204020204" charset="-122"/>
                <a:ea typeface="微软雅黑" panose="020B0503020204020204" charset="-122"/>
                <a:cs typeface="微软雅黑" panose="020B0503020204020204" charset="-122"/>
              </a:rPr>
              <a:t>。</a:t>
            </a:r>
            <a:endParaRPr lang="zh-CN" altLang="en-US" sz="2100">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1219676" y="1164908"/>
            <a:ext cx="264795" cy="318135"/>
          </a:xfrm>
          <a:prstGeom prst="ellipse">
            <a:avLst/>
          </a:prstGeom>
          <a:solidFill>
            <a:srgbClr val="FEFEED"/>
          </a:solidFill>
          <a:ln>
            <a:solidFill>
              <a:srgbClr val="847E7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29699" name="Picture 3"/>
          <p:cNvPicPr>
            <a:picLocks noChangeAspect="1"/>
          </p:cNvPicPr>
          <p:nvPr/>
        </p:nvPicPr>
        <p:blipFill>
          <a:blip r:embed="rId3" cstate="email"/>
          <a:srcRect/>
          <a:stretch>
            <a:fillRect/>
          </a:stretch>
        </p:blipFill>
        <p:spPr>
          <a:xfrm>
            <a:off x="1309688" y="3058478"/>
            <a:ext cx="2543175" cy="1645920"/>
          </a:xfrm>
          <a:prstGeom prst="rect">
            <a:avLst/>
          </a:prstGeom>
          <a:noFill/>
          <a:ln w="9525">
            <a:noFill/>
          </a:ln>
        </p:spPr>
      </p:pic>
      <p:sp>
        <p:nvSpPr>
          <p:cNvPr id="7268" name="AutoShape 27"/>
          <p:cNvSpPr/>
          <p:nvPr/>
        </p:nvSpPr>
        <p:spPr>
          <a:xfrm flipH="1">
            <a:off x="5062537" y="3549015"/>
            <a:ext cx="2218373" cy="692944"/>
          </a:xfrm>
          <a:prstGeom prst="wedgeRoundRectCallout">
            <a:avLst>
              <a:gd name="adj1" fmla="val -58501"/>
              <a:gd name="adj2" fmla="val -515"/>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答案不唯一哦！</a:t>
            </a:r>
            <a:endParaRPr lang="zh-CN" altLang="en-US"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slide(fromBottom)">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7"/>
          <p:cNvSpPr/>
          <p:nvPr/>
        </p:nvSpPr>
        <p:spPr>
          <a:xfrm>
            <a:off x="1692117" y="817722"/>
            <a:ext cx="1206341" cy="577691"/>
          </a:xfrm>
          <a:prstGeom prst="wedgeRoundRectCallout">
            <a:avLst>
              <a:gd name="adj1" fmla="val -65088"/>
              <a:gd name="adj2" fmla="val 26667"/>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填一填。</a:t>
            </a:r>
            <a:endParaRPr lang="zh-CN" altLang="en-US" sz="2100" dirty="0">
              <a:latin typeface="微软雅黑" panose="020B0503020204020204" charset="-122"/>
              <a:ea typeface="微软雅黑" panose="020B0503020204020204" charset="-122"/>
            </a:endParaRPr>
          </a:p>
        </p:txBody>
      </p:sp>
      <p:sp>
        <p:nvSpPr>
          <p:cNvPr id="100" name="文本框 99"/>
          <p:cNvSpPr txBox="1"/>
          <p:nvPr/>
        </p:nvSpPr>
        <p:spPr>
          <a:xfrm>
            <a:off x="1050369" y="2317909"/>
            <a:ext cx="6847999" cy="1522571"/>
          </a:xfrm>
          <a:prstGeom prst="rect">
            <a:avLst/>
          </a:prstGeom>
          <a:noFill/>
          <a:ln w="9525">
            <a:noFill/>
          </a:ln>
        </p:spPr>
        <p:txBody>
          <a:bodyPr wrap="square" lIns="68580" tIns="34290" rIns="68580" bIns="34290">
            <a:spAutoFit/>
          </a:bodyPr>
          <a:lstStyle/>
          <a:p>
            <a:pPr>
              <a:lnSpc>
                <a:spcPct val="150000"/>
              </a:lnSpc>
            </a:pPr>
            <a:r>
              <a:rPr lang="zh-CN" altLang="en-US" sz="2100" dirty="0">
                <a:latin typeface="微软雅黑" panose="020B0503020204020204" charset="-122"/>
                <a:ea typeface="微软雅黑" panose="020B0503020204020204" charset="-122"/>
              </a:rPr>
              <a:t>（</a:t>
            </a:r>
            <a:r>
              <a:rPr lang="en-US" altLang="zh-CN" sz="2100" dirty="0">
                <a:latin typeface="微软雅黑" panose="020B0503020204020204" charset="-122"/>
                <a:ea typeface="微软雅黑" panose="020B0503020204020204" charset="-122"/>
              </a:rPr>
              <a:t>1</a:t>
            </a:r>
            <a:r>
              <a:rPr lang="zh-CN" altLang="en-US" sz="2100" dirty="0">
                <a:latin typeface="微软雅黑" panose="020B0503020204020204" charset="-122"/>
                <a:ea typeface="微软雅黑" panose="020B0503020204020204" charset="-122"/>
              </a:rPr>
              <a:t>）实验</a:t>
            </a:r>
            <a:r>
              <a:rPr lang="zh-CN" altLang="en-US" sz="2100" dirty="0">
                <a:latin typeface="微软雅黑" panose="020B0503020204020204" charset="-122"/>
                <a:ea typeface="微软雅黑" panose="020B0503020204020204" charset="-122"/>
              </a:rPr>
              <a:t>小学今年有学生1021人，约是（        ）人。</a:t>
            </a:r>
            <a:endParaRPr lang="zh-CN" altLang="en-US" sz="2100" dirty="0">
              <a:latin typeface="微软雅黑" panose="020B0503020204020204" charset="-122"/>
              <a:ea typeface="微软雅黑" panose="020B0503020204020204" charset="-122"/>
            </a:endParaRPr>
          </a:p>
          <a:p>
            <a:pPr>
              <a:lnSpc>
                <a:spcPct val="150000"/>
              </a:lnSpc>
            </a:pPr>
            <a:r>
              <a:rPr lang="zh-CN" altLang="en-US" sz="2100" dirty="0">
                <a:latin typeface="微软雅黑" panose="020B0503020204020204" charset="-122"/>
                <a:ea typeface="微软雅黑" panose="020B0503020204020204" charset="-122"/>
              </a:rPr>
              <a:t>（</a:t>
            </a:r>
            <a:r>
              <a:rPr lang="en-US" altLang="zh-CN" sz="2100" dirty="0">
                <a:latin typeface="微软雅黑" panose="020B0503020204020204" charset="-122"/>
                <a:ea typeface="微软雅黑" panose="020B0503020204020204" charset="-122"/>
              </a:rPr>
              <a:t>2</a:t>
            </a:r>
            <a:r>
              <a:rPr lang="zh-CN" altLang="en-US" sz="2100" dirty="0">
                <a:latin typeface="微软雅黑" panose="020B0503020204020204" charset="-122"/>
                <a:ea typeface="微软雅黑" panose="020B0503020204020204" charset="-122"/>
              </a:rPr>
              <a:t>）小</a:t>
            </a:r>
            <a:r>
              <a:rPr lang="zh-CN" altLang="en-US" sz="2100" dirty="0">
                <a:latin typeface="微软雅黑" panose="020B0503020204020204" charset="-122"/>
                <a:ea typeface="微软雅黑" panose="020B0503020204020204" charset="-122"/>
              </a:rPr>
              <a:t>明家到学校有492米，约是（           ）米。</a:t>
            </a:r>
            <a:endParaRPr lang="zh-CN" altLang="en-US" sz="2100" dirty="0">
              <a:latin typeface="微软雅黑" panose="020B0503020204020204" charset="-122"/>
              <a:ea typeface="微软雅黑" panose="020B0503020204020204" charset="-122"/>
            </a:endParaRPr>
          </a:p>
          <a:p>
            <a:pPr>
              <a:lnSpc>
                <a:spcPct val="150000"/>
              </a:lnSpc>
            </a:pPr>
            <a:r>
              <a:rPr lang="zh-CN" altLang="en-US" sz="2100" dirty="0">
                <a:latin typeface="微软雅黑" panose="020B0503020204020204" charset="-122"/>
                <a:ea typeface="微软雅黑" panose="020B0503020204020204" charset="-122"/>
              </a:rPr>
              <a:t>（</a:t>
            </a:r>
            <a:r>
              <a:rPr lang="en-US" altLang="zh-CN" sz="2100" dirty="0">
                <a:latin typeface="微软雅黑" panose="020B0503020204020204" charset="-122"/>
                <a:ea typeface="微软雅黑" panose="020B0503020204020204" charset="-122"/>
              </a:rPr>
              <a:t>3</a:t>
            </a:r>
            <a:r>
              <a:rPr lang="zh-CN" altLang="en-US" sz="2100" dirty="0">
                <a:latin typeface="微软雅黑" panose="020B0503020204020204" charset="-122"/>
                <a:ea typeface="微软雅黑" panose="020B0503020204020204" charset="-122"/>
              </a:rPr>
              <a:t>）一</a:t>
            </a:r>
            <a:r>
              <a:rPr lang="zh-CN" altLang="en-US" sz="2100" dirty="0">
                <a:latin typeface="微软雅黑" panose="020B0503020204020204" charset="-122"/>
                <a:ea typeface="微软雅黑" panose="020B0503020204020204" charset="-122"/>
              </a:rPr>
              <a:t>台电视机售价是1095元，约是（           ）元。</a:t>
            </a:r>
            <a:endParaRPr lang="zh-CN" altLang="en-US" sz="2100" dirty="0">
              <a:latin typeface="微软雅黑" panose="020B0503020204020204" charset="-122"/>
              <a:ea typeface="微软雅黑" panose="020B0503020204020204" charset="-122"/>
            </a:endParaRPr>
          </a:p>
        </p:txBody>
      </p:sp>
      <p:sp>
        <p:nvSpPr>
          <p:cNvPr id="17" name="文本框 16"/>
          <p:cNvSpPr txBox="1"/>
          <p:nvPr/>
        </p:nvSpPr>
        <p:spPr>
          <a:xfrm>
            <a:off x="6106716" y="2317672"/>
            <a:ext cx="765572" cy="1038746"/>
          </a:xfrm>
          <a:prstGeom prst="rect">
            <a:avLst/>
          </a:prstGeom>
          <a:noFill/>
          <a:ln w="9525">
            <a:noFill/>
          </a:ln>
        </p:spPr>
        <p:txBody>
          <a:bodyPr lIns="68580" tIns="34290" rIns="68580" bIns="34290">
            <a:spAutoFit/>
          </a:bodyPr>
          <a:lstStyle/>
          <a:p>
            <a:pPr>
              <a:lnSpc>
                <a:spcPct val="150000"/>
              </a:lnSpc>
            </a:pPr>
            <a:r>
              <a:rPr lang="en-US" altLang="zh-CN" sz="2100">
                <a:solidFill>
                  <a:srgbClr val="FF0000"/>
                </a:solidFill>
                <a:latin typeface="微软雅黑" panose="020B0503020204020204" charset="-122"/>
                <a:ea typeface="微软雅黑" panose="020B0503020204020204" charset="-122"/>
              </a:rPr>
              <a:t>1000</a:t>
            </a:r>
            <a:endParaRPr lang="en-US" altLang="zh-CN" sz="2400">
              <a:solidFill>
                <a:srgbClr val="FF0000"/>
              </a:solidFill>
              <a:latin typeface="微软雅黑" panose="020B0503020204020204" charset="-122"/>
              <a:ea typeface="微软雅黑" panose="020B0503020204020204" charset="-122"/>
            </a:endParaRPr>
          </a:p>
        </p:txBody>
      </p:sp>
      <p:sp>
        <p:nvSpPr>
          <p:cNvPr id="18" name="文本框 17"/>
          <p:cNvSpPr txBox="1"/>
          <p:nvPr/>
        </p:nvSpPr>
        <p:spPr>
          <a:xfrm>
            <a:off x="5634752" y="2907983"/>
            <a:ext cx="650081" cy="455771"/>
          </a:xfrm>
          <a:prstGeom prst="rect">
            <a:avLst/>
          </a:prstGeom>
          <a:noFill/>
          <a:ln w="9525">
            <a:noFill/>
          </a:ln>
        </p:spPr>
        <p:txBody>
          <a:bodyPr lIns="68580" tIns="34290" rIns="68580" bIns="34290">
            <a:spAutoFit/>
          </a:bodyPr>
          <a:lstStyle/>
          <a:p>
            <a:pPr>
              <a:lnSpc>
                <a:spcPct val="120000"/>
              </a:lnSpc>
            </a:pPr>
            <a:r>
              <a:rPr lang="en-US" altLang="zh-CN" sz="2100">
                <a:solidFill>
                  <a:srgbClr val="FF0000"/>
                </a:solidFill>
                <a:latin typeface="微软雅黑" panose="020B0503020204020204" charset="-122"/>
                <a:ea typeface="微软雅黑" panose="020B0503020204020204" charset="-122"/>
              </a:rPr>
              <a:t>500</a:t>
            </a:r>
            <a:endParaRPr lang="en-US" altLang="zh-CN" sz="2400" b="1">
              <a:solidFill>
                <a:srgbClr val="FF0000"/>
              </a:solidFill>
              <a:latin typeface="Times New Roman" panose="02020603050405020304" pitchFamily="18" charset="0"/>
              <a:ea typeface="楷体_GB2312" panose="02010609030101010101" pitchFamily="49" charset="-122"/>
            </a:endParaRPr>
          </a:p>
        </p:txBody>
      </p:sp>
      <p:sp>
        <p:nvSpPr>
          <p:cNvPr id="19" name="文本框 18"/>
          <p:cNvSpPr txBox="1"/>
          <p:nvPr/>
        </p:nvSpPr>
        <p:spPr>
          <a:xfrm>
            <a:off x="5935266" y="3372089"/>
            <a:ext cx="764381" cy="844847"/>
          </a:xfrm>
          <a:prstGeom prst="rect">
            <a:avLst/>
          </a:prstGeom>
          <a:noFill/>
          <a:ln w="9525">
            <a:noFill/>
          </a:ln>
        </p:spPr>
        <p:txBody>
          <a:bodyPr lIns="68580" tIns="34290" rIns="68580" bIns="34290">
            <a:spAutoFit/>
          </a:bodyPr>
          <a:lstStyle/>
          <a:p>
            <a:pPr>
              <a:lnSpc>
                <a:spcPct val="120000"/>
              </a:lnSpc>
            </a:pPr>
            <a:r>
              <a:rPr lang="en-US" altLang="zh-CN" sz="2100">
                <a:solidFill>
                  <a:srgbClr val="FF0000"/>
                </a:solidFill>
                <a:latin typeface="微软雅黑" panose="020B0503020204020204" charset="-122"/>
                <a:ea typeface="微软雅黑" panose="020B0503020204020204" charset="-122"/>
              </a:rPr>
              <a:t>1000</a:t>
            </a:r>
            <a:endParaRPr lang="en-US" altLang="zh-CN" sz="2400" b="1">
              <a:solidFill>
                <a:srgbClr val="FF0000"/>
              </a:solidFill>
              <a:latin typeface="Times New Roman" panose="02020603050405020304" pitchFamily="18" charset="0"/>
              <a:ea typeface="楷体_GB2312" panose="02010609030101010101" pitchFamily="49" charset="-122"/>
            </a:endParaRPr>
          </a:p>
        </p:txBody>
      </p:sp>
      <p:sp>
        <p:nvSpPr>
          <p:cNvPr id="14342" name="AutoShape 27"/>
          <p:cNvSpPr/>
          <p:nvPr/>
        </p:nvSpPr>
        <p:spPr>
          <a:xfrm flipH="1">
            <a:off x="4261009" y="701993"/>
            <a:ext cx="3088481" cy="1083945"/>
          </a:xfrm>
          <a:prstGeom prst="wedgeRoundRectCallout">
            <a:avLst>
              <a:gd name="adj1" fmla="val -56537"/>
              <a:gd name="adj2" fmla="val -4954"/>
              <a:gd name="adj3" fmla="val 16667"/>
            </a:avLst>
          </a:prstGeom>
          <a:solidFill>
            <a:srgbClr val="EE848C"/>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这节课我们来学习用估算的策略</a:t>
            </a:r>
            <a:r>
              <a:rPr lang="zh-CN" altLang="en-US" sz="2100" dirty="0">
                <a:latin typeface="微软雅黑" panose="020B0503020204020204" charset="-122"/>
                <a:ea typeface="微软雅黑" panose="020B0503020204020204" charset="-122"/>
              </a:rPr>
              <a:t>解决实际问题</a:t>
            </a:r>
            <a:r>
              <a:rPr lang="zh-CN" altLang="en-US" sz="2100" dirty="0">
                <a:latin typeface="微软雅黑" panose="020B0503020204020204" charset="-122"/>
                <a:ea typeface="微软雅黑" panose="020B0503020204020204" charset="-122"/>
              </a:rPr>
              <a:t>。</a:t>
            </a:r>
            <a:endParaRPr lang="zh-CN" altLang="en-US" sz="21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8" name="AutoShape 27"/>
          <p:cNvSpPr/>
          <p:nvPr/>
        </p:nvSpPr>
        <p:spPr>
          <a:xfrm flipH="1">
            <a:off x="5234464" y="950119"/>
            <a:ext cx="2012156" cy="1097280"/>
          </a:xfrm>
          <a:prstGeom prst="wedgeRoundRectCallout">
            <a:avLst>
              <a:gd name="adj1" fmla="val -64495"/>
              <a:gd name="adj2" fmla="val -15005"/>
              <a:gd name="adj3" fmla="val 16667"/>
            </a:avLst>
          </a:prstGeom>
          <a:solidFill>
            <a:srgbClr val="85CCC9"/>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买这两件商品，500元够吗？</a:t>
            </a:r>
            <a:endParaRPr lang="zh-CN" altLang="en-US" sz="2100" dirty="0">
              <a:latin typeface="微软雅黑" panose="020B0503020204020204" charset="-122"/>
              <a:ea typeface="微软雅黑" panose="020B0503020204020204" charset="-122"/>
            </a:endParaRPr>
          </a:p>
        </p:txBody>
      </p:sp>
      <p:sp>
        <p:nvSpPr>
          <p:cNvPr id="7" name="AutoShape 27"/>
          <p:cNvSpPr/>
          <p:nvPr/>
        </p:nvSpPr>
        <p:spPr>
          <a:xfrm flipH="1">
            <a:off x="4521041" y="3340417"/>
            <a:ext cx="2623185" cy="1125855"/>
          </a:xfrm>
          <a:prstGeom prst="wedgeRoundRectCallout">
            <a:avLst>
              <a:gd name="adj1" fmla="val -59046"/>
              <a:gd name="adj2" fmla="val -12634"/>
              <a:gd name="adj3" fmla="val 16667"/>
            </a:avLst>
          </a:prstGeom>
          <a:solidFill>
            <a:srgbClr val="D57373"/>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知道了什么？要解决的问题是什么？</a:t>
            </a:r>
            <a:endParaRPr lang="zh-CN" altLang="en-US" sz="2100"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email"/>
          <a:stretch>
            <a:fillRect/>
          </a:stretch>
        </p:blipFill>
        <p:spPr>
          <a:xfrm>
            <a:off x="1788700" y="1498759"/>
            <a:ext cx="984695" cy="812669"/>
          </a:xfrm>
          <a:prstGeom prst="rect">
            <a:avLst/>
          </a:prstGeom>
        </p:spPr>
      </p:pic>
      <p:pic>
        <p:nvPicPr>
          <p:cNvPr id="5" name="图片 4"/>
          <p:cNvPicPr>
            <a:picLocks noChangeAspect="1"/>
          </p:cNvPicPr>
          <p:nvPr/>
        </p:nvPicPr>
        <p:blipFill>
          <a:blip r:embed="rId2" cstate="email"/>
          <a:stretch>
            <a:fillRect/>
          </a:stretch>
        </p:blipFill>
        <p:spPr>
          <a:xfrm>
            <a:off x="3413951" y="1498759"/>
            <a:ext cx="809244" cy="809244"/>
          </a:xfrm>
          <a:prstGeom prst="rect">
            <a:avLst/>
          </a:prstGeom>
        </p:spPr>
      </p:pic>
      <p:sp>
        <p:nvSpPr>
          <p:cNvPr id="6" name="矩形 5"/>
          <p:cNvSpPr/>
          <p:nvPr/>
        </p:nvSpPr>
        <p:spPr>
          <a:xfrm>
            <a:off x="1840903" y="2572710"/>
            <a:ext cx="880289" cy="392415"/>
          </a:xfrm>
          <a:prstGeom prst="rect">
            <a:avLst/>
          </a:prstGeom>
        </p:spPr>
        <p:txBody>
          <a:bodyPr wrap="none" lIns="68580" tIns="34290" rIns="68580" bIns="34290">
            <a:spAutoFit/>
          </a:bodyPr>
          <a:lstStyle/>
          <a:p>
            <a:r>
              <a:rPr lang="en-US" altLang="zh-CN" sz="2100" dirty="0">
                <a:solidFill>
                  <a:prstClr val="black"/>
                </a:solidFill>
                <a:latin typeface="微软雅黑" panose="020B0503020204020204" charset="-122"/>
                <a:ea typeface="微软雅黑" panose="020B0503020204020204" charset="-122"/>
              </a:rPr>
              <a:t>358</a:t>
            </a:r>
            <a:r>
              <a:rPr lang="zh-CN" altLang="en-US" sz="2100" dirty="0">
                <a:solidFill>
                  <a:prstClr val="black"/>
                </a:solidFill>
                <a:latin typeface="微软雅黑" panose="020B0503020204020204" charset="-122"/>
                <a:ea typeface="微软雅黑" panose="020B0503020204020204" charset="-122"/>
              </a:rPr>
              <a:t>元</a:t>
            </a:r>
            <a:endParaRPr lang="zh-CN" altLang="en-US" dirty="0"/>
          </a:p>
        </p:txBody>
      </p:sp>
      <p:sp>
        <p:nvSpPr>
          <p:cNvPr id="12" name="矩形 11"/>
          <p:cNvSpPr/>
          <p:nvPr/>
        </p:nvSpPr>
        <p:spPr>
          <a:xfrm>
            <a:off x="3594080" y="2572249"/>
            <a:ext cx="880289" cy="392415"/>
          </a:xfrm>
          <a:prstGeom prst="rect">
            <a:avLst/>
          </a:prstGeom>
        </p:spPr>
        <p:txBody>
          <a:bodyPr wrap="none" lIns="68580" tIns="34290" rIns="68580" bIns="34290">
            <a:spAutoFit/>
          </a:bodyPr>
          <a:lstStyle/>
          <a:p>
            <a:r>
              <a:rPr lang="en-US" altLang="zh-CN" sz="2100" dirty="0">
                <a:solidFill>
                  <a:prstClr val="black"/>
                </a:solidFill>
                <a:latin typeface="微软雅黑" panose="020B0503020204020204" charset="-122"/>
                <a:ea typeface="微软雅黑" panose="020B0503020204020204" charset="-122"/>
              </a:rPr>
              <a:t>218</a:t>
            </a:r>
            <a:r>
              <a:rPr lang="zh-CN" altLang="en-US" sz="2100" dirty="0">
                <a:solidFill>
                  <a:prstClr val="black"/>
                </a:solidFill>
                <a:latin typeface="微软雅黑" panose="020B0503020204020204" charset="-122"/>
                <a:ea typeface="微软雅黑" panose="020B0503020204020204" charset="-122"/>
              </a:rPr>
              <a:t>元</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9" name="AutoShape 27"/>
          <p:cNvSpPr/>
          <p:nvPr/>
        </p:nvSpPr>
        <p:spPr>
          <a:xfrm>
            <a:off x="1445419" y="3314700"/>
            <a:ext cx="2469356" cy="1110139"/>
          </a:xfrm>
          <a:prstGeom prst="wedgeRoundRectCallout">
            <a:avLst>
              <a:gd name="adj1" fmla="val -57579"/>
              <a:gd name="adj2" fmla="val -7241"/>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知道了电话机和吹风机的价格。</a:t>
            </a:r>
            <a:endParaRPr lang="zh-CN" altLang="en-US" sz="2100" dirty="0">
              <a:latin typeface="微软雅黑" panose="020B0503020204020204" charset="-122"/>
              <a:ea typeface="微软雅黑" panose="020B0503020204020204" charset="-122"/>
            </a:endParaRPr>
          </a:p>
        </p:txBody>
      </p:sp>
      <p:sp>
        <p:nvSpPr>
          <p:cNvPr id="2" name="椭圆 1"/>
          <p:cNvSpPr/>
          <p:nvPr/>
        </p:nvSpPr>
        <p:spPr>
          <a:xfrm>
            <a:off x="3144875" y="2788531"/>
            <a:ext cx="1019175" cy="366713"/>
          </a:xfrm>
          <a:prstGeom prst="ellipse">
            <a:avLst/>
          </a:prstGeom>
          <a:noFill/>
          <a:ln w="44450">
            <a:solidFill>
              <a:srgbClr val="FF5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base">
              <a:spcBef>
                <a:spcPct val="0"/>
              </a:spcBef>
              <a:spcAft>
                <a:spcPct val="0"/>
              </a:spcAft>
              <a:defRPr/>
            </a:pPr>
            <a:endParaRPr lang="zh-CN" altLang="en-US" noProof="1">
              <a:sym typeface="+mn-ea"/>
            </a:endParaRPr>
          </a:p>
        </p:txBody>
      </p:sp>
      <p:sp>
        <p:nvSpPr>
          <p:cNvPr id="4" name="椭圆 3"/>
          <p:cNvSpPr/>
          <p:nvPr/>
        </p:nvSpPr>
        <p:spPr>
          <a:xfrm>
            <a:off x="4829204" y="2788531"/>
            <a:ext cx="1017985" cy="366713"/>
          </a:xfrm>
          <a:prstGeom prst="ellipse">
            <a:avLst/>
          </a:prstGeom>
          <a:noFill/>
          <a:ln w="44450">
            <a:solidFill>
              <a:srgbClr val="FF5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base">
              <a:spcBef>
                <a:spcPct val="0"/>
              </a:spcBef>
              <a:spcAft>
                <a:spcPct val="0"/>
              </a:spcAft>
              <a:defRPr/>
            </a:pPr>
            <a:endParaRPr lang="zh-CN" altLang="en-US" noProof="1"/>
          </a:p>
        </p:txBody>
      </p:sp>
      <p:sp>
        <p:nvSpPr>
          <p:cNvPr id="9" name="AutoShape 27"/>
          <p:cNvSpPr/>
          <p:nvPr/>
        </p:nvSpPr>
        <p:spPr>
          <a:xfrm>
            <a:off x="5141595" y="3369945"/>
            <a:ext cx="2404110" cy="1077754"/>
          </a:xfrm>
          <a:prstGeom prst="wedgeRoundRectCallout">
            <a:avLst>
              <a:gd name="adj1" fmla="val 64056"/>
              <a:gd name="adj2" fmla="val -8563"/>
              <a:gd name="adj3" fmla="val 16667"/>
            </a:avLst>
          </a:prstGeom>
          <a:solidFill>
            <a:srgbClr val="219189"/>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sym typeface="宋体" panose="02010600030101010101" pitchFamily="2" charset="-122"/>
              </a:rPr>
              <a:t>问500元够不够买这两件商品？</a:t>
            </a:r>
            <a:endParaRPr lang="zh-CN" altLang="en-US" sz="2100" dirty="0">
              <a:latin typeface="微软雅黑" panose="020B0503020204020204" charset="-122"/>
              <a:ea typeface="微软雅黑" panose="020B0503020204020204" charset="-122"/>
              <a:sym typeface="宋体" panose="02010600030101010101" pitchFamily="2" charset="-122"/>
            </a:endParaRPr>
          </a:p>
        </p:txBody>
      </p:sp>
      <p:pic>
        <p:nvPicPr>
          <p:cNvPr id="17" name="图片 16"/>
          <p:cNvPicPr>
            <a:picLocks noChangeAspect="1"/>
          </p:cNvPicPr>
          <p:nvPr/>
        </p:nvPicPr>
        <p:blipFill>
          <a:blip r:embed="rId1" cstate="email"/>
          <a:stretch>
            <a:fillRect/>
          </a:stretch>
        </p:blipFill>
        <p:spPr>
          <a:xfrm>
            <a:off x="3092672" y="1700463"/>
            <a:ext cx="984695" cy="812669"/>
          </a:xfrm>
          <a:prstGeom prst="rect">
            <a:avLst/>
          </a:prstGeom>
        </p:spPr>
      </p:pic>
      <p:pic>
        <p:nvPicPr>
          <p:cNvPr id="18" name="图片 17"/>
          <p:cNvPicPr>
            <a:picLocks noChangeAspect="1"/>
          </p:cNvPicPr>
          <p:nvPr/>
        </p:nvPicPr>
        <p:blipFill>
          <a:blip r:embed="rId2" cstate="email"/>
          <a:stretch>
            <a:fillRect/>
          </a:stretch>
        </p:blipFill>
        <p:spPr>
          <a:xfrm>
            <a:off x="4717923" y="1700462"/>
            <a:ext cx="809244" cy="809244"/>
          </a:xfrm>
          <a:prstGeom prst="rect">
            <a:avLst/>
          </a:prstGeom>
        </p:spPr>
      </p:pic>
      <p:sp>
        <p:nvSpPr>
          <p:cNvPr id="19" name="矩形 18"/>
          <p:cNvSpPr/>
          <p:nvPr/>
        </p:nvSpPr>
        <p:spPr>
          <a:xfrm>
            <a:off x="3144875" y="2774414"/>
            <a:ext cx="880289" cy="392415"/>
          </a:xfrm>
          <a:prstGeom prst="rect">
            <a:avLst/>
          </a:prstGeom>
        </p:spPr>
        <p:txBody>
          <a:bodyPr wrap="none" lIns="68580" tIns="34290" rIns="68580" bIns="34290">
            <a:spAutoFit/>
          </a:bodyPr>
          <a:lstStyle/>
          <a:p>
            <a:r>
              <a:rPr lang="en-US" altLang="zh-CN" sz="2100" dirty="0">
                <a:solidFill>
                  <a:prstClr val="black"/>
                </a:solidFill>
                <a:latin typeface="微软雅黑" panose="020B0503020204020204" charset="-122"/>
                <a:ea typeface="微软雅黑" panose="020B0503020204020204" charset="-122"/>
              </a:rPr>
              <a:t>358</a:t>
            </a:r>
            <a:r>
              <a:rPr lang="zh-CN" altLang="en-US" sz="2100" dirty="0">
                <a:solidFill>
                  <a:prstClr val="black"/>
                </a:solidFill>
                <a:latin typeface="微软雅黑" panose="020B0503020204020204" charset="-122"/>
                <a:ea typeface="微软雅黑" panose="020B0503020204020204" charset="-122"/>
              </a:rPr>
              <a:t>元</a:t>
            </a:r>
            <a:endParaRPr lang="zh-CN" altLang="en-US" dirty="0"/>
          </a:p>
        </p:txBody>
      </p:sp>
      <p:sp>
        <p:nvSpPr>
          <p:cNvPr id="20" name="矩形 19"/>
          <p:cNvSpPr/>
          <p:nvPr/>
        </p:nvSpPr>
        <p:spPr>
          <a:xfrm>
            <a:off x="4898053" y="2773952"/>
            <a:ext cx="880289" cy="392415"/>
          </a:xfrm>
          <a:prstGeom prst="rect">
            <a:avLst/>
          </a:prstGeom>
        </p:spPr>
        <p:txBody>
          <a:bodyPr wrap="none" lIns="68580" tIns="34290" rIns="68580" bIns="34290">
            <a:spAutoFit/>
          </a:bodyPr>
          <a:lstStyle/>
          <a:p>
            <a:r>
              <a:rPr lang="en-US" altLang="zh-CN" sz="2100" dirty="0">
                <a:solidFill>
                  <a:prstClr val="black"/>
                </a:solidFill>
                <a:latin typeface="微软雅黑" panose="020B0503020204020204" charset="-122"/>
                <a:ea typeface="微软雅黑" panose="020B0503020204020204" charset="-122"/>
              </a:rPr>
              <a:t>218</a:t>
            </a:r>
            <a:r>
              <a:rPr lang="zh-CN" altLang="en-US" sz="2100" dirty="0">
                <a:solidFill>
                  <a:prstClr val="black"/>
                </a:solidFill>
                <a:latin typeface="微软雅黑" panose="020B0503020204020204" charset="-122"/>
                <a:ea typeface="微软雅黑" panose="020B0503020204020204" charset="-122"/>
              </a:rPr>
              <a:t>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27"/>
          <p:cNvSpPr/>
          <p:nvPr/>
        </p:nvSpPr>
        <p:spPr>
          <a:xfrm flipH="1">
            <a:off x="1676877" y="1571149"/>
            <a:ext cx="3479006" cy="1642110"/>
          </a:xfrm>
          <a:prstGeom prst="wedgeRoundRectCallout">
            <a:avLst>
              <a:gd name="adj1" fmla="val 57856"/>
              <a:gd name="adj2" fmla="val -5718"/>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要知道500元够不够，先要知道买电话和电吹风一共得付多少钱。</a:t>
            </a:r>
            <a:endParaRPr lang="zh-CN" altLang="en-US" sz="2100" dirty="0">
              <a:latin typeface="微软雅黑" panose="020B0503020204020204" charset="-122"/>
              <a:ea typeface="微软雅黑" panose="020B0503020204020204" charset="-122"/>
            </a:endParaRPr>
          </a:p>
        </p:txBody>
      </p:sp>
      <p:sp>
        <p:nvSpPr>
          <p:cNvPr id="4" name="AutoShape 27"/>
          <p:cNvSpPr/>
          <p:nvPr/>
        </p:nvSpPr>
        <p:spPr>
          <a:xfrm flipH="1">
            <a:off x="4110990" y="3291364"/>
            <a:ext cx="3477578" cy="1597343"/>
          </a:xfrm>
          <a:prstGeom prst="wedgeRoundRectCallout">
            <a:avLst>
              <a:gd name="adj1" fmla="val -58093"/>
              <a:gd name="adj2" fmla="val -23843"/>
              <a:gd name="adj3" fmla="val 16667"/>
            </a:avLst>
          </a:prstGeom>
          <a:solidFill>
            <a:srgbClr val="219189"/>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我想把358和218加起来，看看有没有超过500，可是我还不会算……</a:t>
            </a:r>
            <a:endParaRPr lang="zh-CN" altLang="en-US" sz="2100" dirty="0">
              <a:latin typeface="微软雅黑" panose="020B0503020204020204" charset="-122"/>
              <a:ea typeface="微软雅黑" panose="020B0503020204020204" charset="-122"/>
            </a:endParaRPr>
          </a:p>
        </p:txBody>
      </p:sp>
      <p:sp>
        <p:nvSpPr>
          <p:cNvPr id="6" name="AutoShape 27"/>
          <p:cNvSpPr/>
          <p:nvPr/>
        </p:nvSpPr>
        <p:spPr>
          <a:xfrm flipH="1">
            <a:off x="4367689" y="682943"/>
            <a:ext cx="1547813" cy="577691"/>
          </a:xfrm>
          <a:prstGeom prst="wedgeRoundRectCallout">
            <a:avLst>
              <a:gd name="adj1" fmla="val -65088"/>
              <a:gd name="adj2" fmla="val 26667"/>
              <a:gd name="adj3" fmla="val 16667"/>
            </a:avLst>
          </a:prstGeom>
          <a:solidFill>
            <a:srgbClr val="D57373"/>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怎样</a:t>
            </a:r>
            <a:r>
              <a:rPr lang="zh-CN" altLang="en-US" sz="2100" dirty="0">
                <a:latin typeface="微软雅黑" panose="020B0503020204020204" charset="-122"/>
                <a:ea typeface="微软雅黑" panose="020B0503020204020204" charset="-122"/>
              </a:rPr>
              <a:t>解答？</a:t>
            </a:r>
            <a:endParaRPr lang="zh-CN" altLang="en-US"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副本"/>
          <p:cNvPicPr>
            <a:picLocks noChangeAspect="1"/>
          </p:cNvPicPr>
          <p:nvPr/>
        </p:nvPicPr>
        <p:blipFill>
          <a:blip r:embed="rId1" cstate="email"/>
          <a:stretch>
            <a:fillRect/>
          </a:stretch>
        </p:blipFill>
        <p:spPr>
          <a:xfrm>
            <a:off x="1947625" y="993696"/>
            <a:ext cx="2675334" cy="1674019"/>
          </a:xfrm>
          <a:prstGeom prst="rect">
            <a:avLst/>
          </a:prstGeom>
          <a:noFill/>
          <a:ln w="9525">
            <a:noFill/>
          </a:ln>
        </p:spPr>
      </p:pic>
      <p:sp>
        <p:nvSpPr>
          <p:cNvPr id="7268" name="AutoShape 27"/>
          <p:cNvSpPr/>
          <p:nvPr/>
        </p:nvSpPr>
        <p:spPr>
          <a:xfrm flipH="1">
            <a:off x="4826794" y="3571876"/>
            <a:ext cx="2218373" cy="1170146"/>
          </a:xfrm>
          <a:prstGeom prst="wedgeRoundRectCallout">
            <a:avLst>
              <a:gd name="adj1" fmla="val -59106"/>
              <a:gd name="adj2" fmla="val -21556"/>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我用估算的方法解决问题！</a:t>
            </a:r>
            <a:endParaRPr lang="zh-CN" altLang="en-US" sz="2100" dirty="0">
              <a:latin typeface="微软雅黑" panose="020B0503020204020204" charset="-122"/>
              <a:ea typeface="微软雅黑" panose="020B0503020204020204" charset="-122"/>
            </a:endParaRPr>
          </a:p>
        </p:txBody>
      </p:sp>
      <p:sp>
        <p:nvSpPr>
          <p:cNvPr id="6" name="文本框 5"/>
          <p:cNvSpPr txBox="1"/>
          <p:nvPr/>
        </p:nvSpPr>
        <p:spPr>
          <a:xfrm>
            <a:off x="1834515" y="2618899"/>
            <a:ext cx="2992041" cy="1522571"/>
          </a:xfrm>
          <a:prstGeom prst="rect">
            <a:avLst/>
          </a:prstGeom>
          <a:noFill/>
          <a:ln w="9525">
            <a:noFill/>
          </a:ln>
        </p:spPr>
        <p:txBody>
          <a:bodyPr lIns="68580" tIns="34290" rIns="68580" bIns="34290">
            <a:spAutoFit/>
          </a:bodyPr>
          <a:lstStyle/>
          <a:p>
            <a:pPr algn="l">
              <a:lnSpc>
                <a:spcPct val="150000"/>
              </a:lnSpc>
            </a:pPr>
            <a:r>
              <a:rPr lang="en-US" altLang="zh-CN" sz="2100" dirty="0">
                <a:solidFill>
                  <a:srgbClr val="FF0000"/>
                </a:solidFill>
                <a:latin typeface="微软雅黑" panose="020B0503020204020204" charset="-122"/>
                <a:ea typeface="微软雅黑" panose="020B0503020204020204" charset="-122"/>
              </a:rPr>
              <a:t>358＞300     218＞200</a:t>
            </a:r>
            <a:endParaRPr lang="en-US" altLang="zh-CN" sz="2100" dirty="0">
              <a:solidFill>
                <a:srgbClr val="FF0000"/>
              </a:solidFill>
              <a:latin typeface="微软雅黑" panose="020B0503020204020204" charset="-122"/>
              <a:ea typeface="微软雅黑" panose="020B0503020204020204" charset="-122"/>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rPr>
              <a:t>300+200=500</a:t>
            </a:r>
            <a:endParaRPr lang="en-US" altLang="zh-CN" sz="2100" dirty="0">
              <a:solidFill>
                <a:srgbClr val="FF0000"/>
              </a:solidFill>
              <a:latin typeface="微软雅黑" panose="020B0503020204020204" charset="-122"/>
              <a:ea typeface="微软雅黑" panose="020B0503020204020204" charset="-122"/>
            </a:endParaRPr>
          </a:p>
          <a:p>
            <a:pPr algn="l">
              <a:lnSpc>
                <a:spcPct val="150000"/>
              </a:lnSpc>
            </a:pPr>
            <a:r>
              <a:rPr lang="en-US" altLang="zh-CN" sz="2100" dirty="0">
                <a:solidFill>
                  <a:srgbClr val="FF0000"/>
                </a:solidFill>
                <a:latin typeface="微软雅黑" panose="020B0503020204020204" charset="-122"/>
                <a:ea typeface="微软雅黑" panose="020B0503020204020204" charset="-122"/>
              </a:rPr>
              <a:t>带500元不够！</a:t>
            </a:r>
            <a:endParaRPr lang="en-US" altLang="zh-CN" sz="2100" dirty="0">
              <a:solidFill>
                <a:srgbClr val="FF0000"/>
              </a:solidFill>
              <a:latin typeface="微软雅黑" panose="020B0503020204020204" charset="-122"/>
              <a:ea typeface="微软雅黑" panose="020B0503020204020204" charset="-122"/>
            </a:endParaRPr>
          </a:p>
        </p:txBody>
      </p:sp>
      <p:sp>
        <p:nvSpPr>
          <p:cNvPr id="13321" name="AutoShape 27"/>
          <p:cNvSpPr/>
          <p:nvPr/>
        </p:nvSpPr>
        <p:spPr>
          <a:xfrm flipH="1">
            <a:off x="6150769" y="691039"/>
            <a:ext cx="1754981" cy="1130141"/>
          </a:xfrm>
          <a:prstGeom prst="wedgeRoundRectCallout">
            <a:avLst>
              <a:gd name="adj1" fmla="val -39592"/>
              <a:gd name="adj2" fmla="val 64351"/>
              <a:gd name="adj3" fmla="val 16667"/>
            </a:avLst>
          </a:prstGeom>
          <a:solidFill>
            <a:srgbClr val="EE848C"/>
          </a:solidFill>
          <a:ln w="19050" cap="flat" cmpd="sng">
            <a:noFill/>
            <a:prstDash val="solid"/>
            <a:miter/>
            <a:headEnd type="none" w="med" len="med"/>
            <a:tailEnd type="none" w="med" len="med"/>
          </a:ln>
        </p:spPr>
        <p:txBody>
          <a:bodyPr lIns="68580" tIns="34290" rIns="68580" bIns="34290"/>
          <a:lstStyle/>
          <a:p>
            <a:pPr>
              <a:lnSpc>
                <a:spcPct val="150000"/>
              </a:lnSpc>
            </a:pPr>
            <a:r>
              <a:rPr lang="zh-CN" altLang="en-US" sz="2100" dirty="0">
                <a:latin typeface="微软雅黑" panose="020B0503020204020204" charset="-122"/>
                <a:ea typeface="微软雅黑" panose="020B0503020204020204" charset="-122"/>
              </a:rPr>
              <a:t>你认为他说的对吗？</a:t>
            </a:r>
            <a:endParaRPr lang="zh-CN" altLang="en-US"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9" name="AutoShape 27"/>
          <p:cNvSpPr/>
          <p:nvPr/>
        </p:nvSpPr>
        <p:spPr>
          <a:xfrm>
            <a:off x="2530316" y="1363504"/>
            <a:ext cx="3662363" cy="1552099"/>
          </a:xfrm>
          <a:prstGeom prst="wedgeRoundRectCallout">
            <a:avLst>
              <a:gd name="adj1" fmla="val -56426"/>
              <a:gd name="adj2" fmla="val -5005"/>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500</a:t>
            </a:r>
            <a:r>
              <a:rPr lang="zh-CN" altLang="en-US"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元买了</a:t>
            </a:r>
            <a:r>
              <a:rPr lang="en-US" altLang="zh-CN"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300</a:t>
            </a:r>
            <a:r>
              <a:rPr lang="zh-CN" altLang="en-US"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多元的电话机，剩下不到</a:t>
            </a:r>
            <a:r>
              <a:rPr lang="en-US" altLang="zh-CN"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200</a:t>
            </a:r>
            <a:r>
              <a:rPr lang="zh-CN" altLang="en-US"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元，肯定不够买电吹风。</a:t>
            </a:r>
            <a:endParaRPr lang="zh-CN" altLang="en-US" sz="2100" dirty="0">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3" name="AutoShape 27"/>
          <p:cNvSpPr/>
          <p:nvPr/>
        </p:nvSpPr>
        <p:spPr>
          <a:xfrm flipH="1">
            <a:off x="4549140" y="3077051"/>
            <a:ext cx="2881313" cy="1546860"/>
          </a:xfrm>
          <a:prstGeom prst="wedgeRoundRectCallout">
            <a:avLst>
              <a:gd name="adj1" fmla="val -57669"/>
              <a:gd name="adj2" fmla="val -17426"/>
              <a:gd name="adj3" fmla="val 16667"/>
            </a:avLst>
          </a:prstGeom>
          <a:solidFill>
            <a:srgbClr val="219189"/>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即使电话机300元，500－300=200，也不够买电吹风！</a:t>
            </a:r>
            <a:endParaRPr lang="en-US" altLang="zh-CN" sz="21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图片 6" descr="图片1副本"/>
          <p:cNvPicPr>
            <a:picLocks noChangeAspect="1"/>
          </p:cNvPicPr>
          <p:nvPr/>
        </p:nvPicPr>
        <p:blipFill>
          <a:blip r:embed="rId1" cstate="email"/>
          <a:stretch>
            <a:fillRect/>
          </a:stretch>
        </p:blipFill>
        <p:spPr>
          <a:xfrm>
            <a:off x="2189322" y="1136095"/>
            <a:ext cx="2675335" cy="1674019"/>
          </a:xfrm>
          <a:prstGeom prst="rect">
            <a:avLst/>
          </a:prstGeom>
          <a:noFill/>
          <a:ln w="9525">
            <a:noFill/>
          </a:ln>
        </p:spPr>
      </p:pic>
      <p:sp>
        <p:nvSpPr>
          <p:cNvPr id="7268" name="AutoShape 27"/>
          <p:cNvSpPr/>
          <p:nvPr/>
        </p:nvSpPr>
        <p:spPr>
          <a:xfrm flipH="1">
            <a:off x="5546884" y="1136332"/>
            <a:ext cx="1679734" cy="1060133"/>
          </a:xfrm>
          <a:prstGeom prst="wedgeRoundRectCallout">
            <a:avLst>
              <a:gd name="adj1" fmla="val -64495"/>
              <a:gd name="adj2" fmla="val -15005"/>
              <a:gd name="adj3" fmla="val 16667"/>
            </a:avLst>
          </a:prstGeom>
          <a:solidFill>
            <a:srgbClr val="85CCC9"/>
          </a:solidFill>
          <a:ln w="19050" cap="flat" cmpd="sng">
            <a:noFill/>
            <a:prstDash val="solid"/>
            <a:miter/>
            <a:headEnd type="none" w="med" len="med"/>
            <a:tailEnd type="none" w="med" len="med"/>
          </a:ln>
        </p:spPr>
        <p:txBody>
          <a:bodyPr lIns="68580" tIns="34290" rIns="68580" bIns="34290"/>
          <a:lstStyle/>
          <a:p>
            <a:pPr>
              <a:lnSpc>
                <a:spcPct val="150000"/>
              </a:lnSpc>
            </a:pPr>
            <a:r>
              <a:rPr lang="en-US" altLang="zh-CN" sz="2100">
                <a:latin typeface="微软雅黑" panose="020B0503020204020204" charset="-122"/>
                <a:ea typeface="微软雅黑" panose="020B0503020204020204" charset="-122"/>
                <a:cs typeface="微软雅黑" panose="020B0503020204020204" charset="-122"/>
              </a:rPr>
              <a:t>那带700元够了吗？</a:t>
            </a:r>
            <a:endParaRPr lang="zh-CN" altLang="en-US" sz="2400" b="1" dirty="0">
              <a:latin typeface="楷体_GB2312" panose="02010609030101010101" pitchFamily="49" charset="-122"/>
              <a:ea typeface="楷体_GB2312" panose="02010609030101010101" pitchFamily="49" charset="-122"/>
            </a:endParaRPr>
          </a:p>
        </p:txBody>
      </p:sp>
      <p:sp>
        <p:nvSpPr>
          <p:cNvPr id="6159" name="AutoShape 27"/>
          <p:cNvSpPr/>
          <p:nvPr/>
        </p:nvSpPr>
        <p:spPr>
          <a:xfrm>
            <a:off x="1671638" y="3262313"/>
            <a:ext cx="3892391" cy="1568291"/>
          </a:xfrm>
          <a:prstGeom prst="wedgeRoundRectCallout">
            <a:avLst>
              <a:gd name="adj1" fmla="val -56426"/>
              <a:gd name="adj2" fmla="val -5005"/>
              <a:gd name="adj3" fmla="val 16667"/>
            </a:avLst>
          </a:prstGeom>
          <a:solidFill>
            <a:srgbClr val="EA976B"/>
          </a:solidFill>
          <a:ln w="19050" cap="flat" cmpd="sng">
            <a:noFill/>
            <a:prstDash val="solid"/>
            <a:miter/>
            <a:headEnd type="none" w="med" len="med"/>
            <a:tailEnd type="none" w="med" len="med"/>
          </a:ln>
        </p:spPr>
        <p:txBody>
          <a:bodyPr lIns="68580" tIns="34290" rIns="68580" bIns="34290"/>
          <a:lstStyle/>
          <a:p>
            <a:pPr algn="l">
              <a:lnSpc>
                <a:spcPct val="150000"/>
              </a:lnSpc>
            </a:pPr>
            <a:r>
              <a:rPr lang="en-US" altLang="zh-CN" sz="21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电话机不到400元，电吹风不到300元，400+300=700，带700元肯定够！</a:t>
            </a:r>
            <a:endParaRPr lang="en-US" altLang="zh-CN" sz="2100" dirty="0">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PP_MARK_KEY" val="640923a6-f659-4b12-81de-dc9e23dc0d72"/>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2118</Words>
  <Application>WPS 演示</Application>
  <PresentationFormat>全屏显示(16:9)</PresentationFormat>
  <Paragraphs>249</Paragraphs>
  <Slides>23</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Arial</vt:lpstr>
      <vt:lpstr>宋体</vt:lpstr>
      <vt:lpstr>Wingdings</vt:lpstr>
      <vt:lpstr>华文楷体</vt:lpstr>
      <vt:lpstr>微软雅黑</vt:lpstr>
      <vt:lpstr>楷体</vt:lpstr>
      <vt:lpstr>Times New Roman</vt:lpstr>
      <vt:lpstr>楷体_GB2312</vt:lpstr>
      <vt:lpstr>新宋体</vt:lpstr>
      <vt:lpstr>Arial Unicode MS</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171</cp:revision>
  <dcterms:created xsi:type="dcterms:W3CDTF">2019-05-20T10:58:00Z</dcterms:created>
  <dcterms:modified xsi:type="dcterms:W3CDTF">2023-01-30T02:35:15Z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352E4D7285084631AEB6357398374540</vt:lpwstr>
  </property>
</Properties>
</file>