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557" r:id="rId6"/>
    <p:sldId id="636" r:id="rId7"/>
    <p:sldId id="635" r:id="rId8"/>
    <p:sldId id="487" r:id="rId9"/>
    <p:sldId id="508" r:id="rId10"/>
    <p:sldId id="316" r:id="rId11"/>
    <p:sldId id="270" r:id="rId12"/>
    <p:sldId id="666" r:id="rId13"/>
    <p:sldId id="621" r:id="rId14"/>
    <p:sldId id="268" r:id="rId15"/>
    <p:sldId id="472" r:id="rId16"/>
    <p:sldId id="667" r:id="rId17"/>
    <p:sldId id="482" r:id="rId18"/>
    <p:sldId id="668" r:id="rId19"/>
    <p:sldId id="287" r:id="rId20"/>
    <p:sldId id="274" r:id="rId21"/>
    <p:sldId id="669" r:id="rId22"/>
    <p:sldId id="637" r:id="rId23"/>
    <p:sldId id="614" r:id="rId24"/>
    <p:sldId id="426" r:id="rId25"/>
    <p:sldId id="613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6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2B2"/>
    <a:srgbClr val="8F6C6A"/>
    <a:srgbClr val="666767"/>
    <a:srgbClr val="E3BFD8"/>
    <a:srgbClr val="219189"/>
    <a:srgbClr val="ED996D"/>
    <a:srgbClr val="A3B9DA"/>
    <a:srgbClr val="C4BDD9"/>
    <a:srgbClr val="93CFEA"/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9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-84" y="-618"/>
      </p:cViewPr>
      <p:guideLst>
        <p:guide orient="horz" pos="1436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7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6.xml"/><Relationship Id="rId28" Type="http://schemas.openxmlformats.org/officeDocument/2006/relationships/tags" Target="../tags/tag5.xml"/><Relationship Id="rId27" Type="http://schemas.openxmlformats.org/officeDocument/2006/relationships/tags" Target="../tags/tag4.xml"/><Relationship Id="rId26" Type="http://schemas.openxmlformats.org/officeDocument/2006/relationships/tags" Target="../tags/tag3.xml"/><Relationship Id="rId25" Type="http://schemas.openxmlformats.org/officeDocument/2006/relationships/tags" Target="../tags/tag2.xml"/><Relationship Id="rId24" Type="http://schemas.openxmlformats.org/officeDocument/2006/relationships/tags" Target="../tags/tag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image" Target="../media/image11.tif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image" Target="../media/image14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231181"/>
            <a:ext cx="914400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数学广角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推理</a:t>
            </a:r>
            <a:endParaRPr lang="zh-CN" altLang="en-US" sz="4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2566968"/>
            <a:ext cx="914400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课时 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简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单推理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1"/>
          <p:cNvSpPr txBox="1"/>
          <p:nvPr/>
        </p:nvSpPr>
        <p:spPr>
          <a:xfrm>
            <a:off x="1828563" y="2540794"/>
            <a:ext cx="5978128" cy="55292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笑笑最轻，所以重 5 千克。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2"/>
          <p:cNvSpPr txBox="1"/>
          <p:nvPr/>
        </p:nvSpPr>
        <p:spPr>
          <a:xfrm>
            <a:off x="1784033" y="3084672"/>
            <a:ext cx="6492240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乐乐比欢欢重，所以乐乐重 9 千克，欢欢重 7 千克。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34"/>
          <p:cNvSpPr txBox="1"/>
          <p:nvPr/>
        </p:nvSpPr>
        <p:spPr>
          <a:xfrm>
            <a:off x="1828562" y="3676650"/>
            <a:ext cx="6142434" cy="1037749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千克重的是（         ），5 千克重的是（         ），9 千克重的是（         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5"/>
          <p:cNvSpPr txBox="1"/>
          <p:nvPr/>
        </p:nvSpPr>
        <p:spPr>
          <a:xfrm>
            <a:off x="3736658" y="3676413"/>
            <a:ext cx="670560" cy="552926"/>
          </a:xfrm>
          <a:prstGeom prst="rect">
            <a:avLst/>
          </a:prstGeom>
          <a:noFill/>
          <a:ln w="12700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36"/>
          <p:cNvSpPr txBox="1"/>
          <p:nvPr/>
        </p:nvSpPr>
        <p:spPr>
          <a:xfrm>
            <a:off x="6833831" y="3692367"/>
            <a:ext cx="670560" cy="552926"/>
          </a:xfrm>
          <a:prstGeom prst="rect">
            <a:avLst/>
          </a:prstGeom>
          <a:noFill/>
          <a:ln w="12700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笑笑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37"/>
          <p:cNvSpPr txBox="1"/>
          <p:nvPr/>
        </p:nvSpPr>
        <p:spPr>
          <a:xfrm>
            <a:off x="3736539" y="4159330"/>
            <a:ext cx="670560" cy="552926"/>
          </a:xfrm>
          <a:prstGeom prst="rect">
            <a:avLst/>
          </a:prstGeom>
          <a:noFill/>
          <a:ln w="12700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乐乐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628299" y="432911"/>
            <a:ext cx="3866198" cy="612458"/>
          </a:xfrm>
          <a:prstGeom prst="wedgeRoundRectCallout">
            <a:avLst>
              <a:gd name="adj1" fmla="val -54953"/>
              <a:gd name="adj2" fmla="val -9181"/>
              <a:gd name="adj3" fmla="val 16667"/>
            </a:avLst>
          </a:prstGeom>
          <a:solidFill>
            <a:srgbClr val="EE848C"/>
          </a:solidFill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乐乐比欢欢重，笑笑是最轻的。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38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1587" y="1045131"/>
            <a:ext cx="6157913" cy="14370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任意多边形 1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AutoShape 42"/>
          <p:cNvSpPr/>
          <p:nvPr/>
        </p:nvSpPr>
        <p:spPr>
          <a:xfrm>
            <a:off x="2354104" y="3840957"/>
            <a:ext cx="4507706" cy="611029"/>
          </a:xfrm>
          <a:prstGeom prst="wedgeRoundRectCallout">
            <a:avLst>
              <a:gd name="adj1" fmla="val 55176"/>
              <a:gd name="adj2" fmla="val -20171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我把名字和体重写成两行，再连线。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Group 57"/>
          <p:cNvGrpSpPr/>
          <p:nvPr/>
        </p:nvGrpSpPr>
        <p:grpSpPr>
          <a:xfrm>
            <a:off x="2126219" y="2351485"/>
            <a:ext cx="5584076" cy="1359693"/>
            <a:chOff x="3287" y="1033"/>
            <a:chExt cx="3347" cy="1142"/>
          </a:xfrm>
        </p:grpSpPr>
        <p:sp>
          <p:nvSpPr>
            <p:cNvPr id="10250" name="Text Box 58"/>
            <p:cNvSpPr txBox="1"/>
            <p:nvPr/>
          </p:nvSpPr>
          <p:spPr>
            <a:xfrm>
              <a:off x="3385" y="1033"/>
              <a:ext cx="3249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欢欢            乐乐             笑笑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1" name="Text Box 59"/>
            <p:cNvSpPr txBox="1"/>
            <p:nvPr/>
          </p:nvSpPr>
          <p:spPr>
            <a:xfrm>
              <a:off x="3287" y="1690"/>
              <a:ext cx="3225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 千克          5 千克          9 千克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Line 70"/>
          <p:cNvSpPr/>
          <p:nvPr/>
        </p:nvSpPr>
        <p:spPr>
          <a:xfrm flipH="1">
            <a:off x="4013836" y="2775585"/>
            <a:ext cx="1564481" cy="54768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Line 71"/>
          <p:cNvSpPr/>
          <p:nvPr/>
        </p:nvSpPr>
        <p:spPr>
          <a:xfrm>
            <a:off x="4075271" y="2775585"/>
            <a:ext cx="1594485" cy="548164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72"/>
          <p:cNvSpPr/>
          <p:nvPr/>
        </p:nvSpPr>
        <p:spPr>
          <a:xfrm flipH="1">
            <a:off x="2642711" y="2789873"/>
            <a:ext cx="46673" cy="53387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5" name="Picture 38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1587" y="1045131"/>
            <a:ext cx="6157913" cy="14370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任意多边形 1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628299" y="432911"/>
            <a:ext cx="3866198" cy="612458"/>
          </a:xfrm>
          <a:prstGeom prst="wedgeRoundRectCallout">
            <a:avLst>
              <a:gd name="adj1" fmla="val -54953"/>
              <a:gd name="adj2" fmla="val -9181"/>
              <a:gd name="adj3" fmla="val 16667"/>
            </a:avLst>
          </a:prstGeom>
          <a:solidFill>
            <a:srgbClr val="EE848C"/>
          </a:solidFill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乐乐比欢欢重，笑笑是最轻的。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  <p:sp>
        <p:nvSpPr>
          <p:cNvPr id="12290" name="Text Box 31"/>
          <p:cNvSpPr txBox="1"/>
          <p:nvPr/>
        </p:nvSpPr>
        <p:spPr>
          <a:xfrm>
            <a:off x="568642" y="482795"/>
            <a:ext cx="8007989" cy="1037749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小冬、小雨和小伟三人分别在一、二、三班。小伟是三班的，小雨下课后去一班找小冬玩。小冬和小雨各是几班的？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885" y="2517934"/>
            <a:ext cx="4671060" cy="55292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口答：小冬是一班的，小雨是二班的。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  <p:sp>
        <p:nvSpPr>
          <p:cNvPr id="14338" name="Text Box 31"/>
          <p:cNvSpPr txBox="1"/>
          <p:nvPr/>
        </p:nvSpPr>
        <p:spPr>
          <a:xfrm>
            <a:off x="493521" y="484110"/>
            <a:ext cx="8268889" cy="1037749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下面三位同学拍球，分别拍了 32 下，31 下，30 下。他们各拍了多少下？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39" name="组合 11"/>
          <p:cNvGrpSpPr/>
          <p:nvPr/>
        </p:nvGrpSpPr>
        <p:grpSpPr>
          <a:xfrm>
            <a:off x="1528406" y="1692355"/>
            <a:ext cx="6179344" cy="2445162"/>
            <a:chOff x="447675" y="2059724"/>
            <a:chExt cx="8239125" cy="3259080"/>
          </a:xfrm>
        </p:grpSpPr>
        <p:pic>
          <p:nvPicPr>
            <p:cNvPr id="14340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57762" y="2059724"/>
              <a:ext cx="4509763" cy="26644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Text Box 58"/>
            <p:cNvSpPr txBox="1"/>
            <p:nvPr/>
          </p:nvSpPr>
          <p:spPr>
            <a:xfrm>
              <a:off x="2226194" y="4549631"/>
              <a:ext cx="6460606" cy="76917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小娟           小龙        小云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2" name="AutoShape 27"/>
            <p:cNvSpPr/>
            <p:nvPr/>
          </p:nvSpPr>
          <p:spPr>
            <a:xfrm flipH="1">
              <a:off x="447675" y="2233613"/>
              <a:ext cx="1857375" cy="1565841"/>
            </a:xfrm>
            <a:prstGeom prst="wedgeRoundRectCallout">
              <a:avLst>
                <a:gd name="adj1" fmla="val -63065"/>
                <a:gd name="adj2" fmla="val -3838"/>
                <a:gd name="adj3" fmla="val 16667"/>
              </a:avLst>
            </a:prstGeom>
            <a:solidFill>
              <a:srgbClr val="C6DEC0"/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我不是最多的。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3" name="AutoShape 27"/>
            <p:cNvSpPr/>
            <p:nvPr/>
          </p:nvSpPr>
          <p:spPr>
            <a:xfrm flipH="1">
              <a:off x="7086600" y="2347913"/>
              <a:ext cx="1600200" cy="1565841"/>
            </a:xfrm>
            <a:prstGeom prst="wedgeRoundRectCallout">
              <a:avLst>
                <a:gd name="adj1" fmla="val 58852"/>
                <a:gd name="adj2" fmla="val -3579"/>
                <a:gd name="adj3" fmla="val 16667"/>
              </a:avLst>
            </a:prstGeom>
            <a:solidFill>
              <a:srgbClr val="E25E58"/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我拍了30下。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/>
          <p:nvPr/>
        </p:nvSpPr>
        <p:spPr>
          <a:xfrm>
            <a:off x="1033463" y="4293871"/>
            <a:ext cx="7230904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口答：小娟拍了 31 下，小龙拍了 32 下，小云拍了 30 下。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Group 57"/>
          <p:cNvGrpSpPr/>
          <p:nvPr/>
        </p:nvGrpSpPr>
        <p:grpSpPr>
          <a:xfrm>
            <a:off x="2617113" y="2932942"/>
            <a:ext cx="4063603" cy="1359694"/>
            <a:chOff x="3378" y="1033"/>
            <a:chExt cx="2436" cy="1142"/>
          </a:xfrm>
        </p:grpSpPr>
        <p:sp>
          <p:nvSpPr>
            <p:cNvPr id="15372" name="Text Box 58"/>
            <p:cNvSpPr txBox="1"/>
            <p:nvPr/>
          </p:nvSpPr>
          <p:spPr>
            <a:xfrm>
              <a:off x="3385" y="1033"/>
              <a:ext cx="2429" cy="34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小娟          小龙         小云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373" name="Text Box 59"/>
            <p:cNvSpPr txBox="1"/>
            <p:nvPr/>
          </p:nvSpPr>
          <p:spPr>
            <a:xfrm>
              <a:off x="3378" y="1690"/>
              <a:ext cx="2433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32 下        31 下       30 下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6" name="Line 70"/>
          <p:cNvSpPr/>
          <p:nvPr/>
        </p:nvSpPr>
        <p:spPr>
          <a:xfrm flipH="1">
            <a:off x="5498187" y="3349661"/>
            <a:ext cx="15716" cy="527685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Line 71"/>
          <p:cNvSpPr/>
          <p:nvPr/>
        </p:nvSpPr>
        <p:spPr>
          <a:xfrm flipH="1">
            <a:off x="3108840" y="3356805"/>
            <a:ext cx="1304925" cy="52006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Line 72"/>
          <p:cNvSpPr/>
          <p:nvPr/>
        </p:nvSpPr>
        <p:spPr>
          <a:xfrm>
            <a:off x="3123128" y="3339184"/>
            <a:ext cx="1291114" cy="53768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5367" name="组合 8"/>
          <p:cNvGrpSpPr/>
          <p:nvPr/>
        </p:nvGrpSpPr>
        <p:grpSpPr>
          <a:xfrm>
            <a:off x="1595438" y="421686"/>
            <a:ext cx="5593556" cy="2171271"/>
            <a:chOff x="457200" y="2059724"/>
            <a:chExt cx="8162925" cy="3169640"/>
          </a:xfrm>
        </p:grpSpPr>
        <p:pic>
          <p:nvPicPr>
            <p:cNvPr id="15368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57762" y="2059724"/>
              <a:ext cx="4509763" cy="26644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9" name="Text Box 58"/>
            <p:cNvSpPr txBox="1"/>
            <p:nvPr/>
          </p:nvSpPr>
          <p:spPr>
            <a:xfrm>
              <a:off x="2159519" y="4386936"/>
              <a:ext cx="6460606" cy="84242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小娟         小龙      小云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370" name="AutoShape 27"/>
            <p:cNvSpPr/>
            <p:nvPr/>
          </p:nvSpPr>
          <p:spPr>
            <a:xfrm flipH="1">
              <a:off x="457200" y="2471737"/>
              <a:ext cx="1857375" cy="1714969"/>
            </a:xfrm>
            <a:prstGeom prst="wedgeRoundRectCallout">
              <a:avLst>
                <a:gd name="adj1" fmla="val -63065"/>
                <a:gd name="adj2" fmla="val -3838"/>
                <a:gd name="adj3" fmla="val 16667"/>
              </a:avLst>
            </a:prstGeom>
            <a:solidFill>
              <a:srgbClr val="C7DFC1"/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我不是最多的。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1" name="AutoShape 27"/>
            <p:cNvSpPr/>
            <p:nvPr/>
          </p:nvSpPr>
          <p:spPr>
            <a:xfrm flipH="1">
              <a:off x="7019925" y="2443163"/>
              <a:ext cx="1600200" cy="1699978"/>
            </a:xfrm>
            <a:prstGeom prst="wedgeRoundRectCallout">
              <a:avLst>
                <a:gd name="adj1" fmla="val 58852"/>
                <a:gd name="adj2" fmla="val -3579"/>
                <a:gd name="adj3" fmla="val 16667"/>
              </a:avLst>
            </a:prstGeom>
            <a:solidFill>
              <a:srgbClr val="E3635D"/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我拍了30下。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  <p:pic>
        <p:nvPicPr>
          <p:cNvPr id="16386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33462" y="2013938"/>
            <a:ext cx="3718322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1"/>
          <p:cNvSpPr txBox="1"/>
          <p:nvPr/>
        </p:nvSpPr>
        <p:spPr>
          <a:xfrm>
            <a:off x="493520" y="491368"/>
            <a:ext cx="8456295" cy="1522571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小雨、小东、小松三个人进行跳绳比赛。小松说：“我不是最后一名。”小东说：“我也不是最后一名，但小松比我的成绩好。”他们各得了第几名？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/>
          <p:nvPr/>
        </p:nvSpPr>
        <p:spPr>
          <a:xfrm>
            <a:off x="523399" y="2431733"/>
            <a:ext cx="7720013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口答：小松得了第一名，小东得了第二名，小雨得了第三名。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Group 57"/>
          <p:cNvGrpSpPr/>
          <p:nvPr/>
        </p:nvGrpSpPr>
        <p:grpSpPr>
          <a:xfrm>
            <a:off x="1973342" y="844391"/>
            <a:ext cx="4394597" cy="1359694"/>
            <a:chOff x="3287" y="1033"/>
            <a:chExt cx="2634" cy="1142"/>
          </a:xfrm>
        </p:grpSpPr>
        <p:sp>
          <p:nvSpPr>
            <p:cNvPr id="17415" name="Text Box 58"/>
            <p:cNvSpPr txBox="1"/>
            <p:nvPr/>
          </p:nvSpPr>
          <p:spPr>
            <a:xfrm>
              <a:off x="3385" y="1033"/>
              <a:ext cx="2429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小雨          小东         小松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416" name="Text Box 59"/>
            <p:cNvSpPr txBox="1"/>
            <p:nvPr/>
          </p:nvSpPr>
          <p:spPr>
            <a:xfrm>
              <a:off x="3287" y="1690"/>
              <a:ext cx="2634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第一名      第二名       第三名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6" name="Line 70"/>
          <p:cNvSpPr/>
          <p:nvPr/>
        </p:nvSpPr>
        <p:spPr>
          <a:xfrm flipH="1">
            <a:off x="2518410" y="1274921"/>
            <a:ext cx="2636520" cy="51149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71"/>
          <p:cNvSpPr/>
          <p:nvPr/>
        </p:nvSpPr>
        <p:spPr>
          <a:xfrm>
            <a:off x="3908108" y="1275398"/>
            <a:ext cx="476" cy="473869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Line 72"/>
          <p:cNvSpPr/>
          <p:nvPr/>
        </p:nvSpPr>
        <p:spPr>
          <a:xfrm>
            <a:off x="2631757" y="1257777"/>
            <a:ext cx="2523173" cy="528161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8" name="AutoShape 27"/>
          <p:cNvSpPr/>
          <p:nvPr/>
        </p:nvSpPr>
        <p:spPr>
          <a:xfrm>
            <a:off x="2897982" y="3177540"/>
            <a:ext cx="4120039" cy="1685568"/>
          </a:xfrm>
          <a:prstGeom prst="wedgeRoundRectCallout">
            <a:avLst>
              <a:gd name="adj1" fmla="val 56910"/>
              <a:gd name="adj2" fmla="val -8281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小松说：“我不是最后一名。”小东说：“我也不是最后一名，但小松比我的成绩好。”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32497" y="1810227"/>
            <a:ext cx="7129463" cy="15654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解决推理问题可以借助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排除法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进行判断。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en-US" altLang="zh-CN" sz="2100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238125" y="979170"/>
            <a:ext cx="8311515" cy="34624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位好朋友分别喜欢下象棋、跳舞、弹琴中的一种，已知甲不会象棋，也不会弹琴；丙总是需要安静地思考，乙喜欢（   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下象棋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②跳舞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③弹琴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）桌子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上有3盘鱼，小猫说:“第一盘比第三盘多3条。”大猫说:“第三盘比第二盘少5条。”第（   ）盘鱼最少。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②二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166" y="587692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选一选。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0437" y="1465301"/>
            <a:ext cx="93075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2544" y="3242666"/>
            <a:ext cx="93075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8126" y="979170"/>
            <a:ext cx="8780621" cy="34624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洁、小丽和小冰三名同学共戴了2顶红帽子和1顶蓝帽子，小洁看见一人戴了红帽子，一人戴了蓝帽子。小洁戴的是（   ）帽子。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②蓝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无法确定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、小青和小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玲三个人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比高矮，小强不是最矮的但比小青矮，小玲没有小青高，也没有小强高。他们三人中，（   ）最高。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小强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小青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③小玲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1359" y="1457205"/>
            <a:ext cx="93075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35573" y="3196946"/>
            <a:ext cx="93075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en-US" altLang="zh-CN" sz="21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68166" y="587692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选一选。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1178" y="772892"/>
            <a:ext cx="8401526" cy="2305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1.通过观察猜测等活动，让学生经历简单的推理过程，理解逻辑推理的意义，获得一些简单的推理经验。</a:t>
            </a:r>
            <a:endParaRPr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2.能借助连线的方式整理信息，并按一定的方法进行推理。</a:t>
            </a:r>
            <a:endParaRPr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在简单的推理过程中，培养学生初步的观察、分析、推理和有条理地进行数学表达的能力。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079" y="3267075"/>
            <a:ext cx="8646319" cy="1624013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249204" y="3449694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sz="2100" dirty="0">
                <a:sym typeface="+mn-ea"/>
              </a:rPr>
              <a:t>掌握简单的推理方法。</a:t>
            </a:r>
            <a:endParaRPr sz="210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203" y="4064000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sym typeface="+mn-ea"/>
              </a:rPr>
              <a:t>初步培养学生有序</a:t>
            </a:r>
            <a:r>
              <a:rPr lang="zh-CN" altLang="en-US" sz="2100" dirty="0">
                <a:sym typeface="+mn-ea"/>
              </a:rPr>
              <a:t>的、全面</a:t>
            </a:r>
            <a:r>
              <a:rPr lang="zh-CN" altLang="en-US" sz="2100" dirty="0">
                <a:sym typeface="+mn-ea"/>
              </a:rPr>
              <a:t>的思考问题及数学表达的能力。</a:t>
            </a:r>
            <a:endParaRPr lang="zh-CN" altLang="en-US" sz="2100" dirty="0"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6015" y="456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学习目标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33635" y="495021"/>
            <a:ext cx="8140652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李叔叔把红、白、蓝各一个气球送给3位小朋友。根据下面的对话，你能猜出他们分到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各是什么颜色的气球吗？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636" y="4108133"/>
            <a:ext cx="188976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红气球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91376" y="4108133"/>
            <a:ext cx="1450658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蓝气球 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8270" y="4188856"/>
            <a:ext cx="1246823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白气球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思想气泡: 云 2"/>
          <p:cNvSpPr/>
          <p:nvPr/>
        </p:nvSpPr>
        <p:spPr>
          <a:xfrm>
            <a:off x="5897021" y="1581677"/>
            <a:ext cx="2473256" cy="1411935"/>
          </a:xfrm>
          <a:prstGeom prst="wedgeRoundRectCallout">
            <a:avLst>
              <a:gd name="adj1" fmla="val 34597"/>
              <a:gd name="adj2" fmla="val 60174"/>
              <a:gd name="adj3" fmla="val 16667"/>
            </a:avLst>
          </a:prstGeom>
          <a:solidFill>
            <a:srgbClr val="A3B9D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我看到老师把蓝气球和红气球分给小春和小宇了。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思想气泡: 云 2"/>
          <p:cNvSpPr/>
          <p:nvPr/>
        </p:nvSpPr>
        <p:spPr>
          <a:xfrm>
            <a:off x="3209449" y="1662589"/>
            <a:ext cx="1632585" cy="920591"/>
          </a:xfrm>
          <a:prstGeom prst="wedgeRoundRectCallout">
            <a:avLst>
              <a:gd name="adj1" fmla="val -1458"/>
              <a:gd name="adj2" fmla="val 68054"/>
              <a:gd name="adj3" fmla="val 16667"/>
            </a:avLst>
          </a:prstGeom>
          <a:solidFill>
            <a:srgbClr val="C4BDD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我分到的不是白气球。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思想气泡: 云 2"/>
          <p:cNvSpPr/>
          <p:nvPr/>
        </p:nvSpPr>
        <p:spPr>
          <a:xfrm>
            <a:off x="603409" y="1784033"/>
            <a:ext cx="1648301" cy="925354"/>
          </a:xfrm>
          <a:prstGeom prst="wedgeRoundRectCallout">
            <a:avLst/>
          </a:prstGeom>
          <a:solidFill>
            <a:srgbClr val="93CFE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我分到的不是蓝气球。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en-US" altLang="zh-CN" sz="2100" b="1" dirty="0"/>
          </a:p>
        </p:txBody>
      </p:sp>
      <p:sp>
        <p:nvSpPr>
          <p:cNvPr id="2" name="矩形 1"/>
          <p:cNvSpPr/>
          <p:nvPr/>
        </p:nvSpPr>
        <p:spPr>
          <a:xfrm>
            <a:off x="1330643" y="3024990"/>
            <a:ext cx="71796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小春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1984" y="3253264"/>
            <a:ext cx="178879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小宇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33073" y="3301453"/>
            <a:ext cx="737162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小军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9991" y="2929406"/>
            <a:ext cx="409194" cy="7440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24179" y="2738438"/>
            <a:ext cx="420622" cy="8377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98888" y="3136295"/>
            <a:ext cx="498084" cy="990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10183" y="474706"/>
            <a:ext cx="2640223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猜年龄。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04436" y="3841909"/>
            <a:ext cx="614934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年龄最小的是（      ），年龄最大的是（      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0949" y="3939190"/>
            <a:ext cx="93075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小冰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03621" y="3945913"/>
            <a:ext cx="93075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小华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1113588" y="1353196"/>
            <a:ext cx="1836204" cy="612935"/>
          </a:xfrm>
          <a:prstGeom prst="wedgeRoundRectCallout">
            <a:avLst>
              <a:gd name="adj1" fmla="val -19899"/>
              <a:gd name="adj2" fmla="val 70892"/>
              <a:gd name="adj3" fmla="val 16667"/>
            </a:avLst>
          </a:prstGeom>
          <a:solidFill>
            <a:srgbClr val="E3BFD8"/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我比小丽大。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思想气泡: 云 2"/>
          <p:cNvSpPr/>
          <p:nvPr/>
        </p:nvSpPr>
        <p:spPr>
          <a:xfrm>
            <a:off x="3586660" y="1308789"/>
            <a:ext cx="1592063" cy="786350"/>
          </a:xfrm>
          <a:prstGeom prst="wedgeRoundRectCallout">
            <a:avLst>
              <a:gd name="adj1" fmla="val -17064"/>
              <a:gd name="adj2" fmla="val 66861"/>
              <a:gd name="adj3" fmla="val 16667"/>
            </a:avLst>
          </a:prstGeom>
          <a:solidFill>
            <a:srgbClr val="F7B2B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TextBox 19"/>
          <p:cNvSpPr txBox="1"/>
          <p:nvPr/>
        </p:nvSpPr>
        <p:spPr>
          <a:xfrm>
            <a:off x="3830732" y="1426048"/>
            <a:ext cx="1944216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我是......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思想气泡: 云 2"/>
          <p:cNvSpPr/>
          <p:nvPr/>
        </p:nvSpPr>
        <p:spPr>
          <a:xfrm>
            <a:off x="6215106" y="1333248"/>
            <a:ext cx="2191703" cy="593884"/>
          </a:xfrm>
          <a:prstGeom prst="wedgeRoundRectCallout">
            <a:avLst>
              <a:gd name="adj1" fmla="val -21615"/>
              <a:gd name="adj2" fmla="val 79822"/>
              <a:gd name="adj3" fmla="val 16667"/>
            </a:avLst>
          </a:prstGeom>
          <a:solidFill>
            <a:srgbClr val="8F6C6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 dirty="0"/>
          </a:p>
        </p:txBody>
      </p:sp>
      <p:sp>
        <p:nvSpPr>
          <p:cNvPr id="40" name="TextBox 19"/>
          <p:cNvSpPr txBox="1"/>
          <p:nvPr/>
        </p:nvSpPr>
        <p:spPr>
          <a:xfrm>
            <a:off x="6368996" y="1372360"/>
            <a:ext cx="1862826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我不是最小的。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4514" y="3309937"/>
            <a:ext cx="88534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小华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9282" y="3309937"/>
            <a:ext cx="108012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小冰</a:t>
            </a:r>
            <a:endParaRPr lang="zh-CN" alt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57488" y="3169882"/>
            <a:ext cx="1111777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小丽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8996" y="2320307"/>
            <a:ext cx="941962" cy="941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05721" y="2251805"/>
            <a:ext cx="966338" cy="966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35777" y="2325730"/>
            <a:ext cx="892413" cy="89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1"/>
          <p:cNvSpPr/>
          <p:nvPr/>
        </p:nvSpPr>
        <p:spPr>
          <a:xfrm>
            <a:off x="469583" y="482919"/>
            <a:ext cx="1457325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Line 73"/>
          <p:cNvSpPr/>
          <p:nvPr/>
        </p:nvSpPr>
        <p:spPr>
          <a:xfrm>
            <a:off x="2800294" y="2275266"/>
            <a:ext cx="1800701" cy="72485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76"/>
          <p:cNvSpPr/>
          <p:nvPr/>
        </p:nvSpPr>
        <p:spPr>
          <a:xfrm>
            <a:off x="4776254" y="2218116"/>
            <a:ext cx="1685925" cy="782479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2" name="AutoShape 27"/>
          <p:cNvSpPr/>
          <p:nvPr/>
        </p:nvSpPr>
        <p:spPr>
          <a:xfrm>
            <a:off x="2248376" y="3528537"/>
            <a:ext cx="1465898" cy="1149191"/>
          </a:xfrm>
          <a:prstGeom prst="wedgeRoundRectCallout">
            <a:avLst>
              <a:gd name="adj1" fmla="val -63745"/>
              <a:gd name="adj2" fmla="val -9631"/>
              <a:gd name="adj3" fmla="val 16667"/>
            </a:avLst>
          </a:prstGeom>
          <a:solidFill>
            <a:srgbClr val="ED996D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 1 台电脑最便宜。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79" name="AutoShape 27"/>
          <p:cNvSpPr/>
          <p:nvPr/>
        </p:nvSpPr>
        <p:spPr>
          <a:xfrm>
            <a:off x="5919787" y="3538538"/>
            <a:ext cx="1904048" cy="1150144"/>
          </a:xfrm>
          <a:prstGeom prst="wedgeRoundRectCallout">
            <a:avLst>
              <a:gd name="adj1" fmla="val 55912"/>
              <a:gd name="adj2" fmla="val 21157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 2 台电脑不是最贵的。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464" name="组合 1"/>
          <p:cNvGrpSpPr/>
          <p:nvPr/>
        </p:nvGrpSpPr>
        <p:grpSpPr>
          <a:xfrm>
            <a:off x="2355714" y="2821523"/>
            <a:ext cx="4742259" cy="638473"/>
            <a:chOff x="1560649" y="5949280"/>
            <a:chExt cx="6323298" cy="851404"/>
          </a:xfrm>
        </p:grpSpPr>
        <p:sp>
          <p:nvSpPr>
            <p:cNvPr id="14" name="Text Box 63"/>
            <p:cNvSpPr txBox="1">
              <a:spLocks noChangeArrowheads="1"/>
            </p:cNvSpPr>
            <p:nvPr/>
          </p:nvSpPr>
          <p:spPr bwMode="auto">
            <a:xfrm>
              <a:off x="1560649" y="5949280"/>
              <a:ext cx="1655838" cy="8514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l" eaLnBrk="1" fontAlgn="auto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6900元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Text Box 63"/>
            <p:cNvSpPr txBox="1">
              <a:spLocks noChangeArrowheads="1"/>
            </p:cNvSpPr>
            <p:nvPr/>
          </p:nvSpPr>
          <p:spPr bwMode="auto">
            <a:xfrm>
              <a:off x="3894380" y="5949280"/>
              <a:ext cx="1655838" cy="851404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l" eaLnBrk="1" fontAlgn="auto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3498元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Text Box 63"/>
            <p:cNvSpPr txBox="1">
              <a:spLocks noChangeArrowheads="1"/>
            </p:cNvSpPr>
            <p:nvPr/>
          </p:nvSpPr>
          <p:spPr bwMode="auto">
            <a:xfrm>
              <a:off x="6228109" y="5949280"/>
              <a:ext cx="1655838" cy="851404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l" eaLnBrk="1" fontAlgn="auto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5412元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9465" name="组合 5"/>
          <p:cNvGrpSpPr/>
          <p:nvPr/>
        </p:nvGrpSpPr>
        <p:grpSpPr>
          <a:xfrm>
            <a:off x="2318804" y="1900281"/>
            <a:ext cx="4760090" cy="584223"/>
            <a:chOff x="1511531" y="4375242"/>
            <a:chExt cx="6346424" cy="779214"/>
          </a:xfrm>
        </p:grpSpPr>
        <p:sp>
          <p:nvSpPr>
            <p:cNvPr id="19474" name="TextBox 22"/>
            <p:cNvSpPr txBox="1"/>
            <p:nvPr/>
          </p:nvSpPr>
          <p:spPr>
            <a:xfrm>
              <a:off x="6439616" y="4375242"/>
              <a:ext cx="1418339" cy="7696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第3台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472" name="TextBox 1"/>
            <p:cNvSpPr txBox="1"/>
            <p:nvPr/>
          </p:nvSpPr>
          <p:spPr>
            <a:xfrm>
              <a:off x="1511531" y="4384768"/>
              <a:ext cx="1432623" cy="7696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第1台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470" name="TextBox 21"/>
            <p:cNvSpPr txBox="1"/>
            <p:nvPr/>
          </p:nvSpPr>
          <p:spPr>
            <a:xfrm>
              <a:off x="3880950" y="4384258"/>
              <a:ext cx="1567166" cy="7696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第2台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5" name="Line 74"/>
          <p:cNvSpPr/>
          <p:nvPr/>
        </p:nvSpPr>
        <p:spPr>
          <a:xfrm flipH="1">
            <a:off x="2799817" y="2338132"/>
            <a:ext cx="3615214" cy="59864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任意多边形 2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en-US" altLang="zh-CN" sz="21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944031" y="944438"/>
            <a:ext cx="1036296" cy="859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66880" y="931552"/>
            <a:ext cx="1040892" cy="9687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48378" y="970155"/>
            <a:ext cx="906686" cy="906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/>
          <p:nvPr/>
        </p:nvSpPr>
        <p:spPr>
          <a:xfrm>
            <a:off x="392907" y="3854768"/>
            <a:ext cx="8068151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红色是（              ），绿色是（         ），黄色是（              ）。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 Box 14"/>
          <p:cNvSpPr txBox="1"/>
          <p:nvPr/>
        </p:nvSpPr>
        <p:spPr>
          <a:xfrm>
            <a:off x="1603772" y="4015978"/>
            <a:ext cx="1389459" cy="39147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l" eaLnBrk="1" latinLnBrk="1" hangingPunct="1"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6648927" y="4025980"/>
            <a:ext cx="1550194" cy="39147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l" eaLnBrk="1" latinLnBrk="1" hangingPunct="1"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6"/>
          <p:cNvSpPr txBox="1"/>
          <p:nvPr/>
        </p:nvSpPr>
        <p:spPr>
          <a:xfrm>
            <a:off x="4249579" y="3995500"/>
            <a:ext cx="645319" cy="39147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40" name="矩形 1"/>
          <p:cNvSpPr/>
          <p:nvPr/>
        </p:nvSpPr>
        <p:spPr>
          <a:xfrm>
            <a:off x="518983" y="474638"/>
            <a:ext cx="8106509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信封里有一个圆，一个三角形，一个长方形。露出一部分，你能猜猜它们是谁吗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8441" name="组合 7"/>
          <p:cNvGrpSpPr/>
          <p:nvPr/>
        </p:nvGrpSpPr>
        <p:grpSpPr>
          <a:xfrm>
            <a:off x="2729151" y="1895475"/>
            <a:ext cx="3692128" cy="1363266"/>
            <a:chOff x="1115390" y="3645024"/>
            <a:chExt cx="4923460" cy="1818169"/>
          </a:xfrm>
        </p:grpSpPr>
        <p:grpSp>
          <p:nvGrpSpPr>
            <p:cNvPr id="18443" name="组合 6"/>
            <p:cNvGrpSpPr/>
            <p:nvPr/>
          </p:nvGrpSpPr>
          <p:grpSpPr>
            <a:xfrm>
              <a:off x="1253877" y="3645024"/>
              <a:ext cx="4338724" cy="1532301"/>
              <a:chOff x="1253877" y="3645024"/>
              <a:chExt cx="4338724" cy="1532301"/>
            </a:xfrm>
          </p:grpSpPr>
          <p:sp>
            <p:nvSpPr>
              <p:cNvPr id="18445" name="等腰三角形 1"/>
              <p:cNvSpPr/>
              <p:nvPr/>
            </p:nvSpPr>
            <p:spPr>
              <a:xfrm>
                <a:off x="1253877" y="3645024"/>
                <a:ext cx="1620000" cy="90000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12700">
                <a:noFill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5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8446" name="Oval 8"/>
              <p:cNvSpPr/>
              <p:nvPr/>
            </p:nvSpPr>
            <p:spPr>
              <a:xfrm>
                <a:off x="2915816" y="3645024"/>
                <a:ext cx="1079500" cy="1079298"/>
              </a:xfrm>
              <a:prstGeom prst="ellipse">
                <a:avLst/>
              </a:prstGeom>
              <a:solidFill>
                <a:srgbClr val="00B050"/>
              </a:solidFill>
              <a:ln w="9525">
                <a:noFill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5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8447" name="矩形 2"/>
              <p:cNvSpPr/>
              <p:nvPr/>
            </p:nvSpPr>
            <p:spPr>
              <a:xfrm rot="2979149">
                <a:off x="4465638" y="4050362"/>
                <a:ext cx="1440160" cy="813763"/>
              </a:xfrm>
              <a:prstGeom prst="rect">
                <a:avLst/>
              </a:prstGeom>
              <a:solidFill>
                <a:srgbClr val="FFFF66"/>
              </a:solidFill>
              <a:ln w="12700">
                <a:noFill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5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115390" y="4094406"/>
              <a:ext cx="4923460" cy="1368787"/>
            </a:xfrm>
            <a:prstGeom prst="rect">
              <a:avLst/>
            </a:prstGeom>
            <a:solidFill>
              <a:srgbClr val="CCECFF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15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AutoShape 27"/>
          <p:cNvSpPr/>
          <p:nvPr/>
        </p:nvSpPr>
        <p:spPr>
          <a:xfrm>
            <a:off x="5210651" y="2431257"/>
            <a:ext cx="1925003" cy="612629"/>
          </a:xfrm>
          <a:prstGeom prst="wedgeRoundRectCallout">
            <a:avLst>
              <a:gd name="adj1" fmla="val -29537"/>
              <a:gd name="adj2" fmla="val -73532"/>
              <a:gd name="adj3" fmla="val 16667"/>
            </a:avLst>
          </a:prstGeom>
          <a:solidFill>
            <a:srgbClr val="FFFF66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我不是三角形。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en-US" altLang="zh-CN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AutoShape 27"/>
          <p:cNvSpPr/>
          <p:nvPr/>
        </p:nvSpPr>
        <p:spPr>
          <a:xfrm>
            <a:off x="1266825" y="2636996"/>
            <a:ext cx="2159794" cy="613410"/>
          </a:xfrm>
          <a:prstGeom prst="wedgeRoundRectCallout">
            <a:avLst>
              <a:gd name="adj1" fmla="val -56382"/>
              <a:gd name="adj2" fmla="val -16164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是《科学世界》。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6" name="AutoShape 27"/>
          <p:cNvSpPr/>
          <p:nvPr/>
        </p:nvSpPr>
        <p:spPr>
          <a:xfrm>
            <a:off x="1285875" y="2635568"/>
            <a:ext cx="1153954" cy="613410"/>
          </a:xfrm>
          <a:prstGeom prst="wedgeRoundRectCallout">
            <a:avLst>
              <a:gd name="adj1" fmla="val -63708"/>
              <a:gd name="adj2" fmla="val -11303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AutoShape 27"/>
          <p:cNvSpPr/>
          <p:nvPr/>
        </p:nvSpPr>
        <p:spPr>
          <a:xfrm>
            <a:off x="3729991" y="2830354"/>
            <a:ext cx="3835241" cy="1686878"/>
          </a:xfrm>
          <a:prstGeom prst="wedgeRoundRectCallout">
            <a:avLst>
              <a:gd name="adj1" fmla="val 56701"/>
              <a:gd name="adj2" fmla="val 9054"/>
              <a:gd name="adj3" fmla="val 16667"/>
            </a:avLst>
          </a:prstGeom>
          <a:solidFill>
            <a:srgbClr val="EE848C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老师今天带来了《经典故事书》和《科学世界》中的一本书，你能一下就猜准是哪本书吗?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9" name="Picture 45" descr="C:\Users\wangwei\AppData\Local\Temp\SNAGHTMLab0cdf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27439" y="659368"/>
            <a:ext cx="1020365" cy="17014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4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9355" y="947738"/>
            <a:ext cx="1594247" cy="1332309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AutoShape 27"/>
          <p:cNvSpPr/>
          <p:nvPr/>
        </p:nvSpPr>
        <p:spPr>
          <a:xfrm>
            <a:off x="3207067" y="3823335"/>
            <a:ext cx="3643313" cy="612934"/>
          </a:xfrm>
          <a:prstGeom prst="wedgeRoundRectCallout">
            <a:avLst>
              <a:gd name="adj1" fmla="val 55023"/>
              <a:gd name="adj2" fmla="val -11169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仔细读题，你都知道了什么？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0370" y="1217772"/>
            <a:ext cx="6683693" cy="2124551"/>
          </a:xfrm>
          <a:prstGeom prst="roundRect">
            <a:avLst/>
          </a:prstGeom>
          <a:noFill/>
          <a:ln w="12700">
            <a:noFill/>
          </a:ln>
        </p:spPr>
      </p:pic>
      <p:sp>
        <p:nvSpPr>
          <p:cNvPr id="4101" name="Text Box 26"/>
          <p:cNvSpPr txBox="1"/>
          <p:nvPr/>
        </p:nvSpPr>
        <p:spPr>
          <a:xfrm>
            <a:off x="498039" y="352902"/>
            <a:ext cx="6896100" cy="1037749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有语文、数学和品德与生活三本书，下面三人各拿一本。小刚拿的是什么书？小丽呢？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AutoShape 27"/>
          <p:cNvSpPr/>
          <p:nvPr/>
        </p:nvSpPr>
        <p:spPr>
          <a:xfrm>
            <a:off x="1619250" y="3586163"/>
            <a:ext cx="5546884" cy="1149251"/>
          </a:xfrm>
          <a:prstGeom prst="wedgeRoundRectCallout">
            <a:avLst>
              <a:gd name="adj1" fmla="val -55870"/>
              <a:gd name="adj2" fmla="val -4898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我知道，有语文、数学和品德与生活三本书，小红、小丽和小刚三人各拿一本。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0370" y="1217772"/>
            <a:ext cx="6683693" cy="2124551"/>
          </a:xfrm>
          <a:prstGeom prst="round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AutoShape 27"/>
          <p:cNvSpPr/>
          <p:nvPr/>
        </p:nvSpPr>
        <p:spPr>
          <a:xfrm>
            <a:off x="1942148" y="3864768"/>
            <a:ext cx="2893219" cy="612934"/>
          </a:xfrm>
          <a:prstGeom prst="wedgeRoundRectCallout">
            <a:avLst>
              <a:gd name="adj1" fmla="val -61444"/>
              <a:gd name="adj2" fmla="val -1123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我们应该如何思考呢？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Picture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0370" y="1217772"/>
            <a:ext cx="6683693" cy="2124551"/>
          </a:xfrm>
          <a:prstGeom prst="round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7"/>
          <p:cNvSpPr txBox="1"/>
          <p:nvPr/>
        </p:nvSpPr>
        <p:spPr>
          <a:xfrm>
            <a:off x="1770222" y="1112520"/>
            <a:ext cx="6288881" cy="1523494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知道小红拿的是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语文书。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知道小丽没拿数学书，肯定拿了品德与生活书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，小刚拿的一定是数学书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50"/>
          <p:cNvSpPr txBox="1"/>
          <p:nvPr/>
        </p:nvSpPr>
        <p:spPr>
          <a:xfrm>
            <a:off x="1193007" y="3615214"/>
            <a:ext cx="6866096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小刚拿的是（      ）书，小丽拿的是（                 ）书。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51"/>
          <p:cNvSpPr txBox="1"/>
          <p:nvPr/>
        </p:nvSpPr>
        <p:spPr>
          <a:xfrm>
            <a:off x="2396728" y="3615214"/>
            <a:ext cx="1422797" cy="55292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52"/>
          <p:cNvSpPr txBox="1"/>
          <p:nvPr/>
        </p:nvSpPr>
        <p:spPr>
          <a:xfrm>
            <a:off x="5364480" y="3615214"/>
            <a:ext cx="2083594" cy="55292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品德与生活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955" y="1203484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AutoShape 27"/>
          <p:cNvSpPr/>
          <p:nvPr/>
        </p:nvSpPr>
        <p:spPr>
          <a:xfrm>
            <a:off x="4392454" y="673418"/>
            <a:ext cx="2707481" cy="1149251"/>
          </a:xfrm>
          <a:prstGeom prst="wedgeRoundRectCallout">
            <a:avLst>
              <a:gd name="adj1" fmla="val 59199"/>
              <a:gd name="adj2" fmla="val 6514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我把人名和书名写成两行，再连线。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Group 31"/>
          <p:cNvGrpSpPr/>
          <p:nvPr/>
        </p:nvGrpSpPr>
        <p:grpSpPr>
          <a:xfrm>
            <a:off x="2245757" y="1879521"/>
            <a:ext cx="4437459" cy="1382316"/>
            <a:chOff x="3286" y="1015"/>
            <a:chExt cx="3727" cy="1161"/>
          </a:xfrm>
        </p:grpSpPr>
        <p:sp>
          <p:nvSpPr>
            <p:cNvPr id="7183" name="Text Box 29"/>
            <p:cNvSpPr txBox="1"/>
            <p:nvPr/>
          </p:nvSpPr>
          <p:spPr>
            <a:xfrm>
              <a:off x="3574" y="1015"/>
              <a:ext cx="3169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      小丽      小刚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4" name="Text Box 30"/>
            <p:cNvSpPr txBox="1"/>
            <p:nvPr/>
          </p:nvSpPr>
          <p:spPr>
            <a:xfrm>
              <a:off x="3286" y="1691"/>
              <a:ext cx="3727" cy="48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语文          数学        品德与生活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Line 32"/>
          <p:cNvSpPr/>
          <p:nvPr/>
        </p:nvSpPr>
        <p:spPr>
          <a:xfrm flipH="1">
            <a:off x="2733199" y="2404825"/>
            <a:ext cx="167879" cy="44410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33"/>
          <p:cNvSpPr/>
          <p:nvPr/>
        </p:nvSpPr>
        <p:spPr>
          <a:xfrm>
            <a:off x="3982403" y="2419350"/>
            <a:ext cx="1057275" cy="430054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Line 34"/>
          <p:cNvSpPr/>
          <p:nvPr/>
        </p:nvSpPr>
        <p:spPr>
          <a:xfrm flipH="1">
            <a:off x="4035267" y="2432209"/>
            <a:ext cx="787241" cy="416719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Text Box 50"/>
          <p:cNvSpPr txBox="1"/>
          <p:nvPr/>
        </p:nvSpPr>
        <p:spPr>
          <a:xfrm>
            <a:off x="1047409" y="3398282"/>
            <a:ext cx="7146608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小丽拿的是（                 ）书，小刚拿的是（          ）书。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51"/>
          <p:cNvSpPr txBox="1"/>
          <p:nvPr/>
        </p:nvSpPr>
        <p:spPr>
          <a:xfrm>
            <a:off x="6145427" y="3388757"/>
            <a:ext cx="1422797" cy="552926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52"/>
          <p:cNvSpPr txBox="1"/>
          <p:nvPr/>
        </p:nvSpPr>
        <p:spPr>
          <a:xfrm>
            <a:off x="2347572" y="3406378"/>
            <a:ext cx="2083594" cy="55292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品德与生活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3158966" y="2864644"/>
            <a:ext cx="4133850" cy="1687354"/>
          </a:xfrm>
          <a:prstGeom prst="wedgeRoundRectCallout">
            <a:avLst>
              <a:gd name="adj1" fmla="val -54953"/>
              <a:gd name="adj2" fmla="val -9181"/>
              <a:gd name="adj3" fmla="val 16667"/>
            </a:avLst>
          </a:prstGeom>
          <a:solidFill>
            <a:srgbClr val="85CCC9"/>
          </a:solidFill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欢欢、乐乐和笑笑是三只可爱的小狗。乐乐比欢欢重，笑笑是最轻的。你能写出它们的名字吗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0" name="Picture 38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1587" y="1045131"/>
            <a:ext cx="6157913" cy="14370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78475dbb-e64c-4fca-9db5-8d29e1625b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2149</Words>
  <Application>WPS 演示</Application>
  <PresentationFormat>全屏显示(16:9)</PresentationFormat>
  <Paragraphs>232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Times New Roman</vt:lpstr>
      <vt:lpstr>黑体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181</cp:revision>
  <dcterms:created xsi:type="dcterms:W3CDTF">2019-05-20T10:58:00Z</dcterms:created>
  <dcterms:modified xsi:type="dcterms:W3CDTF">2023-01-30T02:40:11Z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AF5517FB605B4FE1A71548CB0618108C</vt:lpwstr>
  </property>
</Properties>
</file>