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73" r:id="rId6"/>
    <p:sldId id="270" r:id="rId7"/>
    <p:sldId id="268" r:id="rId8"/>
    <p:sldId id="271" r:id="rId9"/>
    <p:sldId id="339" r:id="rId10"/>
    <p:sldId id="403" r:id="rId11"/>
    <p:sldId id="272" r:id="rId12"/>
    <p:sldId id="352" r:id="rId13"/>
    <p:sldId id="364" r:id="rId14"/>
    <p:sldId id="341" r:id="rId15"/>
    <p:sldId id="423" r:id="rId16"/>
    <p:sldId id="340" r:id="rId17"/>
    <p:sldId id="377" r:id="rId18"/>
    <p:sldId id="276" r:id="rId19"/>
    <p:sldId id="274" r:id="rId20"/>
    <p:sldId id="342" r:id="rId21"/>
    <p:sldId id="420" r:id="rId22"/>
    <p:sldId id="421" r:id="rId23"/>
    <p:sldId id="422" r:id="rId24"/>
    <p:sldId id="275" r:id="rId25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43" userDrawn="1">
          <p15:clr>
            <a:srgbClr val="A4A3A4"/>
          </p15:clr>
        </p15:guide>
        <p15:guide id="2" pos="289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4BDD9"/>
    <a:srgbClr val="A3B9DA"/>
    <a:srgbClr val="94D1ED"/>
    <a:srgbClr val="F9BBB7"/>
    <a:srgbClr val="7F685F"/>
    <a:srgbClr val="FC8F81"/>
    <a:srgbClr val="CAD97E"/>
    <a:srgbClr val="A0D3E9"/>
    <a:srgbClr val="F4CCCE"/>
    <a:srgbClr val="D573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53" autoAdjust="0"/>
    <p:restoredTop sz="94660"/>
  </p:normalViewPr>
  <p:slideViewPr>
    <p:cSldViewPr snapToGrid="0" showGuides="1">
      <p:cViewPr varScale="1">
        <p:scale>
          <a:sx n="85" d="100"/>
          <a:sy n="85" d="100"/>
        </p:scale>
        <p:origin x="-96" y="-1044"/>
      </p:cViewPr>
      <p:guideLst>
        <p:guide orient="horz" pos="1743"/>
        <p:guide pos="289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tags" Target="tags/tag7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7ACF60F-CFC4-43B7-AA21-71C9D7D9A61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word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om/jianli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excel/" TargetMode="Externa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www.1ppt.com/word/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Excel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www.1ppt.com/excel/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个人简历：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www.1ppt.com/jianli/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          PPT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9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9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9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542AA8-4D8E-4DAC-95CD-2491A33CEC1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矩形 5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6.xml"/><Relationship Id="rId27" Type="http://schemas.openxmlformats.org/officeDocument/2006/relationships/tags" Target="../tags/tag5.xml"/><Relationship Id="rId26" Type="http://schemas.openxmlformats.org/officeDocument/2006/relationships/tags" Target="../tags/tag4.xml"/><Relationship Id="rId25" Type="http://schemas.openxmlformats.org/officeDocument/2006/relationships/tags" Target="../tags/tag3.xml"/><Relationship Id="rId24" Type="http://schemas.openxmlformats.org/officeDocument/2006/relationships/tags" Target="../tags/tag2.xml"/><Relationship Id="rId23" Type="http://schemas.openxmlformats.org/officeDocument/2006/relationships/tags" Target="../tags/tag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3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76200" tIns="28575" rIns="57150" bIns="28575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4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76200" tIns="0" rIns="61913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6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7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15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750"/>
        </a:spcAft>
        <a:buFont typeface="Arial" panose="020B0604020202020204" pitchFamily="34" charset="0"/>
        <a:buChar char="•"/>
        <a:defRPr sz="1200" u="none" strike="noStrike" kern="1200" cap="none" spc="113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3" Type="http://schemas.openxmlformats.org/officeDocument/2006/relationships/notesSlide" Target="../notesSlides/notesSlide10.xml"/><Relationship Id="rId12" Type="http://schemas.openxmlformats.org/officeDocument/2006/relationships/slideLayout" Target="../slideLayouts/slideLayout10.xml"/><Relationship Id="rId11" Type="http://schemas.openxmlformats.org/officeDocument/2006/relationships/image" Target="../media/image15.png"/><Relationship Id="rId10" Type="http://schemas.openxmlformats.org/officeDocument/2006/relationships/image" Target="../media/image14.pn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11.xml"/><Relationship Id="rId7" Type="http://schemas.openxmlformats.org/officeDocument/2006/relationships/image" Target="../media/image22.tiff"/><Relationship Id="rId6" Type="http://schemas.openxmlformats.org/officeDocument/2006/relationships/image" Target="../media/image21.tiff"/><Relationship Id="rId5" Type="http://schemas.openxmlformats.org/officeDocument/2006/relationships/image" Target="../media/image20.tiff"/><Relationship Id="rId4" Type="http://schemas.openxmlformats.org/officeDocument/2006/relationships/image" Target="../media/image19.tiff"/><Relationship Id="rId3" Type="http://schemas.openxmlformats.org/officeDocument/2006/relationships/image" Target="../media/image18.tiff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6.xml"/><Relationship Id="rId2" Type="http://schemas.openxmlformats.org/officeDocument/2006/relationships/image" Target="../media/image25.tiff"/><Relationship Id="rId1" Type="http://schemas.openxmlformats.org/officeDocument/2006/relationships/image" Target="../media/image24.tif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7" Type="http://schemas.openxmlformats.org/officeDocument/2006/relationships/slideLayout" Target="../slideLayouts/slideLayout17.xml"/><Relationship Id="rId6" Type="http://schemas.openxmlformats.org/officeDocument/2006/relationships/image" Target="../media/image29.tiff"/><Relationship Id="rId5" Type="http://schemas.openxmlformats.org/officeDocument/2006/relationships/image" Target="../media/image25.tiff"/><Relationship Id="rId4" Type="http://schemas.openxmlformats.org/officeDocument/2006/relationships/image" Target="../media/image24.tiff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2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-1" y="1308289"/>
            <a:ext cx="914400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4100" b="1" dirty="0">
                <a:solidFill>
                  <a:srgbClr val="FF0000"/>
                </a:solidFill>
              </a:rPr>
              <a:t>数学广角</a:t>
            </a:r>
            <a:r>
              <a:rPr lang="en-US" altLang="zh-CN" sz="4100" b="1" dirty="0">
                <a:solidFill>
                  <a:srgbClr val="FF0000"/>
                </a:solidFill>
              </a:rPr>
              <a:t>——</a:t>
            </a:r>
            <a:r>
              <a:rPr lang="zh-CN" altLang="en-US" sz="4100" b="1" dirty="0">
                <a:solidFill>
                  <a:srgbClr val="FF0000"/>
                </a:solidFill>
              </a:rPr>
              <a:t>推理</a:t>
            </a:r>
            <a:endParaRPr lang="zh-CN" altLang="en-US" sz="41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-1" y="2431389"/>
            <a:ext cx="9144000" cy="3770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2000" dirty="0">
                <a:solidFill>
                  <a:srgbClr val="FF0000"/>
                </a:solidFill>
              </a:rPr>
              <a:t>第</a:t>
            </a:r>
            <a:r>
              <a:rPr lang="en-US" altLang="zh-CN" sz="2000" dirty="0">
                <a:solidFill>
                  <a:srgbClr val="FF0000"/>
                </a:solidFill>
              </a:rPr>
              <a:t>3</a:t>
            </a:r>
            <a:r>
              <a:rPr lang="zh-CN" altLang="en-US" sz="2000" dirty="0">
                <a:solidFill>
                  <a:srgbClr val="FF0000"/>
                </a:solidFill>
              </a:rPr>
              <a:t>课时 巩固练习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6</a:t>
            </a:r>
            <a:endParaRPr lang="en-US" sz="2100" b="1" dirty="0"/>
          </a:p>
        </p:txBody>
      </p:sp>
      <p:sp>
        <p:nvSpPr>
          <p:cNvPr id="31" name="矩形 30"/>
          <p:cNvSpPr/>
          <p:nvPr/>
        </p:nvSpPr>
        <p:spPr>
          <a:xfrm>
            <a:off x="660490" y="483871"/>
            <a:ext cx="5496470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en-US"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请你猜一猜，他们各喜欢哪一种水果</a:t>
            </a: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？</a:t>
            </a:r>
            <a:endParaRPr 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5265" y="1240632"/>
            <a:ext cx="4175284" cy="297703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（1）②③④</a:t>
            </a:r>
            <a:r>
              <a:rPr lang="en-US"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里都有小丽喜欢的水果。小丽喜欢的水果是</a:t>
            </a: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）。</a:t>
            </a:r>
            <a:endParaRPr 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（2）①③④</a:t>
            </a:r>
            <a:r>
              <a:rPr lang="en-US"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里都有小明喜欢的水果。小明喜欢的水果是</a:t>
            </a: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 ）。</a:t>
            </a:r>
            <a:endParaRPr 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>
              <a:lnSpc>
                <a:spcPct val="150000"/>
              </a:lnSpc>
            </a:pP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（3）①②④</a:t>
            </a:r>
            <a:r>
              <a:rPr lang="en-US"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里都有小兰喜欢的水果。小兰喜欢的水果是</a:t>
            </a: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 ）。</a:t>
            </a:r>
            <a:endParaRPr 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113231" y="2832488"/>
            <a:ext cx="810090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atinLnBrk="1"/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葡萄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204093" y="3762022"/>
            <a:ext cx="1350169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atinLnBrk="1"/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苹果</a:t>
            </a:r>
            <a:endParaRPr lang="zh-CN" altLang="en-US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099446" y="1852136"/>
            <a:ext cx="810090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atinLnBrk="1"/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桃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6722745" y="2680335"/>
            <a:ext cx="2276475" cy="721995"/>
            <a:chOff x="1794" y="7544"/>
            <a:chExt cx="4780" cy="151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5508" y="7667"/>
              <a:ext cx="1067" cy="111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3172" y="7544"/>
              <a:ext cx="1090" cy="1517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 flipH="1">
              <a:off x="4283" y="7820"/>
              <a:ext cx="1140" cy="1118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email"/>
            <a:srcRect/>
            <a:stretch>
              <a:fillRect/>
            </a:stretch>
          </p:blipFill>
          <p:spPr>
            <a:xfrm>
              <a:off x="1794" y="7819"/>
              <a:ext cx="1378" cy="1119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4431983" y="1386364"/>
            <a:ext cx="2076926" cy="722471"/>
            <a:chOff x="2053" y="2350"/>
            <a:chExt cx="4361" cy="1517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3115" y="2571"/>
              <a:ext cx="815" cy="120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>
            <a:xfrm>
              <a:off x="2053" y="2605"/>
              <a:ext cx="1119" cy="1173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5324" y="2350"/>
              <a:ext cx="1090" cy="1517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>
            <a:xfrm>
              <a:off x="3933" y="2571"/>
              <a:ext cx="1391" cy="1296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/>
        </p:nvGrpSpPr>
        <p:grpSpPr>
          <a:xfrm>
            <a:off x="6777990" y="1438752"/>
            <a:ext cx="2022158" cy="642461"/>
            <a:chOff x="2329" y="4436"/>
            <a:chExt cx="4246" cy="134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>
            <a:xfrm>
              <a:off x="4283" y="4436"/>
              <a:ext cx="1391" cy="1296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>
              <a:off x="3216" y="4667"/>
              <a:ext cx="1067" cy="1118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5711" y="4436"/>
              <a:ext cx="864" cy="1279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>
            <a:xfrm>
              <a:off x="2329" y="4862"/>
              <a:ext cx="887" cy="870"/>
            </a:xfrm>
            <a:prstGeom prst="rect">
              <a:avLst/>
            </a:prstGeom>
          </p:spPr>
        </p:pic>
      </p:grpSp>
      <p:grpSp>
        <p:nvGrpSpPr>
          <p:cNvPr id="35" name="组合 34"/>
          <p:cNvGrpSpPr/>
          <p:nvPr/>
        </p:nvGrpSpPr>
        <p:grpSpPr>
          <a:xfrm>
            <a:off x="4375786" y="2716530"/>
            <a:ext cx="2210276" cy="721995"/>
            <a:chOff x="1934" y="6027"/>
            <a:chExt cx="4641" cy="151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5711" y="6099"/>
              <a:ext cx="864" cy="1279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4584" y="6027"/>
              <a:ext cx="1090" cy="1517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>
            <a:xfrm>
              <a:off x="3402" y="6344"/>
              <a:ext cx="1065" cy="1045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>
            <a:xfrm>
              <a:off x="1934" y="6186"/>
              <a:ext cx="1468" cy="1192"/>
            </a:xfrm>
            <a:prstGeom prst="rect">
              <a:avLst/>
            </a:prstGeom>
          </p:spPr>
        </p:pic>
      </p:grpSp>
      <p:sp>
        <p:nvSpPr>
          <p:cNvPr id="37" name="椭圆 36"/>
          <p:cNvSpPr/>
          <p:nvPr/>
        </p:nvSpPr>
        <p:spPr>
          <a:xfrm>
            <a:off x="4109086" y="1440180"/>
            <a:ext cx="2732246" cy="668655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109086" y="2792254"/>
            <a:ext cx="2732246" cy="668655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6420327" y="1480661"/>
            <a:ext cx="2579370" cy="668655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6508909" y="2750820"/>
            <a:ext cx="2490788" cy="668655"/>
          </a:xfrm>
          <a:prstGeom prst="ellipse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/>
          <p:cNvSpPr/>
          <p:nvPr/>
        </p:nvSpPr>
        <p:spPr>
          <a:xfrm>
            <a:off x="5236369" y="2101216"/>
            <a:ext cx="478155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</a:t>
            </a:r>
            <a:endParaRPr lang="zh-CN" alt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635716" y="2115027"/>
            <a:ext cx="478155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</a:t>
            </a:r>
            <a:endParaRPr lang="zh-CN" alt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5229225" y="3664744"/>
            <a:ext cx="478155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</a:t>
            </a:r>
            <a:endParaRPr lang="zh-CN" alt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7589996" y="3678556"/>
            <a:ext cx="478155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④</a:t>
            </a:r>
            <a:endParaRPr lang="zh-CN" alt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7</a:t>
            </a:r>
            <a:endParaRPr lang="en-US" sz="2100" b="1" dirty="0"/>
          </a:p>
        </p:txBody>
      </p:sp>
      <p:sp>
        <p:nvSpPr>
          <p:cNvPr id="14" name="矩形 13"/>
          <p:cNvSpPr/>
          <p:nvPr/>
        </p:nvSpPr>
        <p:spPr>
          <a:xfrm>
            <a:off x="1450419" y="3662436"/>
            <a:ext cx="6095524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_______&gt;________&gt;________&gt;________&gt;________ 。</a:t>
            </a:r>
            <a:endParaRPr 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61886" y="3732445"/>
            <a:ext cx="364808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⑤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824877" y="3742922"/>
            <a:ext cx="468154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 latinLnBrk="1"/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④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466975" y="763905"/>
            <a:ext cx="2222659" cy="2123123"/>
            <a:chOff x="13124" y="4255"/>
            <a:chExt cx="4667" cy="4458"/>
          </a:xfrm>
        </p:grpSpPr>
        <p:grpSp>
          <p:nvGrpSpPr>
            <p:cNvPr id="27" name="组合 26"/>
            <p:cNvGrpSpPr/>
            <p:nvPr/>
          </p:nvGrpSpPr>
          <p:grpSpPr>
            <a:xfrm>
              <a:off x="13124" y="4255"/>
              <a:ext cx="4667" cy="4458"/>
              <a:chOff x="14861" y="3514"/>
              <a:chExt cx="4667" cy="4458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>
              <a:xfrm flipH="1">
                <a:off x="14861" y="5591"/>
                <a:ext cx="4667" cy="2381"/>
              </a:xfrm>
              <a:prstGeom prst="rect">
                <a:avLst/>
              </a:prstGeom>
            </p:spPr>
          </p:pic>
          <p:sp>
            <p:nvSpPr>
              <p:cNvPr id="41" name="矩形 40"/>
              <p:cNvSpPr/>
              <p:nvPr/>
            </p:nvSpPr>
            <p:spPr>
              <a:xfrm>
                <a:off x="15126" y="3514"/>
                <a:ext cx="1004" cy="121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l" eaLnBrk="1">
                  <a:lnSpc>
                    <a:spcPct val="150000"/>
                  </a:lnSpc>
                </a:pPr>
                <a:r>
                  <a:rPr lang="zh-CN" altLang="en-US" sz="2100" dirty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微软雅黑" panose="020B0503020204020204" pitchFamily="34" charset="-122"/>
                  </a:rPr>
                  <a:t>①</a:t>
                </a:r>
                <a:endParaRPr lang="zh-CN" altLang="en-US" sz="2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16385" y="4964"/>
              <a:ext cx="1004" cy="12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 eaLnBrk="1">
                <a:lnSpc>
                  <a:spcPct val="150000"/>
                </a:lnSpc>
              </a:pPr>
              <a:r>
                <a:rPr lang="zh-CN" altLang="en-US" sz="2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②</a:t>
              </a:r>
              <a:endPara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867752" y="920591"/>
            <a:ext cx="2090261" cy="1875473"/>
            <a:chOff x="5852" y="4350"/>
            <a:chExt cx="4389" cy="393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5852" y="6200"/>
              <a:ext cx="4389" cy="2088"/>
            </a:xfrm>
            <a:prstGeom prst="rect">
              <a:avLst/>
            </a:prstGeom>
          </p:spPr>
        </p:pic>
        <p:sp>
          <p:nvSpPr>
            <p:cNvPr id="43" name="矩形 42"/>
            <p:cNvSpPr/>
            <p:nvPr/>
          </p:nvSpPr>
          <p:spPr>
            <a:xfrm>
              <a:off x="8438" y="4350"/>
              <a:ext cx="1004" cy="12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 eaLnBrk="1">
                <a:lnSpc>
                  <a:spcPct val="150000"/>
                </a:lnSpc>
              </a:pPr>
              <a:r>
                <a:rPr lang="zh-CN" altLang="en-US" sz="21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③</a:t>
              </a:r>
              <a:endPara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783229" y="727711"/>
            <a:ext cx="2222659" cy="2193131"/>
            <a:chOff x="980" y="3976"/>
            <a:chExt cx="4667" cy="4605"/>
          </a:xfrm>
        </p:grpSpPr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>
            <a:xfrm flipH="1">
              <a:off x="980" y="6200"/>
              <a:ext cx="4667" cy="2381"/>
            </a:xfrm>
            <a:prstGeom prst="rect">
              <a:avLst/>
            </a:prstGeom>
          </p:spPr>
        </p:pic>
        <p:sp>
          <p:nvSpPr>
            <p:cNvPr id="44" name="矩形 43"/>
            <p:cNvSpPr/>
            <p:nvPr/>
          </p:nvSpPr>
          <p:spPr>
            <a:xfrm>
              <a:off x="4159" y="3976"/>
              <a:ext cx="1004" cy="12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 eaLnBrk="1">
                <a:lnSpc>
                  <a:spcPct val="150000"/>
                </a:lnSpc>
              </a:pPr>
              <a:r>
                <a:rPr lang="zh-CN" altLang="en-US" sz="2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④</a:t>
              </a:r>
              <a:endPara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76714" y="1027748"/>
            <a:ext cx="2090261" cy="1768316"/>
            <a:chOff x="11468" y="2077"/>
            <a:chExt cx="4389" cy="371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>
            <a:xfrm>
              <a:off x="11468" y="3702"/>
              <a:ext cx="4389" cy="2088"/>
            </a:xfrm>
            <a:prstGeom prst="rect">
              <a:avLst/>
            </a:prstGeom>
          </p:spPr>
        </p:pic>
        <p:sp>
          <p:nvSpPr>
            <p:cNvPr id="32" name="矩形 31"/>
            <p:cNvSpPr/>
            <p:nvPr/>
          </p:nvSpPr>
          <p:spPr>
            <a:xfrm>
              <a:off x="11724" y="2077"/>
              <a:ext cx="1004" cy="121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 eaLnBrk="1">
                <a:lnSpc>
                  <a:spcPct val="150000"/>
                </a:lnSpc>
              </a:pPr>
              <a:r>
                <a:rPr lang="zh-CN" altLang="en-US" sz="210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⑤</a:t>
              </a:r>
              <a:endPara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sp>
        <p:nvSpPr>
          <p:cNvPr id="34" name="矩形 33"/>
          <p:cNvSpPr/>
          <p:nvPr/>
        </p:nvSpPr>
        <p:spPr>
          <a:xfrm>
            <a:off x="3930729" y="3731492"/>
            <a:ext cx="468154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 latinLnBrk="1"/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099923" y="3743875"/>
            <a:ext cx="468154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 latinLnBrk="1"/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294358" y="3743875"/>
            <a:ext cx="468154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 latinLnBrk="1"/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06706" y="1325404"/>
            <a:ext cx="544068" cy="7109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612195" y="1573054"/>
            <a:ext cx="714947" cy="84562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420302" y="1182729"/>
            <a:ext cx="714947" cy="84562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697499" y="855154"/>
            <a:ext cx="698801" cy="111247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297228" y="1280637"/>
            <a:ext cx="698801" cy="1112473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466546" y="480752"/>
            <a:ext cx="5212706" cy="55399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en-US"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按从重到轻的顺序排列号码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endParaRPr 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154763" y="1539564"/>
            <a:ext cx="618173" cy="88363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3955828" y="1536708"/>
            <a:ext cx="621030" cy="861838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7016782" y="1196853"/>
            <a:ext cx="621030" cy="86183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34" grpId="0"/>
      <p:bldP spid="35" grpId="0"/>
      <p:bldP spid="3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en-US" altLang="zh-CN" sz="2100" b="1" dirty="0"/>
          </a:p>
        </p:txBody>
      </p:sp>
      <p:sp>
        <p:nvSpPr>
          <p:cNvPr id="121" name="文本框 120"/>
          <p:cNvSpPr txBox="1"/>
          <p:nvPr/>
        </p:nvSpPr>
        <p:spPr>
          <a:xfrm>
            <a:off x="493395" y="1040361"/>
            <a:ext cx="8216265" cy="200824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）动物园里来了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只动物，他们分别是大象，长颈鹿，老虎和熊猫。已知大象比熊猫重，长颈鹿比老虎轻，熊猫比老虎重，（     ）最重，</a:t>
            </a:r>
            <a:r>
              <a:rPr lang="zh-CN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（     ）最轻。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A. 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大象                 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 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长颈鹿             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 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老虎              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 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熊猫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93395" y="595312"/>
            <a:ext cx="381000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单选题。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269719" y="1653004"/>
            <a:ext cx="470535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endParaRPr 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75824" y="2125407"/>
            <a:ext cx="470535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endParaRPr 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93395" y="2932197"/>
            <a:ext cx="8361998" cy="20082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）小红、小洁、小丽、小亮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个人比身高，小丽说：“我比小红高。”小亮说：“我不是最高的，但比小红和小丽高。”猜一猜， </a:t>
            </a:r>
            <a:r>
              <a:rPr lang="zh-CN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     ）最高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r>
              <a:rPr lang="zh-CN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     ）最矮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lvl="0">
              <a:lnSpc>
                <a:spcPct val="150000"/>
              </a:lnSpc>
            </a:pP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A. 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小红  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  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 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小洁   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      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 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小丽   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 </a:t>
            </a:r>
            <a:r>
              <a:rPr lang="en-US" altLang="zh-CN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D. </a:t>
            </a:r>
            <a:r>
              <a:rPr lang="zh-CN" altLang="en-US" sz="21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小亮</a:t>
            </a:r>
            <a:endParaRPr lang="zh-CN" altLang="en-US" sz="21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75824" y="4017243"/>
            <a:ext cx="470535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endParaRPr 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05802" y="4031128"/>
            <a:ext cx="470535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endParaRPr 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文本框 120"/>
          <p:cNvSpPr txBox="1"/>
          <p:nvPr/>
        </p:nvSpPr>
        <p:spPr>
          <a:xfrm>
            <a:off x="679133" y="1047873"/>
            <a:ext cx="7823835" cy="346248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）小刘、小张和小徐三人，一位是工人，一位是农民，一位是士兵。现在只知道：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a.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小徐比士兵年龄大；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b.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小刘是士兵；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c.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农民比小张年龄小。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那么，（    ）是工人。            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A. 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小刘                       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B. 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小张                         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C. 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小徐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27860" y="3576161"/>
            <a:ext cx="470535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endParaRPr 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</a:t>
            </a:r>
            <a:endParaRPr lang="en-US" altLang="zh-CN" sz="21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493395" y="595312"/>
            <a:ext cx="3810000" cy="3914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单选题。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2</a:t>
            </a:r>
            <a:endParaRPr lang="en-US" altLang="zh-CN" sz="2100" b="1" dirty="0"/>
          </a:p>
        </p:txBody>
      </p:sp>
      <p:sp>
        <p:nvSpPr>
          <p:cNvPr id="116" name="文本框 115"/>
          <p:cNvSpPr txBox="1"/>
          <p:nvPr/>
        </p:nvSpPr>
        <p:spPr>
          <a:xfrm>
            <a:off x="493395" y="489823"/>
            <a:ext cx="7916228" cy="552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观察九宫格中的图形规律，在空格内画上合适的图形应为</a:t>
            </a: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(        )。  </a:t>
            </a:r>
            <a:endParaRPr 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3" descr="学科网(www.zxxk.com)--教育资源门户，提供试卷、教案、课件、论文、素材及各类教学资源下载，还有大量而丰富的教学相关资讯！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996803" y="1465898"/>
            <a:ext cx="3188494" cy="2477929"/>
          </a:xfrm>
          <a:prstGeom prst="rect">
            <a:avLst/>
          </a:prstGeom>
        </p:spPr>
      </p:pic>
      <p:sp>
        <p:nvSpPr>
          <p:cNvPr id="7" name="单圆角矩形 6"/>
          <p:cNvSpPr/>
          <p:nvPr/>
        </p:nvSpPr>
        <p:spPr>
          <a:xfrm>
            <a:off x="7377113" y="694134"/>
            <a:ext cx="495776" cy="212884"/>
          </a:xfrm>
          <a:prstGeom prst="round1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3</a:t>
            </a:r>
            <a:endParaRPr lang="en-US" altLang="zh-CN" sz="2100" b="1" dirty="0"/>
          </a:p>
        </p:txBody>
      </p:sp>
      <p:sp>
        <p:nvSpPr>
          <p:cNvPr id="4" name="矩形 3"/>
          <p:cNvSpPr/>
          <p:nvPr/>
        </p:nvSpPr>
        <p:spPr>
          <a:xfrm>
            <a:off x="219552" y="979171"/>
            <a:ext cx="8740616" cy="346186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3个小朋友比高矮，帆帆比亮亮矮，晶晶比亮亮高，他们从高到矮排列为：帆帆、亮亮、晶晶。                                                      （    ）    </a:t>
            </a:r>
            <a:endParaRPr 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eaLnBrk="1"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公园里有旋转木马、过山车、激流勇进，小方不敢玩过山车，她只能玩旋转木马</a:t>
            </a: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                                                                      （    ）    </a:t>
            </a:r>
            <a:endParaRPr 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eaLnBrk="1"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毛毛和平平分别拿着香蕉和梨，毛毛拿的不是香蕉，平平拿的肯定是梨</a:t>
            </a: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                                                                                    </a:t>
            </a: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   ） </a:t>
            </a:r>
            <a:endParaRPr 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eaLnBrk="1"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二年级的小雨不是男同学，一定是女同学</a:t>
            </a: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                      （    ）    </a:t>
            </a:r>
            <a:endParaRPr 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940041" y="1559719"/>
            <a:ext cx="530066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7218" y="587692"/>
            <a:ext cx="1203960" cy="39147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判断题</a:t>
            </a: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en-US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40041" y="2523172"/>
            <a:ext cx="530066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85761" y="3483292"/>
            <a:ext cx="530066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×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85761" y="3989546"/>
            <a:ext cx="530066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√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4</a:t>
            </a:r>
            <a:endParaRPr lang="en-US" altLang="zh-CN" sz="2100" b="1" dirty="0"/>
          </a:p>
        </p:txBody>
      </p:sp>
      <p:sp>
        <p:nvSpPr>
          <p:cNvPr id="117" name="文本框 116"/>
          <p:cNvSpPr txBox="1"/>
          <p:nvPr/>
        </p:nvSpPr>
        <p:spPr>
          <a:xfrm>
            <a:off x="528162" y="465773"/>
            <a:ext cx="7996714" cy="103774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有四条公路，长分别是361千米、234千米、230千米和123千米。你能根据下面小朋友的对话填出每条公路的长各是多少千米吗？  </a:t>
            </a:r>
            <a:endParaRPr 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536859" y="4156710"/>
            <a:ext cx="694849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230</a:t>
            </a:r>
            <a:endParaRPr 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圆角矩形标注 13"/>
          <p:cNvSpPr/>
          <p:nvPr/>
        </p:nvSpPr>
        <p:spPr>
          <a:xfrm flipH="1">
            <a:off x="5376863" y="1806893"/>
            <a:ext cx="1606391" cy="868680"/>
          </a:xfrm>
          <a:prstGeom prst="wedgeRoundRectCallout">
            <a:avLst>
              <a:gd name="adj1" fmla="val -38914"/>
              <a:gd name="adj2" fmla="val 62458"/>
              <a:gd name="adj3" fmla="val 16667"/>
            </a:avLst>
          </a:prstGeom>
          <a:solidFill>
            <a:srgbClr val="C4BD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>
                <a:solidFill>
                  <a:schemeClr val="tx1"/>
                </a:solidFill>
              </a:rPr>
              <a:t>4</a:t>
            </a:r>
            <a:r>
              <a:rPr lang="zh-CN" altLang="en-US" sz="2100">
                <a:solidFill>
                  <a:schemeClr val="tx1"/>
                </a:solidFill>
              </a:rPr>
              <a:t>号公路比</a:t>
            </a:r>
            <a:r>
              <a:rPr lang="en-US" altLang="zh-CN" sz="2100">
                <a:solidFill>
                  <a:schemeClr val="tx1"/>
                </a:solidFill>
              </a:rPr>
              <a:t>3</a:t>
            </a:r>
            <a:r>
              <a:rPr lang="zh-CN" altLang="en-US" sz="2100">
                <a:solidFill>
                  <a:schemeClr val="tx1"/>
                </a:solidFill>
              </a:rPr>
              <a:t>号公路更长。</a:t>
            </a:r>
            <a:endParaRPr lang="zh-CN" altLang="en-US" sz="2100">
              <a:solidFill>
                <a:schemeClr val="tx1"/>
              </a:solidFill>
            </a:endParaRPr>
          </a:p>
        </p:txBody>
      </p:sp>
      <p:graphicFrame>
        <p:nvGraphicFramePr>
          <p:cNvPr id="6" name="表格 5"/>
          <p:cNvGraphicFramePr/>
          <p:nvPr/>
        </p:nvGraphicFramePr>
        <p:xfrm>
          <a:off x="1231106" y="3754755"/>
          <a:ext cx="7042784" cy="777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60696"/>
                <a:gridCol w="1760696"/>
                <a:gridCol w="1760696"/>
                <a:gridCol w="1760696"/>
              </a:tblGrid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/>
                        <a:t>1</a:t>
                      </a:r>
                      <a:r>
                        <a:rPr lang="zh-CN" altLang="en-US" sz="2100"/>
                        <a:t>号公路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/>
                        <a:t>2</a:t>
                      </a:r>
                      <a:r>
                        <a:rPr lang="zh-CN" altLang="en-US" sz="2100"/>
                        <a:t>号公路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/>
                        <a:t>3</a:t>
                      </a:r>
                      <a:r>
                        <a:rPr lang="zh-CN" altLang="en-US" sz="2100"/>
                        <a:t>号公路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/>
                        <a:t>4</a:t>
                      </a:r>
                      <a:r>
                        <a:rPr lang="zh-CN" altLang="en-US" sz="2100"/>
                        <a:t>号公路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</a:tr>
              <a:tr h="388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（     ）千米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（     ）千米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（     ）千米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100"/>
                        <a:t>（     ）千米</a:t>
                      </a:r>
                      <a:endParaRPr lang="zh-CN" altLang="en-US" sz="2100"/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13" name="圆角矩形标注 12"/>
          <p:cNvSpPr/>
          <p:nvPr/>
        </p:nvSpPr>
        <p:spPr>
          <a:xfrm>
            <a:off x="1871187" y="1604010"/>
            <a:ext cx="1806416" cy="1056799"/>
          </a:xfrm>
          <a:prstGeom prst="wedgeRoundRectCallout">
            <a:avLst>
              <a:gd name="adj1" fmla="val -44777"/>
              <a:gd name="adj2" fmla="val 72160"/>
              <a:gd name="adj3" fmla="val 16667"/>
            </a:avLst>
          </a:prstGeom>
          <a:solidFill>
            <a:srgbClr val="A3B9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r>
              <a:rPr lang="en-US" altLang="zh-CN" sz="2100" dirty="0">
                <a:solidFill>
                  <a:schemeClr val="tx1"/>
                </a:solidFill>
              </a:rPr>
              <a:t>1</a:t>
            </a:r>
            <a:r>
              <a:rPr lang="zh-CN" altLang="en-US" sz="2100" dirty="0">
                <a:solidFill>
                  <a:schemeClr val="tx1"/>
                </a:solidFill>
              </a:rPr>
              <a:t>号公路比</a:t>
            </a:r>
            <a:r>
              <a:rPr lang="en-US" altLang="zh-CN" sz="2100" dirty="0">
                <a:solidFill>
                  <a:schemeClr val="tx1"/>
                </a:solidFill>
              </a:rPr>
              <a:t>2</a:t>
            </a:r>
            <a:r>
              <a:rPr lang="zh-CN" altLang="en-US" sz="2100" dirty="0">
                <a:solidFill>
                  <a:schemeClr val="tx1"/>
                </a:solidFill>
              </a:rPr>
              <a:t>号公路长，比</a:t>
            </a:r>
            <a:r>
              <a:rPr lang="en-US" altLang="zh-CN" sz="2100" dirty="0">
                <a:solidFill>
                  <a:schemeClr val="tx1"/>
                </a:solidFill>
              </a:rPr>
              <a:t>3</a:t>
            </a:r>
            <a:r>
              <a:rPr lang="zh-CN" altLang="en-US" sz="2100" dirty="0">
                <a:solidFill>
                  <a:schemeClr val="tx1"/>
                </a:solidFill>
              </a:rPr>
              <a:t>号公路短。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99937" y="4151947"/>
            <a:ext cx="694849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123</a:t>
            </a:r>
            <a:endParaRPr 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063490" y="4160044"/>
            <a:ext cx="694849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234</a:t>
            </a:r>
            <a:endParaRPr 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36569" y="4151947"/>
            <a:ext cx="694849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361</a:t>
            </a:r>
            <a:endParaRPr 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979396" y="2525416"/>
            <a:ext cx="552022" cy="109941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1247394" y="2358005"/>
            <a:ext cx="578930" cy="1151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19" grpId="0"/>
      <p:bldP spid="20" grpId="0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 4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5</a:t>
            </a:r>
            <a:endParaRPr lang="en-US" altLang="zh-CN" sz="2100" b="1" dirty="0"/>
          </a:p>
        </p:txBody>
      </p:sp>
      <p:sp>
        <p:nvSpPr>
          <p:cNvPr id="31" name="矩形 30"/>
          <p:cNvSpPr/>
          <p:nvPr/>
        </p:nvSpPr>
        <p:spPr>
          <a:xfrm>
            <a:off x="596265" y="478155"/>
            <a:ext cx="8111015" cy="10377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en-US"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三个好朋友旅行，各自选购了一份礼物</a:t>
            </a: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你能</a:t>
            </a:r>
            <a:r>
              <a:rPr lang="en-US"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判断出他们各自选购的分别是什么礼物吗?填在下面的括号里</a:t>
            </a: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6558915" y="1562100"/>
            <a:ext cx="541973" cy="957739"/>
          </a:xfrm>
          <a:prstGeom prst="round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243966" y="1577817"/>
            <a:ext cx="836771" cy="920591"/>
          </a:xfrm>
          <a:prstGeom prst="round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909060" y="1574959"/>
            <a:ext cx="822008" cy="973931"/>
          </a:xfrm>
          <a:prstGeom prst="roundRect">
            <a:avLst/>
          </a:prstGeom>
        </p:spPr>
      </p:pic>
      <p:sp>
        <p:nvSpPr>
          <p:cNvPr id="15" name="圆角矩形标注 14"/>
          <p:cNvSpPr/>
          <p:nvPr/>
        </p:nvSpPr>
        <p:spPr>
          <a:xfrm>
            <a:off x="678657" y="2946083"/>
            <a:ext cx="2501741" cy="526256"/>
          </a:xfrm>
          <a:prstGeom prst="wedgeRoundRectCallout">
            <a:avLst>
              <a:gd name="adj1" fmla="val -10356"/>
              <a:gd name="adj2" fmla="val 78868"/>
              <a:gd name="adj3" fmla="val 16667"/>
            </a:avLst>
          </a:prstGeom>
          <a:solidFill>
            <a:srgbClr val="A3B9D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</a:rPr>
              <a:t>我选的不是最贵的。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16" name="圆角矩形标注 15"/>
          <p:cNvSpPr/>
          <p:nvPr/>
        </p:nvSpPr>
        <p:spPr>
          <a:xfrm>
            <a:off x="3695225" y="2946082"/>
            <a:ext cx="2659380" cy="538163"/>
          </a:xfrm>
          <a:prstGeom prst="wedgeRoundRectCallout">
            <a:avLst>
              <a:gd name="adj1" fmla="val 460"/>
              <a:gd name="adj2" fmla="val 69911"/>
              <a:gd name="adj3" fmla="val 16667"/>
            </a:avLst>
          </a:prstGeom>
          <a:solidFill>
            <a:srgbClr val="94D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</a:rPr>
              <a:t>我选的盒子上有星星。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6829902" y="3016568"/>
            <a:ext cx="1774508" cy="455771"/>
          </a:xfrm>
          <a:prstGeom prst="wedgeRoundRectCallout">
            <a:avLst>
              <a:gd name="adj1" fmla="val -6630"/>
              <a:gd name="adj2" fmla="val 90229"/>
              <a:gd name="adj3" fmla="val 16667"/>
            </a:avLst>
          </a:prstGeom>
          <a:solidFill>
            <a:srgbClr val="C4BD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</a:rPr>
              <a:t>我选的是</a:t>
            </a:r>
            <a:r>
              <a:rPr lang="en-US" altLang="zh-CN" sz="2100" dirty="0">
                <a:solidFill>
                  <a:schemeClr val="tx1"/>
                </a:solidFill>
              </a:rPr>
              <a:t>......</a:t>
            </a:r>
            <a:endParaRPr lang="en-US" altLang="zh-CN" sz="2100" dirty="0">
              <a:solidFill>
                <a:schemeClr val="tx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07733" y="2393157"/>
            <a:ext cx="2004536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礼物</a:t>
            </a:r>
            <a:r>
              <a: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r>
              <a: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55</a:t>
            </a:r>
            <a:r>
              <a: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</a:t>
            </a:r>
            <a:endParaRPr lang="zh-CN" alt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422809" y="2393157"/>
            <a:ext cx="2004536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礼物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35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029326" y="2371249"/>
            <a:ext cx="2004536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礼物</a:t>
            </a:r>
            <a:r>
              <a: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r>
              <a: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lang="en-US" altLang="zh-CN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45</a:t>
            </a:r>
            <a:r>
              <a:rPr lang="zh-CN" alt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元</a:t>
            </a:r>
            <a:endParaRPr lang="zh-CN" alt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385536" y="4239101"/>
            <a:ext cx="1109663" cy="3924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）</a:t>
            </a:r>
            <a:endParaRPr lang="en-US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427345" y="4239101"/>
            <a:ext cx="1109663" cy="3924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）</a:t>
            </a:r>
            <a:endParaRPr lang="en-US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770971" y="4239101"/>
            <a:ext cx="1109663" cy="39241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     ）</a:t>
            </a:r>
            <a:endParaRPr lang="en-US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753224" y="4239101"/>
            <a:ext cx="470535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endParaRPr 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799796" y="4250530"/>
            <a:ext cx="470535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endParaRPr 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155317" y="4239101"/>
            <a:ext cx="470535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endParaRPr 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348514" y="3689392"/>
            <a:ext cx="552022" cy="1099418"/>
          </a:xfrm>
          <a:prstGeom prst="rect">
            <a:avLst/>
          </a:prstGeom>
          <a:solidFill>
            <a:srgbClr val="C4BDD9"/>
          </a:solidFill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 flipH="1">
            <a:off x="1263706" y="3674836"/>
            <a:ext cx="578930" cy="115139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 flipH="1">
            <a:off x="4826746" y="3600220"/>
            <a:ext cx="683514" cy="12429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/>
          <p:nvPr/>
        </p:nvGraphicFramePr>
        <p:xfrm>
          <a:off x="2663666" y="1905001"/>
          <a:ext cx="3008949" cy="272462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02983"/>
                <a:gridCol w="1002983"/>
                <a:gridCol w="1002983"/>
              </a:tblGrid>
              <a:tr h="90820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/>
                        <a:t>3</a:t>
                      </a:r>
                      <a:endParaRPr lang="en-US" altLang="zh-CN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/>
                        <a:t>5</a:t>
                      </a:r>
                      <a:endParaRPr lang="en-US" altLang="zh-CN" sz="2100"/>
                    </a:p>
                  </a:txBody>
                  <a:tcPr marL="68580" marR="68580" marT="34290" marB="34290" anchor="ctr"/>
                </a:tc>
              </a:tr>
              <a:tr h="90820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/>
                        <a:t>6</a:t>
                      </a:r>
                      <a:endParaRPr lang="en-US" altLang="zh-CN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</a:tr>
              <a:tr h="908209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100"/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100"/>
                        <a:t>9</a:t>
                      </a:r>
                      <a:endParaRPr lang="en-US" altLang="zh-CN" sz="2100"/>
                    </a:p>
                  </a:txBody>
                  <a:tcPr marL="68580" marR="68580" marT="34290" marB="34290" anchor="ctr"/>
                </a:tc>
              </a:tr>
            </a:tbl>
          </a:graphicData>
        </a:graphic>
      </p:graphicFrame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6</a:t>
            </a:r>
            <a:endParaRPr lang="en-US" altLang="zh-CN" sz="2100" b="1" dirty="0"/>
          </a:p>
        </p:txBody>
      </p:sp>
      <p:sp>
        <p:nvSpPr>
          <p:cNvPr id="31" name="矩形 30"/>
          <p:cNvSpPr/>
          <p:nvPr/>
        </p:nvSpPr>
        <p:spPr>
          <a:xfrm>
            <a:off x="560546" y="460404"/>
            <a:ext cx="7352348" cy="10377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先找规律,填好幻方,使下面幻方中竖的、横的、斜的3个数的和都是18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943283" y="2139212"/>
            <a:ext cx="455894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endParaRPr 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30074" y="3071344"/>
            <a:ext cx="29719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12702" y="3071821"/>
            <a:ext cx="29719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30074" y="4001461"/>
            <a:ext cx="29719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endParaRPr 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21626" y="4001461"/>
            <a:ext cx="29719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4" grpId="0"/>
      <p:bldP spid="6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93395" y="458153"/>
            <a:ext cx="8070533" cy="152257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en-US"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豆豆、泡泡和丁丁是班级语、数、英三科的课代表。豆豆是语文课代表、泡泡不是数学课代表，请回答</a:t>
            </a: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  </a:t>
            </a:r>
            <a:r>
              <a:rPr lang="en-US"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丁丁是</a:t>
            </a: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</a:t>
            </a:r>
            <a:r>
              <a:rPr lang="en-US"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课代表</a:t>
            </a: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algn="l" eaLnBrk="1">
              <a:lnSpc>
                <a:spcPct val="150000"/>
              </a:lnSpc>
            </a:pPr>
            <a:r>
              <a:rPr lang="en-US"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泡泡是</a:t>
            </a: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________</a:t>
            </a:r>
            <a:r>
              <a:rPr lang="en-US"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课代表</a:t>
            </a: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93395" y="2196942"/>
            <a:ext cx="6968014" cy="10377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分析：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因为豆豆是语文课代表、泡泡不是数学课代表，所以泡泡是英语课代表，由此可得出丁丁是数学课代表。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291817" y="979278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数学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7</a:t>
            </a:r>
            <a:endParaRPr lang="en-US" altLang="zh-CN" sz="2100" b="1" dirty="0"/>
          </a:p>
        </p:txBody>
      </p:sp>
      <p:sp>
        <p:nvSpPr>
          <p:cNvPr id="3" name="矩形 2"/>
          <p:cNvSpPr/>
          <p:nvPr/>
        </p:nvSpPr>
        <p:spPr>
          <a:xfrm>
            <a:off x="1528841" y="1517627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英语</a:t>
            </a:r>
            <a:endParaRPr lang="zh-CN" altLang="en-US" sz="21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8613" y="1312069"/>
            <a:ext cx="8444865" cy="103774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sz="21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巩固简单的逻辑推理知识。进一步获得一些简单的逻辑推理的经验。</a:t>
            </a:r>
            <a:endParaRPr sz="2100" b="1" dirty="0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1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1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培养学习数学的兴趣和信心，提升学生的数感。</a:t>
            </a:r>
            <a:endParaRPr lang="zh-CN" altLang="en-US" sz="21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38125" y="3125153"/>
            <a:ext cx="8646319" cy="1816894"/>
          </a:xfrm>
          <a:prstGeom prst="roundRect">
            <a:avLst>
              <a:gd name="adj" fmla="val 8426"/>
            </a:avLst>
          </a:pr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>
              <a:lnSpc>
                <a:spcPct val="150000"/>
              </a:lnSpc>
            </a:pPr>
            <a:endParaRPr lang="zh-CN" altLang="en-US" sz="2100" dirty="0"/>
          </a:p>
        </p:txBody>
      </p:sp>
      <p:sp>
        <p:nvSpPr>
          <p:cNvPr id="6" name="矩形 5"/>
          <p:cNvSpPr/>
          <p:nvPr/>
        </p:nvSpPr>
        <p:spPr>
          <a:xfrm>
            <a:off x="349693" y="3440169"/>
            <a:ext cx="8171915" cy="5529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重点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>
                <a:sym typeface="+mn-ea"/>
              </a:rPr>
              <a:t>掌握简单的逻辑推理知识。</a:t>
            </a:r>
            <a:endParaRPr lang="zh-CN" altLang="en-US" sz="2100" dirty="0"/>
          </a:p>
        </p:txBody>
      </p:sp>
      <p:sp>
        <p:nvSpPr>
          <p:cNvPr id="8" name="矩形 7"/>
          <p:cNvSpPr/>
          <p:nvPr/>
        </p:nvSpPr>
        <p:spPr>
          <a:xfrm>
            <a:off x="328613" y="4064318"/>
            <a:ext cx="8465820" cy="55292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solidFill>
                  <a:schemeClr val="bg1"/>
                </a:solidFill>
              </a:rPr>
              <a:t>【</a:t>
            </a:r>
            <a:r>
              <a:rPr lang="zh-CN" altLang="en-US" sz="2100" dirty="0">
                <a:solidFill>
                  <a:schemeClr val="bg1"/>
                </a:solidFill>
              </a:rPr>
              <a:t>难点</a:t>
            </a:r>
            <a:r>
              <a:rPr lang="en-US" altLang="zh-CN" sz="2100" dirty="0">
                <a:solidFill>
                  <a:schemeClr val="bg1"/>
                </a:solidFill>
              </a:rPr>
              <a:t>】</a:t>
            </a:r>
            <a:r>
              <a:rPr lang="zh-CN" altLang="en-US" sz="2100" dirty="0">
                <a:sym typeface="+mn-ea"/>
              </a:rPr>
              <a:t>体验逻辑推理的思想与方法。</a:t>
            </a:r>
            <a:endParaRPr lang="zh-CN" altLang="en-US" sz="2100" dirty="0"/>
          </a:p>
        </p:txBody>
      </p:sp>
      <p:sp>
        <p:nvSpPr>
          <p:cNvPr id="7" name="TextBox 6"/>
          <p:cNvSpPr txBox="1"/>
          <p:nvPr/>
        </p:nvSpPr>
        <p:spPr>
          <a:xfrm>
            <a:off x="349692" y="628322"/>
            <a:ext cx="1164421" cy="37702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2000" dirty="0"/>
              <a:t>学习目标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02457" y="499940"/>
            <a:ext cx="7634764" cy="152257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en-US"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南南，柯柯，小小分别喜欢玩具小熊、小兔、小猫，小小说：我不喜欢小猫，南南说：我喜欢小兔。你能判断他们分别喜欢什么动物吗</a:t>
            </a: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？    </a:t>
            </a:r>
            <a:endParaRPr 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28174" y="2106930"/>
            <a:ext cx="6024086" cy="10377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分析：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因为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小小不喜欢小猫，南南喜欢小兔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，所以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小小喜欢小熊，南南喜欢小兔，柯柯喜欢小猫。</a:t>
            </a:r>
            <a:endParaRPr lang="en-US" altLang="zh-CN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7778" y="3434057"/>
            <a:ext cx="6271260" cy="39147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口答：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小小喜欢小熊，南南喜欢小兔，柯柯喜欢小猫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8</a:t>
            </a:r>
            <a:endParaRPr lang="en-US" altLang="zh-CN" sz="21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/>
          <p:nvPr/>
        </p:nvGraphicFramePr>
        <p:xfrm>
          <a:off x="2460307" y="1793558"/>
          <a:ext cx="2568892" cy="23922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2461"/>
                <a:gridCol w="655796"/>
                <a:gridCol w="628174"/>
                <a:gridCol w="642461"/>
              </a:tblGrid>
              <a:tr h="5353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7144" marR="7144" marT="7144" marB="714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1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7144" marR="7144" marT="7144" marB="714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7144" marR="7144" marT="7144" marB="714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charset="0"/>
                        </a:rPr>
                        <a:t>4</a:t>
                      </a:r>
                      <a:endParaRPr lang="en-US" altLang="en-US" sz="21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7144" marR="7144" marT="7144" marB="714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751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1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7144" marR="7144" marT="7144" marB="714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charset="0"/>
                        </a:rPr>
                        <a:t>3</a:t>
                      </a:r>
                      <a:endParaRPr lang="en-US" altLang="en-US" sz="21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7144" marR="7144" marT="7144" marB="714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7144" marR="7144" marT="7144" marB="714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charset="0"/>
                        </a:rPr>
                        <a:t>1</a:t>
                      </a:r>
                      <a:endParaRPr lang="en-US" altLang="en-US" sz="21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7144" marR="7144" marT="7144" marB="714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482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7144" marR="7144" marT="7144" marB="714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7144" marR="7144" marT="7144" marB="714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charset="0"/>
                        </a:rPr>
                        <a:t>4</a:t>
                      </a:r>
                      <a:endParaRPr lang="en-US" altLang="en-US" sz="21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7144" marR="7144" marT="7144" marB="714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7144" marR="7144" marT="7144" marB="714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5319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]</a:t>
                      </a:r>
                      <a:endParaRPr lang="en-US" altLang="en-US" sz="21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7144" marR="7144" marT="7144" marB="714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7144" marR="7144" marT="7144" marB="714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Calibri" panose="020F0502020204030204" charset="0"/>
                        </a:rPr>
                        <a:t> </a:t>
                      </a: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7144" marR="7144" marT="7144" marB="714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100" b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Calibri" panose="020F0502020204030204" charset="0"/>
                      </a:endParaRPr>
                    </a:p>
                  </a:txBody>
                  <a:tcPr marL="7144" marR="7144" marT="7144" marB="7144" anchor="ctr"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576263" y="469107"/>
            <a:ext cx="7399496" cy="103774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在下面的方格中，每行、每列都有1～4这四个数，并且每个数在每行、每列都只出现一次。B、C应该是几?</a:t>
            </a:r>
            <a:endParaRPr 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537234" y="3683794"/>
            <a:ext cx="281940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sz="2100" b="1" dirty="0">
              <a:solidFill>
                <a:srgbClr val="FF000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69221" y="3112588"/>
            <a:ext cx="297197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2100" b="1" dirty="0">
              <a:solidFill>
                <a:srgbClr val="FF0000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9</a:t>
            </a:r>
            <a:endParaRPr lang="en-US" altLang="zh-CN" sz="2100" b="1" dirty="0"/>
          </a:p>
        </p:txBody>
      </p:sp>
      <p:sp>
        <p:nvSpPr>
          <p:cNvPr id="7" name="矩形 6"/>
          <p:cNvSpPr/>
          <p:nvPr/>
        </p:nvSpPr>
        <p:spPr>
          <a:xfrm>
            <a:off x="4525804" y="3545682"/>
            <a:ext cx="403384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A</a:t>
            </a:r>
            <a:endParaRPr 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625567" y="2344579"/>
            <a:ext cx="403384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</a:t>
            </a:r>
            <a:endParaRPr 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62789" y="1736408"/>
            <a:ext cx="403384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</a:t>
            </a:r>
            <a:endParaRPr 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74297" y="3089728"/>
            <a:ext cx="297197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2100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37074" y="3101158"/>
            <a:ext cx="297197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sz="2100" b="1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48427" y="3523298"/>
            <a:ext cx="403384" cy="55292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en-US" sz="21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en-US" sz="21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625644" y="1897675"/>
            <a:ext cx="297197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2100" b="1" dirty="0">
              <a:solidFill>
                <a:srgbClr val="FF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625644" y="2482986"/>
            <a:ext cx="297197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sz="2100" b="1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921044" y="2482986"/>
            <a:ext cx="297197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2100" b="1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921044" y="3683612"/>
            <a:ext cx="297197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2100" b="1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317636" y="3683612"/>
            <a:ext cx="297197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sz="2100" b="1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299461" y="1850707"/>
            <a:ext cx="238601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2100" b="1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21044" y="1861956"/>
            <a:ext cx="297197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en-US" sz="2100" b="1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009799" y="2506027"/>
            <a:ext cx="2413635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口答：</a:t>
            </a:r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7" grpId="0"/>
      <p:bldP spid="9" grpId="0"/>
      <p:bldP spid="10" grpId="0"/>
      <p:bldP spid="11" grpId="0"/>
      <p:bldP spid="12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89535" y="534352"/>
            <a:ext cx="510064" cy="444818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altLang="zh-CN" sz="2100" b="1" dirty="0"/>
              <a:t>10</a:t>
            </a:r>
            <a:endParaRPr lang="en-US" altLang="zh-CN" sz="2100" b="1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024876" y="2171489"/>
            <a:ext cx="3132348" cy="2419652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599599" y="492691"/>
            <a:ext cx="8144351" cy="1546577"/>
            <a:chOff x="591412" y="597340"/>
            <a:chExt cx="10859135" cy="2062103"/>
          </a:xfrm>
        </p:grpSpPr>
        <p:sp>
          <p:nvSpPr>
            <p:cNvPr id="20" name="矩形 19"/>
            <p:cNvSpPr/>
            <p:nvPr/>
          </p:nvSpPr>
          <p:spPr>
            <a:xfrm>
              <a:off x="591412" y="597340"/>
              <a:ext cx="10859135" cy="20621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 eaLnBrk="1">
                <a:lnSpc>
                  <a:spcPct val="150000"/>
                </a:lnSpc>
                <a:buFont typeface="Arial" panose="020B0604020202020204" pitchFamily="34" charset="0"/>
              </a:pPr>
              <a:r>
                <a:rPr lang="zh-CN" altLang="en-US" sz="21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下面是找笑脸游戏，规则是：点开的方格中的数是几，就表示周围的八个方格里有几张笑脸。请把所有的笑脸找出来（在笑脸上面画   ，其他的画×）</a:t>
              </a:r>
              <a:endPara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0726450" y="1550595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" name="椭圆 14"/>
          <p:cNvSpPr/>
          <p:nvPr/>
        </p:nvSpPr>
        <p:spPr>
          <a:xfrm>
            <a:off x="3834966" y="3302094"/>
            <a:ext cx="162018" cy="16201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3779399" y="2909988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b="1" dirty="0"/>
          </a:p>
        </p:txBody>
      </p:sp>
      <p:sp>
        <p:nvSpPr>
          <p:cNvPr id="19" name="椭圆 18"/>
          <p:cNvSpPr/>
          <p:nvPr/>
        </p:nvSpPr>
        <p:spPr>
          <a:xfrm>
            <a:off x="3832500" y="2306369"/>
            <a:ext cx="162018" cy="16201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3757697" y="2604093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b="1" dirty="0"/>
          </a:p>
        </p:txBody>
      </p:sp>
      <p:sp>
        <p:nvSpPr>
          <p:cNvPr id="22" name="矩形 21"/>
          <p:cNvSpPr/>
          <p:nvPr/>
        </p:nvSpPr>
        <p:spPr>
          <a:xfrm>
            <a:off x="4091023" y="2608583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b="1" dirty="0"/>
          </a:p>
        </p:txBody>
      </p:sp>
      <p:sp>
        <p:nvSpPr>
          <p:cNvPr id="23" name="矩形 22"/>
          <p:cNvSpPr/>
          <p:nvPr/>
        </p:nvSpPr>
        <p:spPr>
          <a:xfrm>
            <a:off x="4408852" y="2608583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b="1" dirty="0"/>
          </a:p>
        </p:txBody>
      </p:sp>
      <p:sp>
        <p:nvSpPr>
          <p:cNvPr id="24" name="矩形 23"/>
          <p:cNvSpPr/>
          <p:nvPr/>
        </p:nvSpPr>
        <p:spPr>
          <a:xfrm>
            <a:off x="4408852" y="2251537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b="1" dirty="0"/>
          </a:p>
        </p:txBody>
      </p:sp>
      <p:sp>
        <p:nvSpPr>
          <p:cNvPr id="25" name="椭圆 24"/>
          <p:cNvSpPr/>
          <p:nvPr/>
        </p:nvSpPr>
        <p:spPr>
          <a:xfrm>
            <a:off x="5455146" y="3612066"/>
            <a:ext cx="162018" cy="16201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708522" y="3566006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b="1" dirty="0"/>
          </a:p>
        </p:txBody>
      </p:sp>
      <p:sp>
        <p:nvSpPr>
          <p:cNvPr id="27" name="矩形 26"/>
          <p:cNvSpPr/>
          <p:nvPr/>
        </p:nvSpPr>
        <p:spPr>
          <a:xfrm>
            <a:off x="5380343" y="3223406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b="1" dirty="0"/>
          </a:p>
        </p:txBody>
      </p:sp>
      <p:sp>
        <p:nvSpPr>
          <p:cNvPr id="28" name="矩形 27"/>
          <p:cNvSpPr/>
          <p:nvPr/>
        </p:nvSpPr>
        <p:spPr>
          <a:xfrm>
            <a:off x="5381138" y="2911673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b="1" dirty="0"/>
          </a:p>
        </p:txBody>
      </p:sp>
      <p:sp>
        <p:nvSpPr>
          <p:cNvPr id="29" name="矩形 28"/>
          <p:cNvSpPr/>
          <p:nvPr/>
        </p:nvSpPr>
        <p:spPr>
          <a:xfrm>
            <a:off x="5703397" y="2908709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b="1" dirty="0"/>
          </a:p>
        </p:txBody>
      </p:sp>
      <p:sp>
        <p:nvSpPr>
          <p:cNvPr id="30" name="椭圆 29"/>
          <p:cNvSpPr/>
          <p:nvPr/>
        </p:nvSpPr>
        <p:spPr>
          <a:xfrm>
            <a:off x="4807074" y="2643643"/>
            <a:ext cx="162018" cy="16201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5068720" y="2586152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b="1" dirty="0"/>
          </a:p>
        </p:txBody>
      </p:sp>
      <p:sp>
        <p:nvSpPr>
          <p:cNvPr id="34" name="矩形 33"/>
          <p:cNvSpPr/>
          <p:nvPr/>
        </p:nvSpPr>
        <p:spPr>
          <a:xfrm>
            <a:off x="5381728" y="2602913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b="1" dirty="0"/>
          </a:p>
        </p:txBody>
      </p:sp>
      <p:sp>
        <p:nvSpPr>
          <p:cNvPr id="35" name="椭圆 34"/>
          <p:cNvSpPr/>
          <p:nvPr/>
        </p:nvSpPr>
        <p:spPr>
          <a:xfrm>
            <a:off x="5464367" y="2330346"/>
            <a:ext cx="162018" cy="16201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5797221" y="2638724"/>
            <a:ext cx="162018" cy="162018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732271" y="2248879"/>
            <a:ext cx="31803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18" grpId="0"/>
      <p:bldP spid="19" grpId="0" bldLvl="0" animBg="1"/>
      <p:bldP spid="21" grpId="0"/>
      <p:bldP spid="22" grpId="0"/>
      <p:bldP spid="23" grpId="0"/>
      <p:bldP spid="24" grpId="0"/>
      <p:bldP spid="25" grpId="0" bldLvl="0" animBg="1"/>
      <p:bldP spid="26" grpId="0"/>
      <p:bldP spid="27" grpId="0"/>
      <p:bldP spid="28" grpId="0"/>
      <p:bldP spid="29" grpId="0"/>
      <p:bldP spid="30" grpId="0" bldLvl="0" animBg="1"/>
      <p:bldP spid="33" grpId="0"/>
      <p:bldP spid="34" grpId="0"/>
      <p:bldP spid="35" grpId="0" bldLvl="0" animBg="1"/>
      <p:bldP spid="36" grpId="0" bldLvl="0" animBg="1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532573" y="514350"/>
            <a:ext cx="7000875" cy="3946684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just"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知识点：推理问题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algn="just"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1.对三个事物进行推理判断时，要找准事物之间的逻辑关系，分析后再进行判断。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2.三个事物之间的推理可以借助连线的方法进行分析与判断。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algn="just" ea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3.在方格（4×4）里填数时，先看哪一个空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格</a:t>
            </a:r>
            <a:r>
              <a:rPr sz="21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所在的行和列出现了三个不同的数，这样就能确定这个空格里应填的数，以此类推填下去，就能把方格里的数填完整。</a:t>
            </a:r>
            <a:endParaRPr sz="21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文本框 114"/>
          <p:cNvSpPr txBox="1"/>
          <p:nvPr/>
        </p:nvSpPr>
        <p:spPr>
          <a:xfrm>
            <a:off x="598508" y="812741"/>
            <a:ext cx="7844790" cy="124649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900" dirty="0">
              <a:solidFill>
                <a:srgbClr val="000000"/>
              </a:solidFill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）小宇、小方和小刚三人的体重是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27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千克或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25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千克或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22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千克。请你猜猜他们分别多重。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1</a:t>
            </a:r>
            <a:endParaRPr lang="en-US" sz="2100" b="1" dirty="0"/>
          </a:p>
        </p:txBody>
      </p:sp>
      <p:sp>
        <p:nvSpPr>
          <p:cNvPr id="113" name="文本框 112"/>
          <p:cNvSpPr txBox="1"/>
          <p:nvPr/>
        </p:nvSpPr>
        <p:spPr>
          <a:xfrm>
            <a:off x="584764" y="482362"/>
            <a:ext cx="4801553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填一填。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6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667000" y="4424600"/>
            <a:ext cx="14288" cy="14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3305339" y="2997111"/>
            <a:ext cx="455894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68166" y="2850902"/>
            <a:ext cx="455894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562991" y="4088676"/>
            <a:ext cx="455894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89797" y="2849404"/>
            <a:ext cx="2401253" cy="552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小宇：（     ）千克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767864" y="2689384"/>
            <a:ext cx="2558452" cy="552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小刚：（     ）千克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454116" y="3955257"/>
            <a:ext cx="4801553" cy="552926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小方：（     ）千克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3" name="圆角矩形标注 12"/>
          <p:cNvSpPr/>
          <p:nvPr/>
        </p:nvSpPr>
        <p:spPr>
          <a:xfrm>
            <a:off x="2189798" y="2059305"/>
            <a:ext cx="1978819" cy="431959"/>
          </a:xfrm>
          <a:prstGeom prst="wedgeRoundRectCallout">
            <a:avLst>
              <a:gd name="adj1" fmla="val -44777"/>
              <a:gd name="adj2" fmla="val 72160"/>
              <a:gd name="adj3" fmla="val 16667"/>
            </a:avLst>
          </a:prstGeom>
          <a:solidFill>
            <a:srgbClr val="F9BB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</a:rPr>
              <a:t>我不是最重的。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  <p:sp>
        <p:nvSpPr>
          <p:cNvPr id="14" name="圆角矩形标注 13"/>
          <p:cNvSpPr/>
          <p:nvPr/>
        </p:nvSpPr>
        <p:spPr>
          <a:xfrm>
            <a:off x="5649007" y="2101453"/>
            <a:ext cx="1464945" cy="431959"/>
          </a:xfrm>
          <a:prstGeom prst="wedgeRoundRectCallout">
            <a:avLst>
              <a:gd name="adj1" fmla="val -38914"/>
              <a:gd name="adj2" fmla="val 62458"/>
              <a:gd name="adj3" fmla="val 16667"/>
            </a:avLst>
          </a:prstGeom>
          <a:solidFill>
            <a:srgbClr val="7F685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>
                <a:solidFill>
                  <a:schemeClr val="bg1"/>
                </a:solidFill>
              </a:rPr>
              <a:t>我最轻。</a:t>
            </a:r>
            <a:endParaRPr lang="zh-CN" altLang="en-US" sz="21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24" grpId="0"/>
      <p:bldP spid="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文本框 117"/>
          <p:cNvSpPr txBox="1"/>
          <p:nvPr/>
        </p:nvSpPr>
        <p:spPr>
          <a:xfrm>
            <a:off x="493521" y="1036082"/>
            <a:ext cx="8317706" cy="346186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有篮球、足球和排球各一个，下面三人各拿了一个</a:t>
            </a:r>
            <a:r>
              <a:rPr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明明：我拿的不是篮球，也不是足球</a:t>
            </a:r>
            <a:r>
              <a:rPr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贝贝：我拿的不是篮球，也不是排球</a:t>
            </a:r>
            <a:r>
              <a:rPr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  <a:endParaRPr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明明拿的是</a:t>
            </a:r>
            <a:r>
              <a:rPr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 ）；</a:t>
            </a:r>
            <a:r>
              <a:rPr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贝贝拿的是</a:t>
            </a:r>
            <a:r>
              <a:rPr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  ）；</a:t>
            </a:r>
            <a:endParaRPr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强强拿的是</a:t>
            </a:r>
            <a:r>
              <a:rPr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  ）。</a:t>
            </a:r>
            <a:endParaRPr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sz="2100" dirty="0" err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三种蔬菜：白菜、萝卜和豆角，萝卜最便宜，白菜不是最贵的，最贵的是</a:t>
            </a:r>
            <a:r>
              <a:rPr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        ）。</a:t>
            </a:r>
            <a:endParaRPr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2" name="图片 21"/>
          <p:cNvPicPr/>
          <p:nvPr/>
        </p:nvPicPr>
        <p:blipFill>
          <a:blip r:embed="rId1" cstate="email"/>
          <a:stretch>
            <a:fillRect/>
          </a:stretch>
        </p:blipFill>
        <p:spPr>
          <a:xfrm>
            <a:off x="2764756" y="2810589"/>
            <a:ext cx="14288" cy="142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矩形 27"/>
          <p:cNvSpPr/>
          <p:nvPr/>
        </p:nvSpPr>
        <p:spPr>
          <a:xfrm>
            <a:off x="2108648" y="2592536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排球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832322" y="2587774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足球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150082" y="3089741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篮球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883382" y="4027884"/>
            <a:ext cx="670560" cy="39147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豆角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1</a:t>
            </a:r>
            <a:endParaRPr lang="en-US" sz="2100" b="1" dirty="0"/>
          </a:p>
        </p:txBody>
      </p:sp>
      <p:sp>
        <p:nvSpPr>
          <p:cNvPr id="10" name="文本框 9"/>
          <p:cNvSpPr txBox="1"/>
          <p:nvPr/>
        </p:nvSpPr>
        <p:spPr>
          <a:xfrm>
            <a:off x="584764" y="482362"/>
            <a:ext cx="4801553" cy="55399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填一填。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3" grpId="0"/>
      <p:bldP spid="24" grpId="0"/>
      <p:bldP spid="2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2</a:t>
            </a:r>
            <a:endParaRPr lang="en-US" sz="2100" b="1" dirty="0"/>
          </a:p>
        </p:txBody>
      </p:sp>
      <p:sp>
        <p:nvSpPr>
          <p:cNvPr id="20" name="矩形 19"/>
          <p:cNvSpPr/>
          <p:nvPr/>
        </p:nvSpPr>
        <p:spPr>
          <a:xfrm>
            <a:off x="555446" y="587800"/>
            <a:ext cx="5772571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latinLnBrk="1"/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在正确的数下面画“√”。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1095375" y="1286351"/>
            <a:ext cx="5316543" cy="3924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）我比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1600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大，我不是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1699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。我是：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/>
          <p:nvPr/>
        </p:nvGraphicFramePr>
        <p:xfrm>
          <a:off x="1994059" y="1799272"/>
          <a:ext cx="5206366" cy="110585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00639"/>
                <a:gridCol w="1303020"/>
                <a:gridCol w="1300639"/>
                <a:gridCol w="1302068"/>
              </a:tblGrid>
              <a:tr h="540068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1500</a:t>
                      </a: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1600</a:t>
                      </a: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1699</a:t>
                      </a: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1987</a:t>
                      </a: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78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1248252" y="3026569"/>
            <a:ext cx="4757261" cy="391478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3000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比我小，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4000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比我大。我是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: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1993583" y="3500914"/>
          <a:ext cx="5206366" cy="9563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01115"/>
                <a:gridCol w="1300639"/>
                <a:gridCol w="1302068"/>
                <a:gridCol w="1302544"/>
              </a:tblGrid>
              <a:tr h="4781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4000</a:t>
                      </a: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2836</a:t>
                      </a: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3000</a:t>
                      </a: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3024</a:t>
                      </a: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815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2100" b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宋体" panose="02010600030101010101" pitchFamily="2" charset="-122"/>
                        </a:rPr>
                        <a:t> </a:t>
                      </a: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2100" b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宋体" panose="02010600030101010101" pitchFamily="2" charset="-122"/>
                      </a:endParaRPr>
                    </a:p>
                  </a:txBody>
                  <a:tcPr marL="51435" marR="51435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" name="矩形 24"/>
          <p:cNvSpPr/>
          <p:nvPr/>
        </p:nvSpPr>
        <p:spPr>
          <a:xfrm>
            <a:off x="6411919" y="2414181"/>
            <a:ext cx="327654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11919" y="4041527"/>
            <a:ext cx="327654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√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/>
          <p:cNvPicPr>
            <a:picLocks noChangeAspect="1"/>
          </p:cNvPicPr>
          <p:nvPr/>
        </p:nvPicPr>
        <p:blipFill>
          <a:blip r:embed="rId1" cstate="email">
            <a:lum bright="-23999" contrast="42000"/>
          </a:blip>
          <a:srcRect r="2130"/>
          <a:stretch>
            <a:fillRect/>
          </a:stretch>
        </p:blipFill>
        <p:spPr>
          <a:xfrm>
            <a:off x="1313021" y="1476172"/>
            <a:ext cx="5776913" cy="207692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3</a:t>
            </a:r>
            <a:endParaRPr lang="en-US" sz="2100" b="1" dirty="0"/>
          </a:p>
        </p:txBody>
      </p:sp>
      <p:sp>
        <p:nvSpPr>
          <p:cNvPr id="8" name="文本框 7"/>
          <p:cNvSpPr txBox="1"/>
          <p:nvPr/>
        </p:nvSpPr>
        <p:spPr>
          <a:xfrm>
            <a:off x="530066" y="369570"/>
            <a:ext cx="5038880" cy="70019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从</a:t>
            </a:r>
            <a:r>
              <a:rPr lang="en-US" altLang="zh-CN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0~9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中选合适的数字填入下面的</a:t>
            </a:r>
            <a:r>
              <a:rPr lang="zh-CN" altLang="en-US" sz="4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□</a:t>
            </a:r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中。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2149004" y="1780089"/>
            <a:ext cx="297197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35193" y="2407786"/>
            <a:ext cx="297197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765748" y="2421598"/>
            <a:ext cx="297197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004248" y="1835334"/>
            <a:ext cx="297197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19800" y="2476773"/>
            <a:ext cx="388144" cy="39147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612896" y="2490654"/>
            <a:ext cx="297197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4591050" y="4142899"/>
            <a:ext cx="2112645" cy="578168"/>
          </a:xfrm>
          <a:prstGeom prst="wedgeRoundRectCallout">
            <a:avLst>
              <a:gd name="adj1" fmla="val 58453"/>
              <a:gd name="adj2" fmla="val 11449"/>
              <a:gd name="adj3" fmla="val 16667"/>
            </a:avLst>
          </a:prstGeom>
          <a:solidFill>
            <a:srgbClr val="CAD9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dirty="0">
                <a:solidFill>
                  <a:schemeClr val="tx1"/>
                </a:solidFill>
              </a:rPr>
              <a:t>答案不唯一哦！</a:t>
            </a:r>
            <a:endParaRPr lang="zh-CN" altLang="en-US" sz="2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9" grpId="0"/>
      <p:bldP spid="19" grpId="0"/>
      <p:bldP spid="20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4</a:t>
            </a:r>
            <a:endParaRPr lang="en-US" sz="2100" b="1" dirty="0"/>
          </a:p>
        </p:txBody>
      </p:sp>
      <p:sp>
        <p:nvSpPr>
          <p:cNvPr id="119" name="文本框 118"/>
          <p:cNvSpPr txBox="1"/>
          <p:nvPr/>
        </p:nvSpPr>
        <p:spPr>
          <a:xfrm>
            <a:off x="414337" y="979171"/>
            <a:ext cx="7838123" cy="1522571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在下面的方格中，每行、每列都有1</a:t>
            </a: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~</a:t>
            </a:r>
            <a:r>
              <a:rPr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4这四个数，并且每个数在每行、每列都只出现一次。A、B、C各是几？</a:t>
            </a:r>
            <a:endParaRPr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endParaRPr lang="en-US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3395" y="591979"/>
            <a:ext cx="1470660" cy="391478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解决问题。</a:t>
            </a:r>
            <a:endParaRPr lang="zh-CN" alt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760095" y="2110264"/>
            <a:ext cx="5447824" cy="152257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分析：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所在行、列已经有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，所以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；那么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所在行、列已经有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，所以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60259" y="3929609"/>
            <a:ext cx="3574536" cy="392415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口答：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en-US" altLang="zh-CN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5"/>
          <p:cNvPicPr>
            <a:picLocks noChangeAspect="1"/>
          </p:cNvPicPr>
          <p:nvPr/>
        </p:nvPicPr>
        <p:blipFill>
          <a:blip r:embed="rId1" cstate="email">
            <a:lum bright="-23999" contrast="41999"/>
          </a:blip>
          <a:stretch>
            <a:fillRect/>
          </a:stretch>
        </p:blipFill>
        <p:spPr>
          <a:xfrm>
            <a:off x="6233637" y="1972152"/>
            <a:ext cx="2018824" cy="2082641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89731" y="534229"/>
            <a:ext cx="403790" cy="445049"/>
          </a:xfrm>
          <a:custGeom>
            <a:avLst/>
            <a:gdLst>
              <a:gd name="connsiteX0" fmla="*/ 0 w 538386"/>
              <a:gd name="connsiteY0" fmla="*/ 0 h 593398"/>
              <a:gd name="connsiteX1" fmla="*/ 241687 w 538386"/>
              <a:gd name="connsiteY1" fmla="*/ 0 h 593398"/>
              <a:gd name="connsiteX2" fmla="*/ 538386 w 538386"/>
              <a:gd name="connsiteY2" fmla="*/ 296699 h 593398"/>
              <a:gd name="connsiteX3" fmla="*/ 241687 w 538386"/>
              <a:gd name="connsiteY3" fmla="*/ 593398 h 593398"/>
              <a:gd name="connsiteX4" fmla="*/ 0 w 538386"/>
              <a:gd name="connsiteY4" fmla="*/ 593398 h 59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8386" h="593398">
                <a:moveTo>
                  <a:pt x="0" y="0"/>
                </a:moveTo>
                <a:lnTo>
                  <a:pt x="241687" y="0"/>
                </a:lnTo>
                <a:cubicBezTo>
                  <a:pt x="405549" y="0"/>
                  <a:pt x="538386" y="132837"/>
                  <a:pt x="538386" y="296699"/>
                </a:cubicBezTo>
                <a:cubicBezTo>
                  <a:pt x="538386" y="460561"/>
                  <a:pt x="405549" y="593398"/>
                  <a:pt x="241687" y="593398"/>
                </a:cubicBezTo>
                <a:lnTo>
                  <a:pt x="0" y="593398"/>
                </a:lnTo>
                <a:close/>
              </a:path>
            </a:pathLst>
          </a:custGeom>
          <a:solidFill>
            <a:srgbClr val="A1C4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2100" b="1" dirty="0"/>
              <a:t>5</a:t>
            </a:r>
            <a:endParaRPr lang="en-US" sz="2100" b="1" dirty="0"/>
          </a:p>
        </p:txBody>
      </p:sp>
      <p:sp>
        <p:nvSpPr>
          <p:cNvPr id="31" name="矩形 30"/>
          <p:cNvSpPr/>
          <p:nvPr/>
        </p:nvSpPr>
        <p:spPr>
          <a:xfrm>
            <a:off x="553403" y="508513"/>
            <a:ext cx="7866221" cy="1522571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l" eaLnBrk="1">
              <a:lnSpc>
                <a:spcPct val="150000"/>
              </a:lnSpc>
            </a:pPr>
            <a:r>
              <a:rPr lang="en-US" sz="21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新学期开始了，高老师、李老师、王老师是二（1）班新任的语文老师或数学老师或美术老师。李老师只教学生画画，王老师比数学老师幽默。你能猜出三位老师各是什么老师吗？</a:t>
            </a:r>
            <a:endParaRPr lang="en-US" sz="2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93395" y="2110264"/>
            <a:ext cx="7926229" cy="10387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atinLnBrk="1">
              <a:lnSpc>
                <a:spcPct val="150000"/>
              </a:lnSpc>
            </a:pPr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分析：</a:t>
            </a:r>
            <a:r>
              <a:rPr lang="zh-CN" altLang="en-US" sz="2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李老师只教画画，说明李老师是美术老师；王老师比数学老师幽默，说明王老师是语文老师；那么高老师便是数学老师。</a:t>
            </a:r>
            <a:r>
              <a:rPr lang="en-US" altLang="zh-CN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21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93395" y="3632835"/>
            <a:ext cx="8267700" cy="39147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atinLnBrk="1"/>
            <a:r>
              <a:rPr lang="zh-CN" altLang="en-US" sz="21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口答：高老师是数学老师，李老师是美术老师，王老师是语文老师。</a:t>
            </a:r>
            <a:endParaRPr lang="zh-CN" altLang="en-US" sz="2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PP_MARK_KEY" val="fd207d29-730a-4803-bfc8-f18a1ecd06f6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2900</Words>
  <Application>WPS 演示</Application>
  <PresentationFormat>全屏显示(16:9)</PresentationFormat>
  <Paragraphs>427</Paragraphs>
  <Slides>22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楷体</vt:lpstr>
      <vt:lpstr>Arial Unicode MS</vt:lpstr>
      <vt:lpstr>Calibri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128</cp:revision>
  <dcterms:created xsi:type="dcterms:W3CDTF">2019-05-20T10:58:00Z</dcterms:created>
  <dcterms:modified xsi:type="dcterms:W3CDTF">2023-01-30T02:43:08Z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5616D58825664FAF8E00174C3BC27021</vt:lpwstr>
  </property>
</Properties>
</file>