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8"/>
  </p:handoutMasterIdLst>
  <p:sldIdLst>
    <p:sldId id="391" r:id="rId3"/>
    <p:sldId id="264" r:id="rId4"/>
    <p:sldId id="263" r:id="rId5"/>
    <p:sldId id="261" r:id="rId6"/>
    <p:sldId id="313" r:id="rId8"/>
    <p:sldId id="363" r:id="rId9"/>
    <p:sldId id="364" r:id="rId10"/>
    <p:sldId id="365" r:id="rId11"/>
    <p:sldId id="385" r:id="rId12"/>
    <p:sldId id="314" r:id="rId13"/>
    <p:sldId id="386" r:id="rId14"/>
    <p:sldId id="275" r:id="rId15"/>
    <p:sldId id="295" r:id="rId16"/>
    <p:sldId id="293" r:id="rId17"/>
    <p:sldId id="387" r:id="rId18"/>
    <p:sldId id="388" r:id="rId19"/>
    <p:sldId id="389" r:id="rId20"/>
    <p:sldId id="326" r:id="rId21"/>
    <p:sldId id="328" r:id="rId22"/>
    <p:sldId id="329" r:id="rId23"/>
    <p:sldId id="390" r:id="rId24"/>
    <p:sldId id="352" r:id="rId25"/>
    <p:sldId id="353" r:id="rId26"/>
    <p:sldId id="290" r:id="rId27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lvl="0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8615" lvl="1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96595" lvl="2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45210" lvl="3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93190" lvl="4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41805" lvl="5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89785" lvl="6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38400" lvl="7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87015" lvl="8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EDFB"/>
    <a:srgbClr val="F599C1"/>
    <a:srgbClr val="FFB343"/>
    <a:srgbClr val="00493A"/>
    <a:srgbClr val="F8DC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84" y="-690"/>
      </p:cViewPr>
      <p:guideLst>
        <p:guide orient="horz" pos="1528"/>
        <p:guide pos="29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86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659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4521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9319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4180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8978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3840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870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457689" y="4685110"/>
            <a:ext cx="2133437" cy="358379"/>
          </a:xfrm>
        </p:spPr>
        <p:txBody>
          <a:bodyPr lIns="69668" tIns="34834" rIns="69668" bIns="34834"/>
          <a:lstStyle>
            <a:lvl1pPr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485" y="4685110"/>
            <a:ext cx="2895030" cy="358379"/>
          </a:xfrm>
        </p:spPr>
        <p:txBody>
          <a:bodyPr lIns="69668" tIns="34834" rIns="69668" bIns="34834"/>
          <a:lstStyle>
            <a:lvl1pPr algn="ct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2875" y="4685110"/>
            <a:ext cx="2133437" cy="358379"/>
          </a:xfrm>
        </p:spPr>
        <p:txBody>
          <a:bodyPr lIns="69668" tIns="34834" rIns="69668" bIns="34834"/>
          <a:lstStyle>
            <a:lvl1pPr algn="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861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9659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4521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9319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60985" indent="-26098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lvl="1" indent="-217805" algn="l" rtl="0" eaLnBrk="0" fontAlgn="base" hangingPunct="0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70585" lvl="2" indent="-173990" algn="l" rtl="0" eaLnBrk="0" fontAlgn="base" hangingPunct="0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00" lvl="3" indent="-173990" algn="l" rtl="0" eaLnBrk="0" fontAlgn="base" hangingPunct="0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7815" lvl="4" indent="-173990" algn="l" rtl="0" eaLnBrk="0" fontAlgn="base" hangingPunct="0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6430" lvl="5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64410" lvl="6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13025" lvl="7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61640" lvl="8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965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8615" lvl="1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96595" lvl="2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45210" lvl="3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93190" lvl="4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41805" lvl="5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91055" lvl="6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39035" lvl="7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87650" lvl="8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5.tiff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3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tiff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221601"/>
            <a:ext cx="9144000" cy="778234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zh-CN" altLang="en-US" sz="4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搭</a:t>
            </a:r>
            <a:r>
              <a:rPr lang="zh-CN" altLang="en-US" sz="4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一搭（二）</a:t>
            </a:r>
            <a:endParaRPr lang="zh-CN" altLang="en-US" sz="4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1"/>
          <p:cNvGrpSpPr/>
          <p:nvPr/>
        </p:nvGrpSpPr>
        <p:grpSpPr>
          <a:xfrm>
            <a:off x="860698" y="696993"/>
            <a:ext cx="4048649" cy="715581"/>
            <a:chOff x="684213" y="2486365"/>
            <a:chExt cx="5266054" cy="954385"/>
          </a:xfrm>
        </p:grpSpPr>
        <p:pic>
          <p:nvPicPr>
            <p:cNvPr id="29724" name="Picture 18" descr="D:\My Documents\Tencent Files\441509586\Image\C2C\OJJCR_Q2O~VLU}YIZ]TWFPE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213" y="2704869"/>
              <a:ext cx="584200" cy="5259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25" name="TextBox 4"/>
            <p:cNvSpPr txBox="1"/>
            <p:nvPr/>
          </p:nvSpPr>
          <p:spPr>
            <a:xfrm>
              <a:off x="1160463" y="2486365"/>
              <a:ext cx="4789804" cy="9543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2700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看一看，说一说。</a:t>
              </a:r>
              <a:endParaRPr sz="27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8194" name="组合 5"/>
          <p:cNvGrpSpPr/>
          <p:nvPr/>
        </p:nvGrpSpPr>
        <p:grpSpPr>
          <a:xfrm>
            <a:off x="473067" y="295514"/>
            <a:ext cx="6275821" cy="517451"/>
            <a:chOff x="691" y="1787"/>
            <a:chExt cx="12855" cy="1087"/>
          </a:xfrm>
        </p:grpSpPr>
        <p:pic>
          <p:nvPicPr>
            <p:cNvPr id="8195" name="图片 2" descr="标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91" y="1834"/>
              <a:ext cx="3306" cy="8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文本框 2"/>
            <p:cNvSpPr txBox="1"/>
            <p:nvPr/>
          </p:nvSpPr>
          <p:spPr>
            <a:xfrm>
              <a:off x="1080" y="1787"/>
              <a:ext cx="2917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知识点</a:t>
              </a:r>
              <a:r>
                <a:rPr lang="en-US" altLang="zh-CN" sz="27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2</a:t>
              </a:r>
              <a:endParaRPr lang="en-US" altLang="zh-CN" sz="27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endParaRPr>
            </a:p>
          </p:txBody>
        </p:sp>
        <p:sp>
          <p:nvSpPr>
            <p:cNvPr id="8197" name="文本框 5"/>
            <p:cNvSpPr txBox="1"/>
            <p:nvPr/>
          </p:nvSpPr>
          <p:spPr>
            <a:xfrm>
              <a:off x="4221" y="1807"/>
              <a:ext cx="932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zh-CN" sz="27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有余数的除法的应用</a:t>
              </a:r>
              <a:endParaRPr lang="zh-CN" altLang="zh-CN" sz="27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7412" name="组合 4"/>
          <p:cNvGrpSpPr/>
          <p:nvPr/>
        </p:nvGrpSpPr>
        <p:grpSpPr>
          <a:xfrm>
            <a:off x="1046460" y="2003108"/>
            <a:ext cx="4534897" cy="2535079"/>
            <a:chOff x="1866584" y="2271305"/>
            <a:chExt cx="5898515" cy="3380105"/>
          </a:xfrm>
        </p:grpSpPr>
        <p:grpSp>
          <p:nvGrpSpPr>
            <p:cNvPr id="17413" name="组合 87"/>
            <p:cNvGrpSpPr/>
            <p:nvPr/>
          </p:nvGrpSpPr>
          <p:grpSpPr>
            <a:xfrm>
              <a:off x="1866584" y="2271305"/>
              <a:ext cx="5898515" cy="3380105"/>
              <a:chOff x="1866698" y="1899274"/>
              <a:chExt cx="5899079" cy="3380128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1866698" y="1899274"/>
                <a:ext cx="5899079" cy="3380128"/>
              </a:xfrm>
              <a:prstGeom prst="rect">
                <a:avLst/>
              </a:prstGeom>
              <a:noFill/>
              <a:ln w="254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b="1" dirty="0">
                    <a:latin typeface="Times New Roman" panose="02020603050405020304"/>
                    <a:sym typeface="Times New Roman" panose="02020603050405020304"/>
                  </a:rPr>
                  <a:t> </a:t>
                </a:r>
                <a:endParaRPr lang="zh-CN" altLang="en-US" b="1" dirty="0">
                  <a:latin typeface="Times New Roman" panose="02020603050405020304"/>
                  <a:sym typeface="Times New Roman" panose="02020603050405020304"/>
                </a:endParaRPr>
              </a:p>
            </p:txBody>
          </p:sp>
          <p:pic>
            <p:nvPicPr>
              <p:cNvPr id="17415" name="图片 79" descr="10.png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2137231" y="3015611"/>
                <a:ext cx="5215119" cy="214441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7416" name="TextBox 4"/>
            <p:cNvSpPr txBox="1"/>
            <p:nvPr/>
          </p:nvSpPr>
          <p:spPr>
            <a:xfrm>
              <a:off x="2426018" y="2301150"/>
              <a:ext cx="4636770" cy="10464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dirty="0">
                  <a:solidFill>
                    <a:srgbClr val="00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平均分给</a:t>
              </a:r>
              <a:r>
                <a:rPr lang="en-US" altLang="zh-CN" sz="3000" dirty="0">
                  <a:solidFill>
                    <a:srgbClr val="00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5</a:t>
              </a:r>
              <a:r>
                <a:rPr lang="zh-CN" altLang="en-US" sz="3000" dirty="0">
                  <a:solidFill>
                    <a:srgbClr val="00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个小朋友。</a:t>
              </a:r>
              <a:endParaRPr lang="en-US" altLang="zh-CN" sz="3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1189746" y="1447020"/>
            <a:ext cx="4261504" cy="692125"/>
          </a:xfrm>
          <a:prstGeom prst="roundRect">
            <a:avLst>
              <a:gd name="adj" fmla="val 39972"/>
            </a:avLst>
          </a:prstGeom>
          <a:solidFill>
            <a:srgbClr val="D3EDFB"/>
          </a:solidFill>
        </p:spPr>
        <p:txBody>
          <a:bodyPr wrap="square" lIns="69668" tIns="34834" rIns="69668" bIns="34834" anchor="ctr" anchorCtr="1">
            <a:spAutoFit/>
          </a:bodyPr>
          <a:lstStyle/>
          <a:p>
            <a:pPr algn="ctr">
              <a:defRPr/>
            </a:pPr>
            <a:r>
              <a:rPr lang="en-US" altLang="zh-CN" sz="3000" b="1" dirty="0">
                <a:latin typeface="Times New Roman" panose="02020603050405020304"/>
                <a:sym typeface="Times New Roman" panose="02020603050405020304"/>
              </a:rPr>
              <a:t>13÷5</a:t>
            </a:r>
            <a:r>
              <a:rPr lang="zh-CN" altLang="en-US" sz="3000" b="1" dirty="0">
                <a:latin typeface="Times New Roman" panose="02020603050405020304"/>
                <a:sym typeface="Times New Roman" panose="02020603050405020304"/>
              </a:rPr>
              <a:t>＝</a:t>
            </a:r>
            <a:r>
              <a:rPr lang="en-US" altLang="zh-CN" sz="3000" b="1" dirty="0">
                <a:latin typeface="Times New Roman" panose="02020603050405020304"/>
                <a:sym typeface="Times New Roman" panose="02020603050405020304"/>
              </a:rPr>
              <a:t>2······3</a:t>
            </a:r>
            <a:endParaRPr lang="en-US" altLang="zh-CN" sz="3000" b="1" dirty="0">
              <a:latin typeface="Times New Roman" panose="02020603050405020304"/>
              <a:sym typeface="Times New Roman" panose="02020603050405020304"/>
            </a:endParaRPr>
          </a:p>
        </p:txBody>
      </p:sp>
      <p:sp>
        <p:nvSpPr>
          <p:cNvPr id="8" name="AutoShape 27"/>
          <p:cNvSpPr/>
          <p:nvPr/>
        </p:nvSpPr>
        <p:spPr>
          <a:xfrm flipH="1">
            <a:off x="5963372" y="1995012"/>
            <a:ext cx="2464926" cy="2543147"/>
          </a:xfrm>
          <a:prstGeom prst="roundRect">
            <a:avLst/>
          </a:prstGeom>
          <a:solidFill>
            <a:srgbClr val="FFFFF2"/>
          </a:solidFill>
          <a:ln w="254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0" bIns="0" anchor="t">
            <a:spAutoFit/>
          </a:bodyPr>
          <a:lstStyle/>
          <a:p>
            <a:pPr algn="just" fontAlgn="base">
              <a:spcBef>
                <a:spcPct val="50000"/>
              </a:spcBef>
            </a:pPr>
            <a:r>
              <a:rPr lang="zh-CN" altLang="en-US" sz="3000" noProof="1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共有13辆坦克，平均分给5人，每人分到2辆，还剩3辆。</a:t>
            </a:r>
            <a:endParaRPr lang="zh-CN" altLang="en-US" sz="2400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1"/>
          <p:cNvGrpSpPr/>
          <p:nvPr/>
        </p:nvGrpSpPr>
        <p:grpSpPr>
          <a:xfrm>
            <a:off x="583400" y="375048"/>
            <a:ext cx="4048649" cy="715581"/>
            <a:chOff x="684213" y="2486365"/>
            <a:chExt cx="5266054" cy="954385"/>
          </a:xfrm>
        </p:grpSpPr>
        <p:pic>
          <p:nvPicPr>
            <p:cNvPr id="29724" name="Picture 18" descr="D:\My Documents\Tencent Files\441509586\Image\C2C\OJJCR_Q2O~VLU}YIZ]TWFPE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213" y="2704869"/>
              <a:ext cx="584200" cy="5259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25" name="TextBox 4"/>
            <p:cNvSpPr txBox="1"/>
            <p:nvPr/>
          </p:nvSpPr>
          <p:spPr>
            <a:xfrm>
              <a:off x="1160463" y="2486365"/>
              <a:ext cx="4789804" cy="9543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2700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看一看，说一说。</a:t>
              </a:r>
              <a:endParaRPr sz="27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69404" y="1842611"/>
            <a:ext cx="4534409" cy="2346960"/>
            <a:chOff x="4577" y="4130"/>
            <a:chExt cx="9288" cy="4928"/>
          </a:xfrm>
        </p:grpSpPr>
        <p:grpSp>
          <p:nvGrpSpPr>
            <p:cNvPr id="17412" name="组合 4"/>
            <p:cNvGrpSpPr/>
            <p:nvPr/>
          </p:nvGrpSpPr>
          <p:grpSpPr>
            <a:xfrm>
              <a:off x="4577" y="4130"/>
              <a:ext cx="9289" cy="4928"/>
              <a:chOff x="1866584" y="2271305"/>
              <a:chExt cx="5898515" cy="3129280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1866584" y="2271305"/>
                <a:ext cx="5898515" cy="3129280"/>
              </a:xfrm>
              <a:prstGeom prst="rect">
                <a:avLst/>
              </a:prstGeom>
              <a:noFill/>
              <a:ln w="254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b="1" dirty="0">
                    <a:latin typeface="Times New Roman" panose="02020603050405020304"/>
                    <a:sym typeface="Times New Roman" panose="02020603050405020304"/>
                  </a:rPr>
                  <a:t> </a:t>
                </a:r>
                <a:endParaRPr lang="zh-CN" altLang="en-US" b="1" dirty="0">
                  <a:latin typeface="Times New Roman" panose="02020603050405020304"/>
                  <a:sym typeface="Times New Roman" panose="02020603050405020304"/>
                </a:endParaRPr>
              </a:p>
            </p:txBody>
          </p:sp>
          <p:sp>
            <p:nvSpPr>
              <p:cNvPr id="17416" name="TextBox 4"/>
              <p:cNvSpPr txBox="1"/>
              <p:nvPr/>
            </p:nvSpPr>
            <p:spPr>
              <a:xfrm>
                <a:off x="2426018" y="2301150"/>
                <a:ext cx="4636770" cy="19697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3000" dirty="0">
                    <a:solidFill>
                      <a:srgbClr val="000000"/>
                    </a:solidFill>
                    <a:latin typeface="Times New Roman" panose="02020603050405020304" charset="0"/>
                    <a:ea typeface="楷体" panose="02010609060101010101" pitchFamily="49" charset="-122"/>
                    <a:cs typeface="Times New Roman" panose="02020603050405020304" charset="0"/>
                  </a:rPr>
                  <a:t>5片树叶粘成一朵花。</a:t>
                </a:r>
                <a:endParaRPr sz="3000" dirty="0">
                  <a:solidFill>
                    <a:srgbClr val="00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endParaRPr>
              </a:p>
            </p:txBody>
          </p:sp>
        </p:grpSp>
        <p:pic>
          <p:nvPicPr>
            <p:cNvPr id="2" name="图片 82" descr="13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131" y="6056"/>
              <a:ext cx="7956" cy="255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AutoShape 27"/>
          <p:cNvSpPr/>
          <p:nvPr/>
        </p:nvSpPr>
        <p:spPr>
          <a:xfrm flipH="1">
            <a:off x="5677775" y="1416368"/>
            <a:ext cx="2679246" cy="2558668"/>
          </a:xfrm>
          <a:prstGeom prst="roundRect">
            <a:avLst/>
          </a:prstGeom>
          <a:solidFill>
            <a:srgbClr val="FFFFF2"/>
          </a:solidFill>
          <a:ln w="254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0" bIns="0" anchor="t">
            <a:spAutoFit/>
          </a:bodyPr>
          <a:lstStyle/>
          <a:p>
            <a:pPr algn="just" fontAlgn="base">
              <a:spcBef>
                <a:spcPct val="50000"/>
              </a:spcBef>
            </a:pPr>
            <a:r>
              <a:rPr lang="zh-CN" altLang="en-US" sz="3000" noProof="1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共有13片树叶，粘贴一朵花需要5片树叶，可以粘2朵花，还剩3片树叶。</a:t>
            </a:r>
            <a:endParaRPr lang="zh-CN" altLang="en-US" sz="3000" noProof="1">
              <a:solidFill>
                <a:srgbClr val="00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906101" y="1276046"/>
            <a:ext cx="4261504" cy="692125"/>
          </a:xfrm>
          <a:prstGeom prst="roundRect">
            <a:avLst>
              <a:gd name="adj" fmla="val 39972"/>
            </a:avLst>
          </a:prstGeom>
          <a:solidFill>
            <a:srgbClr val="D3EDFB"/>
          </a:solidFill>
        </p:spPr>
        <p:txBody>
          <a:bodyPr wrap="square" lIns="69668" tIns="34834" rIns="69668" bIns="34834" anchor="ctr" anchorCtr="1">
            <a:spAutoFit/>
          </a:bodyPr>
          <a:lstStyle/>
          <a:p>
            <a:pPr algn="ctr">
              <a:defRPr/>
            </a:pPr>
            <a:r>
              <a:rPr lang="en-US" altLang="zh-CN" sz="3000" b="1" dirty="0">
                <a:latin typeface="Times New Roman" panose="02020603050405020304"/>
                <a:sym typeface="Times New Roman" panose="02020603050405020304"/>
              </a:rPr>
              <a:t>13÷5</a:t>
            </a:r>
            <a:r>
              <a:rPr lang="zh-CN" altLang="en-US" sz="3000" b="1" dirty="0">
                <a:latin typeface="Times New Roman" panose="02020603050405020304"/>
                <a:sym typeface="Times New Roman" panose="02020603050405020304"/>
              </a:rPr>
              <a:t>＝</a:t>
            </a:r>
            <a:r>
              <a:rPr lang="en-US" altLang="zh-CN" sz="3000" b="1" dirty="0">
                <a:latin typeface="Times New Roman" panose="02020603050405020304"/>
                <a:sym typeface="Times New Roman" panose="02020603050405020304"/>
              </a:rPr>
              <a:t>2······3</a:t>
            </a:r>
            <a:endParaRPr lang="en-US" altLang="zh-CN" sz="3000" b="1" dirty="0">
              <a:latin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2"/>
          <p:cNvGrpSpPr/>
          <p:nvPr/>
        </p:nvGrpSpPr>
        <p:grpSpPr>
          <a:xfrm>
            <a:off x="561919" y="843915"/>
            <a:ext cx="2076074" cy="563166"/>
            <a:chOff x="535" y="2245"/>
            <a:chExt cx="4252" cy="1182"/>
          </a:xfrm>
        </p:grpSpPr>
        <p:pic>
          <p:nvPicPr>
            <p:cNvPr id="14338" name="图片 1" descr="标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5" y="2245"/>
              <a:ext cx="4252" cy="1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1092" y="2352"/>
              <a:ext cx="3247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知识提炼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79657" y="1706881"/>
            <a:ext cx="7584199" cy="1730216"/>
          </a:xfrm>
          <a:prstGeom prst="rect">
            <a:avLst/>
          </a:prstGeom>
          <a:noFill/>
        </p:spPr>
        <p:txBody>
          <a:bodyPr wrap="square" lIns="69668" tIns="34834" rIns="69668" bIns="34834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       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生活中的很多实际问题都可以用除法来解决，同一个有余数的除法算式可以解决多个生活中的实际问题。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27907" y="511492"/>
            <a:ext cx="2213990" cy="578644"/>
            <a:chOff x="630" y="530"/>
            <a:chExt cx="4535" cy="1215"/>
          </a:xfrm>
        </p:grpSpPr>
        <p:pic>
          <p:nvPicPr>
            <p:cNvPr id="15361" name="图片 4" descr="标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30" y="558"/>
              <a:ext cx="4535" cy="11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2" name="文本框 5"/>
            <p:cNvSpPr txBox="1"/>
            <p:nvPr/>
          </p:nvSpPr>
          <p:spPr>
            <a:xfrm>
              <a:off x="1438" y="530"/>
              <a:ext cx="3247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小试牛刀</a:t>
              </a:r>
              <a:endParaRPr lang="zh-CN" altLang="en-US" sz="27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60612" y="542449"/>
            <a:ext cx="3518463" cy="530066"/>
          </a:xfrm>
          <a:prstGeom prst="rect">
            <a:avLst/>
          </a:prstGeom>
          <a:noFill/>
        </p:spPr>
        <p:txBody>
          <a:bodyPr wrap="none" lIns="69668" tIns="34834" rIns="69668" bIns="34834" rtlCol="0" anchor="t">
            <a:spAutoFit/>
          </a:bodyPr>
          <a:lstStyle/>
          <a:p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（选自教材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P7  T3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/>
          </a:p>
        </p:txBody>
      </p:sp>
      <p:pic>
        <p:nvPicPr>
          <p:cNvPr id="26625" name="图片 9" descr="24.png"/>
          <p:cNvPicPr>
            <a:picLocks noChangeAspect="1"/>
          </p:cNvPicPr>
          <p:nvPr/>
        </p:nvPicPr>
        <p:blipFill>
          <a:blip r:embed="rId2" cstate="email"/>
          <a:srcRect l="4116"/>
          <a:stretch>
            <a:fillRect/>
          </a:stretch>
        </p:blipFill>
        <p:spPr>
          <a:xfrm>
            <a:off x="629291" y="1274921"/>
            <a:ext cx="7708202" cy="124110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844831" y="2531269"/>
            <a:ext cx="1484675" cy="1938992"/>
            <a:chOff x="4330753" y="3633958"/>
            <a:chExt cx="1931093" cy="2584700"/>
          </a:xfrm>
        </p:grpSpPr>
        <p:sp>
          <p:nvSpPr>
            <p:cNvPr id="4" name="弧形 3"/>
            <p:cNvSpPr/>
            <p:nvPr/>
          </p:nvSpPr>
          <p:spPr>
            <a:xfrm rot="4455186">
              <a:off x="4330067" y="3956197"/>
              <a:ext cx="915766" cy="914393"/>
            </a:xfrm>
            <a:prstGeom prst="arc">
              <a:avLst>
                <a:gd name="adj1" fmla="val 16200000"/>
                <a:gd name="adj2" fmla="val 19876654"/>
              </a:avLst>
            </a:prstGeom>
            <a:ln w="254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0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grpSp>
          <p:nvGrpSpPr>
            <p:cNvPr id="26628" name="组合 38"/>
            <p:cNvGrpSpPr/>
            <p:nvPr/>
          </p:nvGrpSpPr>
          <p:grpSpPr>
            <a:xfrm>
              <a:off x="4464810" y="3633958"/>
              <a:ext cx="1797036" cy="2584700"/>
              <a:chOff x="4464810" y="3633958"/>
              <a:chExt cx="1797036" cy="2584700"/>
            </a:xfrm>
          </p:grpSpPr>
          <p:sp>
            <p:nvSpPr>
              <p:cNvPr id="26630" name="TextBox 40"/>
              <p:cNvSpPr txBox="1"/>
              <p:nvPr/>
            </p:nvSpPr>
            <p:spPr>
              <a:xfrm>
                <a:off x="4464810" y="3633958"/>
                <a:ext cx="1797036" cy="2584700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3000" b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          3</a:t>
                </a:r>
                <a:endPara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  <a:p>
                <a:r>
                  <a:rPr lang="en-US" altLang="zh-CN" sz="3000" b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4    1  2</a:t>
                </a:r>
                <a:endPara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  <a:p>
                <a:r>
                  <a:rPr lang="en-US" altLang="zh-CN" sz="3000" b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      1  2</a:t>
                </a:r>
                <a:endPara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  <a:p>
                <a:r>
                  <a:rPr lang="en-US" altLang="zh-CN" sz="3000" b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          0</a:t>
                </a:r>
                <a:endPara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5219748" y="4293565"/>
                <a:ext cx="971993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5219748" y="5509616"/>
                <a:ext cx="971993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组合 8"/>
          <p:cNvGrpSpPr/>
          <p:nvPr/>
        </p:nvGrpSpPr>
        <p:grpSpPr>
          <a:xfrm>
            <a:off x="2732703" y="2531269"/>
            <a:ext cx="1552046" cy="1938992"/>
            <a:chOff x="4330753" y="3633958"/>
            <a:chExt cx="2018722" cy="2584700"/>
          </a:xfrm>
        </p:grpSpPr>
        <p:sp>
          <p:nvSpPr>
            <p:cNvPr id="10" name="弧形 9"/>
            <p:cNvSpPr/>
            <p:nvPr/>
          </p:nvSpPr>
          <p:spPr>
            <a:xfrm rot="4455186">
              <a:off x="4330067" y="3956197"/>
              <a:ext cx="915766" cy="914393"/>
            </a:xfrm>
            <a:prstGeom prst="arc">
              <a:avLst>
                <a:gd name="adj1" fmla="val 16200000"/>
                <a:gd name="adj2" fmla="val 19876654"/>
              </a:avLst>
            </a:prstGeom>
            <a:ln w="254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0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grpSp>
          <p:nvGrpSpPr>
            <p:cNvPr id="26634" name="组合 44"/>
            <p:cNvGrpSpPr/>
            <p:nvPr/>
          </p:nvGrpSpPr>
          <p:grpSpPr>
            <a:xfrm>
              <a:off x="4608318" y="3633958"/>
              <a:ext cx="1741157" cy="2584700"/>
              <a:chOff x="4608318" y="3633958"/>
              <a:chExt cx="1741157" cy="2584700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5219748" y="4293565"/>
                <a:ext cx="720720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26636" name="TextBox 46"/>
              <p:cNvSpPr txBox="1"/>
              <p:nvPr/>
            </p:nvSpPr>
            <p:spPr>
              <a:xfrm>
                <a:off x="4608318" y="3633958"/>
                <a:ext cx="1741157" cy="2584700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3000" b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      4</a:t>
                </a:r>
                <a:endPara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  <a:p>
                <a:r>
                  <a:rPr lang="en-US" altLang="zh-CN" sz="3000" b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2    9</a:t>
                </a:r>
                <a:endPara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  <a:p>
                <a:r>
                  <a:rPr lang="en-US" altLang="zh-CN" sz="3000" b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      8</a:t>
                </a:r>
                <a:endPara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  <a:p>
                <a:r>
                  <a:rPr lang="en-US" altLang="zh-CN" sz="3000" b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      1</a:t>
                </a:r>
                <a:endPara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5219748" y="4977613"/>
                <a:ext cx="720720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组合 14"/>
          <p:cNvGrpSpPr/>
          <p:nvPr/>
        </p:nvGrpSpPr>
        <p:grpSpPr>
          <a:xfrm>
            <a:off x="4568583" y="2531269"/>
            <a:ext cx="1533004" cy="1938992"/>
            <a:chOff x="4330755" y="3633958"/>
            <a:chExt cx="1993954" cy="2584700"/>
          </a:xfrm>
        </p:grpSpPr>
        <p:sp>
          <p:nvSpPr>
            <p:cNvPr id="16" name="弧形 15"/>
            <p:cNvSpPr/>
            <p:nvPr/>
          </p:nvSpPr>
          <p:spPr>
            <a:xfrm rot="4455186">
              <a:off x="4330068" y="3956197"/>
              <a:ext cx="915766" cy="914392"/>
            </a:xfrm>
            <a:prstGeom prst="arc">
              <a:avLst>
                <a:gd name="adj1" fmla="val 16200000"/>
                <a:gd name="adj2" fmla="val 19876654"/>
              </a:avLst>
            </a:prstGeom>
            <a:ln w="254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0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grpSp>
          <p:nvGrpSpPr>
            <p:cNvPr id="26640" name="组合 50"/>
            <p:cNvGrpSpPr/>
            <p:nvPr/>
          </p:nvGrpSpPr>
          <p:grpSpPr>
            <a:xfrm>
              <a:off x="4608318" y="3633958"/>
              <a:ext cx="1716391" cy="2584700"/>
              <a:chOff x="4608318" y="3633958"/>
              <a:chExt cx="1716391" cy="2584700"/>
            </a:xfrm>
          </p:grpSpPr>
          <p:sp>
            <p:nvSpPr>
              <p:cNvPr id="26642" name="TextBox 52"/>
              <p:cNvSpPr txBox="1"/>
              <p:nvPr/>
            </p:nvSpPr>
            <p:spPr>
              <a:xfrm>
                <a:off x="4608318" y="3633958"/>
                <a:ext cx="1716391" cy="2584700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3000" b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         5</a:t>
                </a:r>
                <a:endPara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  <a:p>
                <a:r>
                  <a:rPr lang="en-US" altLang="zh-CN" sz="3000" b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3   1  7</a:t>
                </a:r>
                <a:endPara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  <a:p>
                <a:r>
                  <a:rPr lang="en-US" altLang="zh-CN" sz="3000" b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     1  5</a:t>
                </a:r>
                <a:endPara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  <a:p>
                <a:r>
                  <a:rPr lang="en-US" altLang="zh-CN" sz="3000" b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         2</a:t>
                </a:r>
                <a:endPara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5219748" y="4293565"/>
                <a:ext cx="97199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5219748" y="5479779"/>
                <a:ext cx="97199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>
          <a:xfrm>
            <a:off x="6621711" y="2531269"/>
            <a:ext cx="1936259" cy="1938992"/>
            <a:chOff x="4330755" y="3633958"/>
            <a:chExt cx="2518462" cy="2584700"/>
          </a:xfrm>
        </p:grpSpPr>
        <p:sp>
          <p:nvSpPr>
            <p:cNvPr id="22" name="弧形 21"/>
            <p:cNvSpPr/>
            <p:nvPr/>
          </p:nvSpPr>
          <p:spPr>
            <a:xfrm rot="4455186">
              <a:off x="4330068" y="3956197"/>
              <a:ext cx="915766" cy="914392"/>
            </a:xfrm>
            <a:prstGeom prst="arc">
              <a:avLst>
                <a:gd name="adj1" fmla="val 16200000"/>
                <a:gd name="adj2" fmla="val 19876654"/>
              </a:avLst>
            </a:prstGeom>
            <a:ln w="254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0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grpSp>
          <p:nvGrpSpPr>
            <p:cNvPr id="26646" name="组合 50"/>
            <p:cNvGrpSpPr/>
            <p:nvPr/>
          </p:nvGrpSpPr>
          <p:grpSpPr>
            <a:xfrm>
              <a:off x="4464810" y="3633958"/>
              <a:ext cx="2384407" cy="2584700"/>
              <a:chOff x="4464810" y="3633958"/>
              <a:chExt cx="2384407" cy="2584700"/>
            </a:xfrm>
          </p:grpSpPr>
          <p:sp>
            <p:nvSpPr>
              <p:cNvPr id="26648" name="TextBox 52"/>
              <p:cNvSpPr txBox="1"/>
              <p:nvPr/>
            </p:nvSpPr>
            <p:spPr>
              <a:xfrm>
                <a:off x="4464810" y="3633958"/>
                <a:ext cx="2384407" cy="2584700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3000" b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          4</a:t>
                </a:r>
                <a:endPara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  <a:p>
                <a:r>
                  <a:rPr lang="en-US" altLang="zh-CN" sz="3000" b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5    2  1</a:t>
                </a:r>
                <a:endPara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  <a:p>
                <a:r>
                  <a:rPr lang="en-US" altLang="zh-CN" sz="3000" b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      2  0</a:t>
                </a:r>
                <a:endPara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  <a:p>
                <a:r>
                  <a:rPr lang="en-US" altLang="zh-CN" sz="3000" b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          1</a:t>
                </a:r>
                <a:endPara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5219748" y="4293565"/>
                <a:ext cx="971993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5219748" y="5509616"/>
                <a:ext cx="971993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5" descr="图片7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7487" y="9882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23514" y="735330"/>
            <a:ext cx="7685256" cy="1453515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3000" b="1" dirty="0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3000" b="1" dirty="0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. 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有15个车轮，分别可以装几辆车，还剩几个车轮？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（1）填一填。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3514" y="4022408"/>
            <a:ext cx="7983547" cy="622459"/>
          </a:xfrm>
          <a:prstGeom prst="rect">
            <a:avLst/>
          </a:prstGeom>
          <a:noFill/>
        </p:spPr>
        <p:txBody>
          <a:bodyPr wrap="square" lIns="69668" tIns="34834" rIns="69668" bIns="34834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（2）分别写出除法竖式，算一算。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55486" y="1196817"/>
            <a:ext cx="3518463" cy="530066"/>
          </a:xfrm>
          <a:prstGeom prst="rect">
            <a:avLst/>
          </a:prstGeom>
          <a:noFill/>
        </p:spPr>
        <p:txBody>
          <a:bodyPr wrap="none" lIns="69668" tIns="34834" rIns="69668" bIns="34834" rtlCol="0" anchor="t">
            <a:spAutoFit/>
          </a:bodyPr>
          <a:lstStyle/>
          <a:p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（选自教材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P7  T2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/>
          </a:p>
        </p:txBody>
      </p:sp>
      <p:pic>
        <p:nvPicPr>
          <p:cNvPr id="25601" name="图片 12" descr="2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0682" y="2160747"/>
            <a:ext cx="7667681" cy="19445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92" name="文本框 25"/>
          <p:cNvSpPr txBox="1"/>
          <p:nvPr/>
        </p:nvSpPr>
        <p:spPr>
          <a:xfrm>
            <a:off x="3520660" y="3115628"/>
            <a:ext cx="335882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7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58393" name="文本框 30"/>
          <p:cNvSpPr txBox="1"/>
          <p:nvPr/>
        </p:nvSpPr>
        <p:spPr>
          <a:xfrm>
            <a:off x="3520660" y="3457099"/>
            <a:ext cx="335882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1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3" name="文本框 25"/>
          <p:cNvSpPr txBox="1"/>
          <p:nvPr/>
        </p:nvSpPr>
        <p:spPr>
          <a:xfrm>
            <a:off x="5279647" y="3125153"/>
            <a:ext cx="335882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5" name="文本框 30"/>
          <p:cNvSpPr txBox="1"/>
          <p:nvPr/>
        </p:nvSpPr>
        <p:spPr>
          <a:xfrm>
            <a:off x="5279647" y="3466624"/>
            <a:ext cx="335882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0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6" name="文本框 25"/>
          <p:cNvSpPr txBox="1"/>
          <p:nvPr/>
        </p:nvSpPr>
        <p:spPr>
          <a:xfrm>
            <a:off x="7161661" y="3121819"/>
            <a:ext cx="335882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3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7" name="文本框 30"/>
          <p:cNvSpPr txBox="1"/>
          <p:nvPr/>
        </p:nvSpPr>
        <p:spPr>
          <a:xfrm>
            <a:off x="7161661" y="3463290"/>
            <a:ext cx="335882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3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92" grpId="0"/>
      <p:bldP spid="58393" grpId="0"/>
      <p:bldP spid="3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4645" y="469582"/>
            <a:ext cx="7685256" cy="991553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有15个车轮，分别可以装几辆车，还剩几个车轮？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25601" name="图片 12" descr="22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49226" y="1812132"/>
            <a:ext cx="3870944" cy="19445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Text Box 6"/>
          <p:cNvSpPr txBox="1"/>
          <p:nvPr/>
        </p:nvSpPr>
        <p:spPr>
          <a:xfrm>
            <a:off x="1099428" y="3984308"/>
            <a:ext cx="3856786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15÷2 =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5648971" y="2024301"/>
            <a:ext cx="1041811" cy="527447"/>
            <a:chOff x="1990" y="2541"/>
            <a:chExt cx="1308" cy="443"/>
          </a:xfrm>
        </p:grpSpPr>
        <p:sp>
          <p:nvSpPr>
            <p:cNvPr id="58381" name="Line 8"/>
            <p:cNvSpPr/>
            <p:nvPr/>
          </p:nvSpPr>
          <p:spPr>
            <a:xfrm>
              <a:off x="2151" y="2563"/>
              <a:ext cx="1147" cy="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8382" name="Freeform 9"/>
            <p:cNvSpPr/>
            <p:nvPr/>
          </p:nvSpPr>
          <p:spPr>
            <a:xfrm>
              <a:off x="1990" y="2541"/>
              <a:ext cx="171" cy="443"/>
            </a:xfrm>
            <a:custGeom>
              <a:avLst/>
              <a:gdLst/>
              <a:ahLst/>
              <a:cxnLst>
                <a:cxn ang="0">
                  <a:pos x="167" y="20"/>
                </a:cxn>
                <a:cxn ang="0">
                  <a:pos x="141" y="161"/>
                </a:cxn>
                <a:cxn ang="0">
                  <a:pos x="0" y="443"/>
                </a:cxn>
              </a:cxnLst>
              <a:rect l="0" t="0" r="0" b="0"/>
              <a:pathLst>
                <a:path w="171" h="443">
                  <a:moveTo>
                    <a:pt x="167" y="20"/>
                  </a:moveTo>
                  <a:cubicBezTo>
                    <a:pt x="137" y="110"/>
                    <a:pt x="171" y="0"/>
                    <a:pt x="141" y="161"/>
                  </a:cubicBezTo>
                  <a:cubicBezTo>
                    <a:pt x="122" y="262"/>
                    <a:pt x="73" y="370"/>
                    <a:pt x="0" y="443"/>
                  </a:cubicBezTo>
                </a:path>
              </a:pathLst>
            </a:custGeom>
            <a:noFill/>
            <a:ln w="571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17418" name="Text Box 10"/>
          <p:cNvSpPr txBox="1"/>
          <p:nvPr/>
        </p:nvSpPr>
        <p:spPr>
          <a:xfrm>
            <a:off x="5846692" y="2050495"/>
            <a:ext cx="884864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1  5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7419" name="Text Box 11"/>
          <p:cNvSpPr txBox="1"/>
          <p:nvPr/>
        </p:nvSpPr>
        <p:spPr>
          <a:xfrm>
            <a:off x="5270615" y="2024539"/>
            <a:ext cx="443043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7420" name="Text Box 12"/>
          <p:cNvSpPr txBox="1"/>
          <p:nvPr/>
        </p:nvSpPr>
        <p:spPr>
          <a:xfrm>
            <a:off x="6233103" y="1456373"/>
            <a:ext cx="497965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7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7421" name="Text Box 13"/>
          <p:cNvSpPr txBox="1"/>
          <p:nvPr/>
        </p:nvSpPr>
        <p:spPr>
          <a:xfrm>
            <a:off x="5846692" y="2580799"/>
            <a:ext cx="884864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1  4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7422" name="Line 14"/>
          <p:cNvSpPr/>
          <p:nvPr/>
        </p:nvSpPr>
        <p:spPr>
          <a:xfrm flipV="1">
            <a:off x="5842786" y="3131344"/>
            <a:ext cx="830326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23" name="Text Box 15"/>
          <p:cNvSpPr txBox="1"/>
          <p:nvPr/>
        </p:nvSpPr>
        <p:spPr>
          <a:xfrm>
            <a:off x="6067359" y="3185161"/>
            <a:ext cx="884864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1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25" name="Group 17"/>
          <p:cNvGrpSpPr/>
          <p:nvPr/>
        </p:nvGrpSpPr>
        <p:grpSpPr>
          <a:xfrm>
            <a:off x="2477619" y="3876916"/>
            <a:ext cx="3458902" cy="660798"/>
            <a:chOff x="3172" y="1757"/>
            <a:chExt cx="2834" cy="555"/>
          </a:xfrm>
        </p:grpSpPr>
        <p:sp>
          <p:nvSpPr>
            <p:cNvPr id="58390" name="Text Box 7"/>
            <p:cNvSpPr txBox="1"/>
            <p:nvPr/>
          </p:nvSpPr>
          <p:spPr>
            <a:xfrm>
              <a:off x="4157" y="1757"/>
              <a:ext cx="864" cy="4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……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58391" name="Text Box 16"/>
            <p:cNvSpPr txBox="1"/>
            <p:nvPr/>
          </p:nvSpPr>
          <p:spPr>
            <a:xfrm>
              <a:off x="3172" y="1847"/>
              <a:ext cx="2834" cy="4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7</a:t>
              </a:r>
              <a:r>
                <a:rPr lang="zh-CN" altLang="en-US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（辆）       </a:t>
              </a: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1</a:t>
              </a:r>
              <a:r>
                <a:rPr lang="zh-CN" altLang="en-US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（个）</a:t>
              </a:r>
              <a:endParaRPr lang="zh-CN" altLang="en-US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46536" y="2777011"/>
            <a:ext cx="376891" cy="895349"/>
            <a:chOff x="6873" y="6389"/>
            <a:chExt cx="772" cy="1880"/>
          </a:xfrm>
        </p:grpSpPr>
        <p:sp>
          <p:nvSpPr>
            <p:cNvPr id="58392" name="文本框 25"/>
            <p:cNvSpPr txBox="1"/>
            <p:nvPr/>
          </p:nvSpPr>
          <p:spPr>
            <a:xfrm>
              <a:off x="6873" y="6389"/>
              <a:ext cx="772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宋体" panose="02010600030101010101" pitchFamily="2" charset="-122"/>
                </a:rPr>
                <a:t>7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endParaRPr>
            </a:p>
          </p:txBody>
        </p:sp>
        <p:sp>
          <p:nvSpPr>
            <p:cNvPr id="58393" name="文本框 30"/>
            <p:cNvSpPr txBox="1"/>
            <p:nvPr/>
          </p:nvSpPr>
          <p:spPr>
            <a:xfrm>
              <a:off x="6873" y="7106"/>
              <a:ext cx="772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宋体" panose="02010600030101010101" pitchFamily="2" charset="-122"/>
                </a:rPr>
                <a:t>1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8" grpId="0"/>
      <p:bldP spid="17419" grpId="0"/>
      <p:bldP spid="17420" grpId="0"/>
      <p:bldP spid="17421" grpId="0"/>
      <p:bldP spid="174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2" descr="22.png"/>
          <p:cNvPicPr>
            <a:picLocks noChangeAspect="1"/>
          </p:cNvPicPr>
          <p:nvPr/>
        </p:nvPicPr>
        <p:blipFill>
          <a:blip r:embed="rId1" cstate="email"/>
          <a:srcRect b="-5952"/>
          <a:stretch>
            <a:fillRect/>
          </a:stretch>
        </p:blipFill>
        <p:spPr>
          <a:xfrm>
            <a:off x="2632867" y="1791652"/>
            <a:ext cx="1771192" cy="206025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29372" y="449104"/>
            <a:ext cx="7685256" cy="991553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</a:t>
            </a:r>
            <a:r>
              <a:rPr lang="zh-CN" altLang="en-US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有15个车轮，分别可以装几辆车，还剩几个车轮？</a:t>
            </a:r>
            <a:endParaRPr lang="zh-CN" altLang="en-US" sz="300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25601" name="图片 12" descr="22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63953" y="1791653"/>
            <a:ext cx="2005529" cy="19445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Text Box 6"/>
          <p:cNvSpPr txBox="1"/>
          <p:nvPr/>
        </p:nvSpPr>
        <p:spPr>
          <a:xfrm>
            <a:off x="1214155" y="3963829"/>
            <a:ext cx="3856786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15÷3 =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5763698" y="2003822"/>
            <a:ext cx="1041811" cy="527447"/>
            <a:chOff x="1990" y="2541"/>
            <a:chExt cx="1308" cy="443"/>
          </a:xfrm>
        </p:grpSpPr>
        <p:sp>
          <p:nvSpPr>
            <p:cNvPr id="58381" name="Line 8"/>
            <p:cNvSpPr/>
            <p:nvPr/>
          </p:nvSpPr>
          <p:spPr>
            <a:xfrm>
              <a:off x="2151" y="2563"/>
              <a:ext cx="1147" cy="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8382" name="Freeform 9"/>
            <p:cNvSpPr/>
            <p:nvPr/>
          </p:nvSpPr>
          <p:spPr>
            <a:xfrm>
              <a:off x="1990" y="2541"/>
              <a:ext cx="171" cy="443"/>
            </a:xfrm>
            <a:custGeom>
              <a:avLst/>
              <a:gdLst/>
              <a:ahLst/>
              <a:cxnLst>
                <a:cxn ang="0">
                  <a:pos x="167" y="20"/>
                </a:cxn>
                <a:cxn ang="0">
                  <a:pos x="141" y="161"/>
                </a:cxn>
                <a:cxn ang="0">
                  <a:pos x="0" y="443"/>
                </a:cxn>
              </a:cxnLst>
              <a:rect l="0" t="0" r="0" b="0"/>
              <a:pathLst>
                <a:path w="171" h="443">
                  <a:moveTo>
                    <a:pt x="167" y="20"/>
                  </a:moveTo>
                  <a:cubicBezTo>
                    <a:pt x="137" y="110"/>
                    <a:pt x="171" y="0"/>
                    <a:pt x="141" y="161"/>
                  </a:cubicBezTo>
                  <a:cubicBezTo>
                    <a:pt x="122" y="262"/>
                    <a:pt x="73" y="370"/>
                    <a:pt x="0" y="443"/>
                  </a:cubicBezTo>
                </a:path>
              </a:pathLst>
            </a:custGeom>
            <a:noFill/>
            <a:ln w="571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17418" name="Text Box 10"/>
          <p:cNvSpPr txBox="1"/>
          <p:nvPr/>
        </p:nvSpPr>
        <p:spPr>
          <a:xfrm>
            <a:off x="5961419" y="2030017"/>
            <a:ext cx="884864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1  5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7419" name="Text Box 11"/>
          <p:cNvSpPr txBox="1"/>
          <p:nvPr/>
        </p:nvSpPr>
        <p:spPr>
          <a:xfrm>
            <a:off x="5385343" y="2004061"/>
            <a:ext cx="443043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7420" name="Text Box 12"/>
          <p:cNvSpPr txBox="1"/>
          <p:nvPr/>
        </p:nvSpPr>
        <p:spPr>
          <a:xfrm>
            <a:off x="6347830" y="1435894"/>
            <a:ext cx="497965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7421" name="Text Box 13"/>
          <p:cNvSpPr txBox="1"/>
          <p:nvPr/>
        </p:nvSpPr>
        <p:spPr>
          <a:xfrm>
            <a:off x="5961419" y="2560321"/>
            <a:ext cx="884864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1  5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7422" name="Line 14"/>
          <p:cNvSpPr/>
          <p:nvPr/>
        </p:nvSpPr>
        <p:spPr>
          <a:xfrm flipV="1">
            <a:off x="5957514" y="3110865"/>
            <a:ext cx="830326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23" name="Text Box 15"/>
          <p:cNvSpPr txBox="1"/>
          <p:nvPr/>
        </p:nvSpPr>
        <p:spPr>
          <a:xfrm>
            <a:off x="6182086" y="3164682"/>
            <a:ext cx="884864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0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8391" name="Text Box 16"/>
          <p:cNvSpPr txBox="1"/>
          <p:nvPr/>
        </p:nvSpPr>
        <p:spPr>
          <a:xfrm>
            <a:off x="2632867" y="3963829"/>
            <a:ext cx="1923023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（辆）    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61263" y="2756533"/>
            <a:ext cx="376891" cy="895349"/>
            <a:chOff x="6873" y="6389"/>
            <a:chExt cx="772" cy="1880"/>
          </a:xfrm>
        </p:grpSpPr>
        <p:sp>
          <p:nvSpPr>
            <p:cNvPr id="58392" name="文本框 25"/>
            <p:cNvSpPr txBox="1"/>
            <p:nvPr/>
          </p:nvSpPr>
          <p:spPr>
            <a:xfrm>
              <a:off x="6873" y="6389"/>
              <a:ext cx="772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宋体" panose="02010600030101010101" pitchFamily="2" charset="-122"/>
                </a:rPr>
                <a:t>5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endParaRPr>
            </a:p>
          </p:txBody>
        </p:sp>
        <p:sp>
          <p:nvSpPr>
            <p:cNvPr id="58393" name="文本框 30"/>
            <p:cNvSpPr txBox="1"/>
            <p:nvPr/>
          </p:nvSpPr>
          <p:spPr>
            <a:xfrm>
              <a:off x="6873" y="7106"/>
              <a:ext cx="772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宋体" panose="02010600030101010101" pitchFamily="2" charset="-122"/>
                </a:rPr>
                <a:t>0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8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8" grpId="0"/>
      <p:bldP spid="17419" grpId="0"/>
      <p:bldP spid="17420" grpId="0"/>
      <p:bldP spid="17421" grpId="0"/>
      <p:bldP spid="17423" grpId="0"/>
      <p:bldP spid="5839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63953" y="1764030"/>
            <a:ext cx="3978348" cy="2060258"/>
            <a:chOff x="1348" y="4350"/>
            <a:chExt cx="8149" cy="4326"/>
          </a:xfrm>
        </p:grpSpPr>
        <p:pic>
          <p:nvPicPr>
            <p:cNvPr id="3" name="图片 12" descr="22.png"/>
            <p:cNvPicPr>
              <a:picLocks noChangeAspect="1"/>
            </p:cNvPicPr>
            <p:nvPr/>
          </p:nvPicPr>
          <p:blipFill>
            <a:blip r:embed="rId1" cstate="email"/>
            <a:srcRect r="-1481" b="-5952"/>
            <a:stretch>
              <a:fillRect/>
            </a:stretch>
          </p:blipFill>
          <p:spPr>
            <a:xfrm>
              <a:off x="5321" y="4350"/>
              <a:ext cx="4176" cy="43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" name="图片 12" descr="22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348" y="4363"/>
              <a:ext cx="4108" cy="408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729372" y="427672"/>
            <a:ext cx="7685256" cy="991553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</a:t>
            </a:r>
            <a:r>
              <a:rPr lang="zh-CN" altLang="en-US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有15个车轮，分别可以装几辆车，还剩几个车轮？</a:t>
            </a:r>
            <a:endParaRPr lang="zh-CN" altLang="en-US" sz="300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1214155" y="3942398"/>
            <a:ext cx="3856786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15÷4 =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5763698" y="1982391"/>
            <a:ext cx="1041811" cy="527447"/>
            <a:chOff x="1990" y="2541"/>
            <a:chExt cx="1308" cy="443"/>
          </a:xfrm>
        </p:grpSpPr>
        <p:sp>
          <p:nvSpPr>
            <p:cNvPr id="58381" name="Line 8"/>
            <p:cNvSpPr/>
            <p:nvPr/>
          </p:nvSpPr>
          <p:spPr>
            <a:xfrm>
              <a:off x="2151" y="2563"/>
              <a:ext cx="1147" cy="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8382" name="Freeform 9"/>
            <p:cNvSpPr/>
            <p:nvPr/>
          </p:nvSpPr>
          <p:spPr>
            <a:xfrm>
              <a:off x="1990" y="2541"/>
              <a:ext cx="171" cy="443"/>
            </a:xfrm>
            <a:custGeom>
              <a:avLst/>
              <a:gdLst/>
              <a:ahLst/>
              <a:cxnLst>
                <a:cxn ang="0">
                  <a:pos x="167" y="20"/>
                </a:cxn>
                <a:cxn ang="0">
                  <a:pos x="141" y="161"/>
                </a:cxn>
                <a:cxn ang="0">
                  <a:pos x="0" y="443"/>
                </a:cxn>
              </a:cxnLst>
              <a:rect l="0" t="0" r="0" b="0"/>
              <a:pathLst>
                <a:path w="171" h="443">
                  <a:moveTo>
                    <a:pt x="167" y="20"/>
                  </a:moveTo>
                  <a:cubicBezTo>
                    <a:pt x="137" y="110"/>
                    <a:pt x="171" y="0"/>
                    <a:pt x="141" y="161"/>
                  </a:cubicBezTo>
                  <a:cubicBezTo>
                    <a:pt x="122" y="262"/>
                    <a:pt x="73" y="370"/>
                    <a:pt x="0" y="443"/>
                  </a:cubicBezTo>
                </a:path>
              </a:pathLst>
            </a:custGeom>
            <a:noFill/>
            <a:ln w="571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17418" name="Text Box 10"/>
          <p:cNvSpPr txBox="1"/>
          <p:nvPr/>
        </p:nvSpPr>
        <p:spPr>
          <a:xfrm>
            <a:off x="5961419" y="2008585"/>
            <a:ext cx="884864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1  5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7419" name="Text Box 11"/>
          <p:cNvSpPr txBox="1"/>
          <p:nvPr/>
        </p:nvSpPr>
        <p:spPr>
          <a:xfrm>
            <a:off x="5385343" y="1982629"/>
            <a:ext cx="443043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7420" name="Text Box 12"/>
          <p:cNvSpPr txBox="1"/>
          <p:nvPr/>
        </p:nvSpPr>
        <p:spPr>
          <a:xfrm>
            <a:off x="6347830" y="1414463"/>
            <a:ext cx="497965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7421" name="Text Box 13"/>
          <p:cNvSpPr txBox="1"/>
          <p:nvPr/>
        </p:nvSpPr>
        <p:spPr>
          <a:xfrm>
            <a:off x="5961419" y="2538889"/>
            <a:ext cx="884864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1  2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7422" name="Line 14"/>
          <p:cNvSpPr/>
          <p:nvPr/>
        </p:nvSpPr>
        <p:spPr>
          <a:xfrm flipV="1">
            <a:off x="5957514" y="3089434"/>
            <a:ext cx="830326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23" name="Text Box 15"/>
          <p:cNvSpPr txBox="1"/>
          <p:nvPr/>
        </p:nvSpPr>
        <p:spPr>
          <a:xfrm>
            <a:off x="6182086" y="3143251"/>
            <a:ext cx="884864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3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25" name="Group 17"/>
          <p:cNvGrpSpPr/>
          <p:nvPr/>
        </p:nvGrpSpPr>
        <p:grpSpPr>
          <a:xfrm>
            <a:off x="2592347" y="3835006"/>
            <a:ext cx="3458902" cy="660798"/>
            <a:chOff x="3172" y="1757"/>
            <a:chExt cx="2834" cy="555"/>
          </a:xfrm>
        </p:grpSpPr>
        <p:sp>
          <p:nvSpPr>
            <p:cNvPr id="58390" name="Text Box 7"/>
            <p:cNvSpPr txBox="1"/>
            <p:nvPr/>
          </p:nvSpPr>
          <p:spPr>
            <a:xfrm>
              <a:off x="4157" y="1757"/>
              <a:ext cx="864" cy="4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……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58391" name="Text Box 16"/>
            <p:cNvSpPr txBox="1"/>
            <p:nvPr/>
          </p:nvSpPr>
          <p:spPr>
            <a:xfrm>
              <a:off x="3172" y="1847"/>
              <a:ext cx="2834" cy="4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3</a:t>
              </a:r>
              <a:r>
                <a:rPr lang="zh-CN" altLang="en-US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（辆）       </a:t>
              </a: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3</a:t>
              </a:r>
              <a:r>
                <a:rPr lang="zh-CN" altLang="en-US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（个）</a:t>
              </a:r>
              <a:endParaRPr lang="zh-CN" altLang="en-US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61263" y="2735101"/>
            <a:ext cx="376891" cy="895349"/>
            <a:chOff x="6873" y="6389"/>
            <a:chExt cx="772" cy="1880"/>
          </a:xfrm>
        </p:grpSpPr>
        <p:sp>
          <p:nvSpPr>
            <p:cNvPr id="58392" name="文本框 25"/>
            <p:cNvSpPr txBox="1"/>
            <p:nvPr/>
          </p:nvSpPr>
          <p:spPr>
            <a:xfrm>
              <a:off x="6873" y="6389"/>
              <a:ext cx="772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宋体" panose="02010600030101010101" pitchFamily="2" charset="-122"/>
                </a:rPr>
                <a:t>3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endParaRPr>
            </a:p>
          </p:txBody>
        </p:sp>
        <p:sp>
          <p:nvSpPr>
            <p:cNvPr id="58393" name="文本框 30"/>
            <p:cNvSpPr txBox="1"/>
            <p:nvPr/>
          </p:nvSpPr>
          <p:spPr>
            <a:xfrm>
              <a:off x="6873" y="7106"/>
              <a:ext cx="772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宋体" panose="02010600030101010101" pitchFamily="2" charset="-122"/>
                </a:rPr>
                <a:t>3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8" grpId="0"/>
      <p:bldP spid="17419" grpId="0"/>
      <p:bldP spid="17420" grpId="0"/>
      <p:bldP spid="17421" grpId="0"/>
      <p:bldP spid="174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78601" y="1151097"/>
            <a:ext cx="4213661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>
            <a:spAutoFit/>
          </a:bodyPr>
          <a:lstStyle/>
          <a:p>
            <a:pPr marL="127635" indent="-127635"/>
            <a:r>
              <a:rPr lang="en-US" altLang="zh-CN" sz="3000" b="1" dirty="0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000" b="1" dirty="0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.      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里最大能填几？ 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7112" y="1151097"/>
            <a:ext cx="3518463" cy="530066"/>
          </a:xfrm>
          <a:prstGeom prst="rect">
            <a:avLst/>
          </a:prstGeom>
          <a:noFill/>
        </p:spPr>
        <p:txBody>
          <a:bodyPr wrap="none" lIns="69668" tIns="34834" rIns="69668" bIns="34834" rtlCol="0" anchor="t">
            <a:spAutoFit/>
          </a:bodyPr>
          <a:lstStyle/>
          <a:p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（选自教材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P7  T4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/>
          </a:p>
        </p:txBody>
      </p:sp>
      <p:pic>
        <p:nvPicPr>
          <p:cNvPr id="27649" name="图片 6" descr="25.png"/>
          <p:cNvPicPr>
            <a:picLocks noChangeAspect="1"/>
          </p:cNvPicPr>
          <p:nvPr/>
        </p:nvPicPr>
        <p:blipFill>
          <a:blip r:embed="rId1" cstate="email"/>
          <a:srcRect l="3565" t="27683"/>
          <a:stretch>
            <a:fillRect/>
          </a:stretch>
        </p:blipFill>
        <p:spPr>
          <a:xfrm>
            <a:off x="477949" y="1837849"/>
            <a:ext cx="8503969" cy="12377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6" descr="25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93490" y="1196817"/>
            <a:ext cx="592188" cy="48434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7098439" y="2431018"/>
            <a:ext cx="363835" cy="593569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pPr marL="5080" lvl="1"/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charset="0"/>
                <a:sym typeface="Times New Roman" panose="02020603050405020304" charset="0"/>
              </a:rPr>
              <a:t>6</a:t>
            </a:r>
            <a:endParaRPr lang="en-US" altLang="zh-CN" sz="3400" b="1" dirty="0">
              <a:solidFill>
                <a:srgbClr val="FF0000"/>
              </a:solidFill>
              <a:latin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60453" y="1919050"/>
            <a:ext cx="358705" cy="593569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charset="0"/>
                <a:sym typeface="Times New Roman" panose="02020603050405020304" charset="0"/>
              </a:rPr>
              <a:t>4</a:t>
            </a:r>
            <a:endParaRPr lang="en-US" altLang="zh-CN" sz="3400" b="1" dirty="0">
              <a:solidFill>
                <a:srgbClr val="FF0000"/>
              </a:solidFill>
              <a:latin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44907" y="1939766"/>
            <a:ext cx="358705" cy="593569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charset="0"/>
                <a:sym typeface="Times New Roman" panose="02020603050405020304" charset="0"/>
              </a:rPr>
              <a:t>8</a:t>
            </a:r>
            <a:endParaRPr lang="en-US" altLang="zh-CN" sz="3400" b="1" dirty="0">
              <a:solidFill>
                <a:srgbClr val="FF0000"/>
              </a:solidFill>
              <a:latin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00638" y="1930717"/>
            <a:ext cx="358705" cy="593569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charset="0"/>
                <a:sym typeface="Times New Roman" panose="02020603050405020304" charset="0"/>
              </a:rPr>
              <a:t>4</a:t>
            </a:r>
            <a:endParaRPr lang="en-US" altLang="zh-CN" sz="3400" b="1" dirty="0">
              <a:solidFill>
                <a:srgbClr val="FF0000"/>
              </a:solidFill>
              <a:latin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1673" y="2437686"/>
            <a:ext cx="358705" cy="593569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charset="0"/>
                <a:sym typeface="Times New Roman" panose="02020603050405020304" charset="0"/>
              </a:rPr>
              <a:t>4</a:t>
            </a:r>
            <a:endParaRPr lang="en-US" altLang="zh-CN" sz="3400" b="1" dirty="0">
              <a:solidFill>
                <a:srgbClr val="FF0000"/>
              </a:solidFill>
              <a:latin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57112" y="2426017"/>
            <a:ext cx="358705" cy="593569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charset="0"/>
                <a:sym typeface="Times New Roman" panose="02020603050405020304" charset="0"/>
              </a:rPr>
              <a:t>8</a:t>
            </a:r>
            <a:endParaRPr lang="en-US" altLang="zh-CN" sz="3400" b="1" dirty="0">
              <a:solidFill>
                <a:srgbClr val="FF0000"/>
              </a:solidFill>
              <a:latin typeface="Times New Roman" panose="02020603050405020304" charset="0"/>
              <a:sym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82586" y="1111091"/>
            <a:ext cx="7578828" cy="1083945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000" b="1" dirty="0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3000" b="1" dirty="0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. 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想一个可以用“10÷4＝2……2”解决的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问题，和同伴说一说。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66961" y="2550796"/>
            <a:ext cx="4436768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Times New Roman" panose="02020603050405020304" charset="0"/>
              </a:rPr>
              <a:t>请同学们和同伴说一说。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sym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65247" y="1664971"/>
            <a:ext cx="3518463" cy="530066"/>
          </a:xfrm>
          <a:prstGeom prst="rect">
            <a:avLst/>
          </a:prstGeom>
          <a:noFill/>
        </p:spPr>
        <p:txBody>
          <a:bodyPr wrap="none" lIns="69668" tIns="34834" rIns="69668" bIns="34834" rtlCol="0" anchor="t">
            <a:spAutoFit/>
          </a:bodyPr>
          <a:lstStyle/>
          <a:p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（选自教材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P7  T5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6" descr="图片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07157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1"/>
          <p:cNvSpPr txBox="1"/>
          <p:nvPr/>
        </p:nvSpPr>
        <p:spPr>
          <a:xfrm>
            <a:off x="737671" y="1015842"/>
            <a:ext cx="7589569" cy="3069431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1.借助搭房子的操作过程进一步理解有余数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的除法的意义。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2.经历探究有余数的除法的竖式计算方法的</a:t>
            </a:r>
            <a:endParaRPr lang="en-US" altLang="zh-CN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en-US" altLang="zh-CN" sz="30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过程，理解有余数的除法竖式各部分的意</a:t>
            </a:r>
            <a:endParaRPr lang="en-US" altLang="zh-CN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en-US" altLang="zh-CN" sz="30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义，掌握其书写格式</a:t>
            </a: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重</a:t>
            </a:r>
            <a:r>
              <a:rPr lang="en-US" altLang="zh-CN" sz="3000" dirty="0" err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难点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）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1374" y="782002"/>
            <a:ext cx="7643759" cy="117633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3000" b="1" dirty="0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有 29 个西瓜，平均装在 7 个袋子里。平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均每个袋子里装几个？还剩几个？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4594" y="2225993"/>
            <a:ext cx="5430257" cy="701290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29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÷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7 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＝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4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（个）</a:t>
            </a:r>
            <a:r>
              <a:rPr lang="en-US" altLang="zh-CN" sz="41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······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（个）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6043" y="3172778"/>
            <a:ext cx="7131637" cy="530066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答：</a:t>
            </a:r>
            <a:r>
              <a:rPr sz="3000" dirty="0" err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平均每个袋子里装</a:t>
            </a:r>
            <a:r>
              <a:rPr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 </a:t>
            </a:r>
            <a:r>
              <a:rPr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个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r>
              <a:rPr sz="3000" dirty="0" err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还剩</a:t>
            </a:r>
            <a:r>
              <a:rPr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 </a:t>
            </a:r>
            <a:r>
              <a:rPr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个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0365" y="675799"/>
            <a:ext cx="7643759" cy="117633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3000" b="1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有 27 个气球，最少拿走几个可以使 5 个</a:t>
            </a:r>
            <a:endParaRPr lang="zh-CN" altLang="en-US" sz="300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小朋友分得的气球一样多？</a:t>
            </a:r>
            <a:endParaRPr lang="zh-CN" altLang="en-US" sz="300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13585" y="2119789"/>
            <a:ext cx="5430257" cy="701290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27</a:t>
            </a:r>
            <a:r>
              <a:rPr lang="zh-CN" altLang="en-US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÷</a:t>
            </a:r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5 </a:t>
            </a:r>
            <a:r>
              <a:rPr lang="zh-CN" altLang="en-US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＝</a:t>
            </a:r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5</a:t>
            </a:r>
            <a:r>
              <a:rPr lang="zh-CN" altLang="en-US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（个）</a:t>
            </a:r>
            <a:r>
              <a:rPr lang="en-US" altLang="zh-CN" sz="41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······</a:t>
            </a:r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（个）</a:t>
            </a:r>
            <a:endParaRPr lang="zh-CN" altLang="en-US" sz="300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6027" y="2970848"/>
            <a:ext cx="7131637" cy="1083945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答：</a:t>
            </a:r>
            <a:r>
              <a:rPr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最少拿走 </a:t>
            </a:r>
            <a:r>
              <a:rPr lang="en-US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 </a:t>
            </a:r>
            <a:r>
              <a:rPr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个可以使 5 个小朋友分</a:t>
            </a:r>
            <a:endParaRPr sz="300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得的气球一样多</a:t>
            </a:r>
            <a:r>
              <a:rPr lang="zh-CN" altLang="en-US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300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" descr="图片8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70293" y="169784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58522" y="1018126"/>
            <a:ext cx="5600639" cy="512921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2251" tIns="26126" rIns="52251" bIns="2612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000" b="1" noProof="1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30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4506" y="1753076"/>
            <a:ext cx="7463613" cy="1868805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有余数的除法的笔算方法与无余数的除法的笔算方法相同。在计算有余数的除法时，注意余数要比除数小。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79657" y="1422083"/>
            <a:ext cx="7584199" cy="1730216"/>
          </a:xfrm>
          <a:prstGeom prst="rect">
            <a:avLst/>
          </a:prstGeom>
          <a:noFill/>
        </p:spPr>
        <p:txBody>
          <a:bodyPr wrap="square" lIns="69668" tIns="34834" rIns="69668" bIns="34834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       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生活中的很多实际问题都可以用除法来解决，同一个有余数的除法算式可以解决多个生活中的实际问题。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5" descr="图片9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27251" y="122635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58" name="组合 6"/>
          <p:cNvGrpSpPr/>
          <p:nvPr/>
        </p:nvGrpSpPr>
        <p:grpSpPr>
          <a:xfrm>
            <a:off x="1039868" y="1077278"/>
            <a:ext cx="7396730" cy="3138964"/>
            <a:chOff x="2107" y="3122"/>
            <a:chExt cx="14514" cy="6236"/>
          </a:xfrm>
        </p:grpSpPr>
        <p:sp>
          <p:nvSpPr>
            <p:cNvPr id="3" name="矩形 2"/>
            <p:cNvSpPr/>
            <p:nvPr/>
          </p:nvSpPr>
          <p:spPr>
            <a:xfrm>
              <a:off x="2107" y="3122"/>
              <a:ext cx="14515" cy="6237"/>
            </a:xfrm>
            <a:prstGeom prst="rect">
              <a:avLst/>
            </a:prstGeom>
            <a:solidFill>
              <a:srgbClr val="FFB343"/>
            </a:solidFill>
            <a:ln>
              <a:solidFill>
                <a:srgbClr val="F8DC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5" name="矩形 4"/>
            <p:cNvSpPr/>
            <p:nvPr/>
          </p:nvSpPr>
          <p:spPr>
            <a:xfrm>
              <a:off x="2480" y="3416"/>
              <a:ext cx="13723" cy="5694"/>
            </a:xfrm>
            <a:prstGeom prst="rect">
              <a:avLst/>
            </a:prstGeom>
            <a:solidFill>
              <a:srgbClr val="00493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755082" y="1881188"/>
            <a:ext cx="532016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</a:t>
            </a:r>
            <a:r>
              <a: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完成教材相关练习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55082" y="2805113"/>
            <a:ext cx="6240182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</a:t>
            </a:r>
            <a:r>
              <a: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完成对应的练习题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3" descr="图片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7487" y="109538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文本框 1"/>
          <p:cNvSpPr txBox="1"/>
          <p:nvPr/>
        </p:nvSpPr>
        <p:spPr>
          <a:xfrm>
            <a:off x="804799" y="1022033"/>
            <a:ext cx="454881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</a:rPr>
              <a:t>算一算。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  <p:sp>
        <p:nvSpPr>
          <p:cNvPr id="5" name="文本框 99"/>
          <p:cNvSpPr txBox="1"/>
          <p:nvPr/>
        </p:nvSpPr>
        <p:spPr>
          <a:xfrm>
            <a:off x="1048167" y="1767364"/>
            <a:ext cx="1765334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sz="3000" dirty="0">
                <a:latin typeface="Times New Roman" panose="02020603050405020304" charset="0"/>
                <a:cs typeface="Times New Roman" panose="02020603050405020304" charset="0"/>
              </a:rPr>
              <a:t>14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</a:rPr>
              <a:t>÷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</a:rPr>
              <a:t>3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</a:rPr>
              <a:t>＝</a:t>
            </a:r>
            <a:endParaRPr lang="zh-CN" altLang="en-US" sz="3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8810" y="1768317"/>
            <a:ext cx="2477131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43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7</a:t>
            </a:r>
            <a:r>
              <a:rPr lang="zh-CN" altLang="zh-CN" sz="3000" dirty="0">
                <a:latin typeface="Times New Roman" panose="02020603050405020304" charset="0"/>
                <a:cs typeface="Times New Roman" panose="02020603050405020304" charset="0"/>
              </a:rPr>
              <a:t>＝</a:t>
            </a:r>
            <a:endParaRPr lang="zh-CN" altLang="en-US" sz="3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92835" y="1767840"/>
            <a:ext cx="164474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4……2</a:t>
            </a:r>
            <a:endParaRPr lang="en-US" altLang="zh-CN" sz="3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87049" y="1767364"/>
            <a:ext cx="168819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……1</a:t>
            </a:r>
            <a:endParaRPr lang="en-US" altLang="zh-CN" sz="3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048167" y="2749392"/>
            <a:ext cx="1746294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65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8</a:t>
            </a:r>
            <a:r>
              <a:rPr lang="zh-CN" altLang="zh-CN" sz="3000" dirty="0">
                <a:latin typeface="Times New Roman" panose="02020603050405020304" charset="0"/>
                <a:cs typeface="Times New Roman" panose="02020603050405020304" charset="0"/>
              </a:rPr>
              <a:t>＝</a:t>
            </a:r>
            <a:endParaRPr lang="zh-CN" altLang="en-US" sz="3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2834" y="2749392"/>
            <a:ext cx="1645237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……1</a:t>
            </a:r>
            <a:endParaRPr lang="en-US" altLang="zh-CN" sz="3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99"/>
          <p:cNvSpPr txBox="1"/>
          <p:nvPr/>
        </p:nvSpPr>
        <p:spPr>
          <a:xfrm>
            <a:off x="4848810" y="2749392"/>
            <a:ext cx="2337017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74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7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</a:rPr>
              <a:t>＝</a:t>
            </a:r>
            <a:endParaRPr lang="zh-CN" altLang="en-US" sz="3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8167" y="3695701"/>
            <a:ext cx="1746294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85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9</a:t>
            </a:r>
            <a:r>
              <a:rPr lang="zh-CN" altLang="zh-CN" sz="3000" dirty="0">
                <a:latin typeface="Times New Roman" panose="02020603050405020304" charset="0"/>
                <a:cs typeface="Times New Roman" panose="02020603050405020304" charset="0"/>
              </a:rPr>
              <a:t>＝</a:t>
            </a:r>
            <a:endParaRPr lang="zh-CN" altLang="en-US" sz="3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87050" y="2748916"/>
            <a:ext cx="1752152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10</a:t>
            </a:r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……4</a:t>
            </a:r>
            <a:endParaRPr lang="en-US" altLang="zh-CN" sz="3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92834" y="3695701"/>
            <a:ext cx="164426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……4</a:t>
            </a:r>
            <a:endParaRPr lang="en-US" altLang="zh-CN" sz="3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文本框 5"/>
          <p:cNvSpPr txBox="1"/>
          <p:nvPr/>
        </p:nvSpPr>
        <p:spPr>
          <a:xfrm>
            <a:off x="4848810" y="3695701"/>
            <a:ext cx="2477131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46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6</a:t>
            </a:r>
            <a:r>
              <a:rPr lang="zh-CN" altLang="zh-CN" sz="3000" dirty="0">
                <a:latin typeface="Times New Roman" panose="02020603050405020304" charset="0"/>
                <a:cs typeface="Times New Roman" panose="02020603050405020304" charset="0"/>
              </a:rPr>
              <a:t>＝</a:t>
            </a:r>
            <a:endParaRPr lang="zh-CN" altLang="en-US" sz="3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87050" y="3694748"/>
            <a:ext cx="168771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……4</a:t>
            </a:r>
            <a:endParaRPr lang="en-US" altLang="zh-CN" sz="3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3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" descr="图片5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1906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4" name="组合 5"/>
          <p:cNvGrpSpPr/>
          <p:nvPr/>
        </p:nvGrpSpPr>
        <p:grpSpPr>
          <a:xfrm>
            <a:off x="590723" y="788909"/>
            <a:ext cx="7874678" cy="517451"/>
            <a:chOff x="691" y="1787"/>
            <a:chExt cx="16130" cy="1087"/>
          </a:xfrm>
        </p:grpSpPr>
        <p:pic>
          <p:nvPicPr>
            <p:cNvPr id="8195" name="图片 2" descr="标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91" y="1834"/>
              <a:ext cx="3306" cy="8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文本框 2"/>
            <p:cNvSpPr txBox="1"/>
            <p:nvPr/>
          </p:nvSpPr>
          <p:spPr>
            <a:xfrm>
              <a:off x="1080" y="1787"/>
              <a:ext cx="2917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知识点</a:t>
              </a:r>
              <a:r>
                <a:rPr lang="en-US" altLang="zh-CN" sz="27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1</a:t>
              </a:r>
              <a:endParaRPr lang="en-US" altLang="zh-CN" sz="27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endParaRPr>
            </a:p>
          </p:txBody>
        </p:sp>
        <p:sp>
          <p:nvSpPr>
            <p:cNvPr id="8197" name="文本框 5"/>
            <p:cNvSpPr txBox="1"/>
            <p:nvPr/>
          </p:nvSpPr>
          <p:spPr>
            <a:xfrm>
              <a:off x="4108" y="1807"/>
              <a:ext cx="12713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zh-CN" sz="27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有余数除法的计算方法</a:t>
              </a:r>
              <a:endParaRPr lang="zh-CN" altLang="zh-CN" sz="27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1"/>
          <p:cNvGrpSpPr/>
          <p:nvPr/>
        </p:nvGrpSpPr>
        <p:grpSpPr>
          <a:xfrm>
            <a:off x="854840" y="3896916"/>
            <a:ext cx="7114061" cy="1006429"/>
            <a:chOff x="684213" y="2629917"/>
            <a:chExt cx="9253219" cy="1341807"/>
          </a:xfrm>
        </p:grpSpPr>
        <p:pic>
          <p:nvPicPr>
            <p:cNvPr id="28681" name="Picture 18" descr="D:\My Documents\Tencent Files\441509586\Image\C2C\OJJCR_Q2O~VLU}YIZ]TWFPE.pn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213" y="2704842"/>
              <a:ext cx="584200" cy="5257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2" name="TextBox 4"/>
            <p:cNvSpPr txBox="1"/>
            <p:nvPr/>
          </p:nvSpPr>
          <p:spPr>
            <a:xfrm>
              <a:off x="1232218" y="2629917"/>
              <a:ext cx="8705214" cy="13418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700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16根小棒可以搭几个房子，还剩几根？搭一搭，填一填。</a:t>
              </a:r>
              <a:endParaRPr lang="zh-CN" altLang="en-US" sz="27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pic>
        <p:nvPicPr>
          <p:cNvPr id="16385" name="图片 22" descr="1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96336" y="1487329"/>
            <a:ext cx="4107233" cy="230219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27" name="Picture 3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6840" y="2041208"/>
            <a:ext cx="3168911" cy="11939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"/>
          <p:cNvGrpSpPr/>
          <p:nvPr/>
        </p:nvGrpSpPr>
        <p:grpSpPr>
          <a:xfrm>
            <a:off x="956874" y="465058"/>
            <a:ext cx="7114061" cy="1006429"/>
            <a:chOff x="684213" y="2629917"/>
            <a:chExt cx="9253219" cy="1341807"/>
          </a:xfrm>
        </p:grpSpPr>
        <p:pic>
          <p:nvPicPr>
            <p:cNvPr id="5" name="Picture 18" descr="D:\My Documents\Tencent Files\441509586\Image\C2C\OJJCR_Q2O~VLU}YIZ]TWFPE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213" y="2704842"/>
              <a:ext cx="584200" cy="5257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4"/>
            <p:cNvSpPr txBox="1"/>
            <p:nvPr/>
          </p:nvSpPr>
          <p:spPr>
            <a:xfrm>
              <a:off x="1232218" y="2629917"/>
              <a:ext cx="8705214" cy="13418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700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16根小棒可以搭几个房子，还剩几根？搭一搭，填一填。</a:t>
              </a:r>
              <a:endParaRPr lang="zh-CN" altLang="en-US" sz="27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pic>
        <p:nvPicPr>
          <p:cNvPr id="32" name="图片 31" descr="4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90152" y="1552099"/>
            <a:ext cx="5183227" cy="50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TextBox 32"/>
          <p:cNvSpPr txBox="1"/>
          <p:nvPr/>
        </p:nvSpPr>
        <p:spPr>
          <a:xfrm>
            <a:off x="3297308" y="1551862"/>
            <a:ext cx="278274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07315" y="1562339"/>
            <a:ext cx="434499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Times New Roman" panose="02020603050405020304" charset="0"/>
              </a:rPr>
              <a:t>个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sym typeface="Times New Roman" panose="0202060305040502030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475904" y="1562339"/>
            <a:ext cx="278274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4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81517" y="1562577"/>
            <a:ext cx="46427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Times New Roman" panose="02020603050405020304" charset="0"/>
              </a:rPr>
              <a:t>根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sym typeface="Times New Roman" panose="0202060305040502030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84213" y="3828574"/>
            <a:ext cx="7104785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答：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16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根小棒可以搭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个房子，还剩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4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根。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600646" y="2394585"/>
            <a:ext cx="680064" cy="1151573"/>
            <a:chOff x="5333" y="5201"/>
            <a:chExt cx="1393" cy="2418"/>
          </a:xfrm>
        </p:grpSpPr>
        <p:pic>
          <p:nvPicPr>
            <p:cNvPr id="8" name="图片 7" descr="4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445" y="6289"/>
              <a:ext cx="266" cy="133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8" descr="4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396" y="6232"/>
              <a:ext cx="1330" cy="26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11" descr="4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346" y="7333"/>
              <a:ext cx="1330" cy="2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" name="图片 26" descr="4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333" y="6232"/>
              <a:ext cx="270" cy="13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" name="图片 17" descr="4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3660000">
              <a:off x="5673" y="5741"/>
              <a:ext cx="1330" cy="2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" name="图片 18" descr="4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920000">
              <a:off x="5665" y="5201"/>
              <a:ext cx="266" cy="133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" name="组合 40"/>
          <p:cNvGrpSpPr/>
          <p:nvPr/>
        </p:nvGrpSpPr>
        <p:grpSpPr>
          <a:xfrm>
            <a:off x="3824565" y="2396013"/>
            <a:ext cx="680064" cy="1151573"/>
            <a:chOff x="7840" y="5204"/>
            <a:chExt cx="1393" cy="2418"/>
          </a:xfrm>
        </p:grpSpPr>
        <p:pic>
          <p:nvPicPr>
            <p:cNvPr id="13" name="图片 12" descr="4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8952" y="6292"/>
              <a:ext cx="266" cy="133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3" descr="4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903" y="6232"/>
              <a:ext cx="1330" cy="26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" name="图片 13" descr="4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840" y="7333"/>
              <a:ext cx="1330" cy="2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" name="图片 14" descr="4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840" y="6232"/>
              <a:ext cx="270" cy="13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" name="图片 21" descr="4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3660000">
              <a:off x="8127" y="5744"/>
              <a:ext cx="1330" cy="2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" name="图片 22" descr="4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920000">
              <a:off x="8119" y="5204"/>
              <a:ext cx="266" cy="133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6" name="组合 45"/>
          <p:cNvGrpSpPr/>
          <p:nvPr/>
        </p:nvGrpSpPr>
        <p:grpSpPr>
          <a:xfrm>
            <a:off x="5095840" y="2777966"/>
            <a:ext cx="779657" cy="631508"/>
            <a:chOff x="10444" y="6006"/>
            <a:chExt cx="1597" cy="1326"/>
          </a:xfrm>
        </p:grpSpPr>
        <p:pic>
          <p:nvPicPr>
            <p:cNvPr id="16" name="图片 15" descr="4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0444" y="6006"/>
              <a:ext cx="270" cy="13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5" name="图片 44" descr="4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1331" y="6006"/>
              <a:ext cx="270" cy="13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" name="图片 23" descr="4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0884" y="6006"/>
              <a:ext cx="270" cy="13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24" descr="4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1771" y="6006"/>
              <a:ext cx="270" cy="132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6" grpId="0"/>
      <p:bldP spid="37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"/>
          <p:cNvGrpSpPr/>
          <p:nvPr/>
        </p:nvGrpSpPr>
        <p:grpSpPr>
          <a:xfrm>
            <a:off x="628803" y="816532"/>
            <a:ext cx="7114061" cy="549381"/>
            <a:chOff x="684213" y="2629917"/>
            <a:chExt cx="9253219" cy="732454"/>
          </a:xfrm>
        </p:grpSpPr>
        <p:pic>
          <p:nvPicPr>
            <p:cNvPr id="5" name="Picture 18" descr="D:\My Documents\Tencent Files\441509586\Image\C2C\OJJCR_Q2O~VLU}YIZ]TWFPE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213" y="2704842"/>
              <a:ext cx="584200" cy="5257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4"/>
            <p:cNvSpPr txBox="1"/>
            <p:nvPr/>
          </p:nvSpPr>
          <p:spPr>
            <a:xfrm>
              <a:off x="1232218" y="2629917"/>
              <a:ext cx="8705214" cy="7324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700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结合上面搭房子的过程，认一认，说一说。</a:t>
              </a:r>
              <a:endParaRPr lang="zh-CN" altLang="en-US" sz="27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 flipV="1">
            <a:off x="4516345" y="2311004"/>
            <a:ext cx="1052073" cy="0"/>
          </a:xfrm>
          <a:prstGeom prst="line">
            <a:avLst/>
          </a:prstGeom>
          <a:ln w="412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5623584" y="2007633"/>
            <a:ext cx="2093405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有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16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根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小棒</a:t>
            </a:r>
            <a:endParaRPr lang="zh-CN" altLang="en-US" sz="3000">
              <a:solidFill>
                <a:srgbClr val="00B0F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2442469" y="2257187"/>
            <a:ext cx="526037" cy="0"/>
          </a:xfrm>
          <a:prstGeom prst="line">
            <a:avLst/>
          </a:prstGeom>
          <a:ln w="412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710333" y="1778794"/>
            <a:ext cx="1612527" cy="1453515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/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搭一个房子要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6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根小棒</a:t>
            </a:r>
            <a:endParaRPr lang="zh-CN" altLang="en-US" sz="3000">
              <a:solidFill>
                <a:srgbClr val="00B0F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512928" y="1899761"/>
            <a:ext cx="1110657" cy="0"/>
          </a:xfrm>
          <a:prstGeom prst="line">
            <a:avLst/>
          </a:prstGeom>
          <a:ln w="412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5623584" y="1616869"/>
            <a:ext cx="1507564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搭了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个</a:t>
            </a:r>
            <a:endParaRPr lang="zh-CN" altLang="en-US" sz="3000">
              <a:solidFill>
                <a:srgbClr val="00B0F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4512928" y="2708910"/>
            <a:ext cx="1052073" cy="0"/>
          </a:xfrm>
          <a:prstGeom prst="line">
            <a:avLst/>
          </a:prstGeom>
          <a:ln w="412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5623585" y="2467690"/>
            <a:ext cx="3069806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个房子用去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12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根</a:t>
            </a:r>
            <a:endParaRPr lang="zh-CN" altLang="en-US" sz="3000">
              <a:solidFill>
                <a:srgbClr val="00B0F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4518543" y="3232071"/>
            <a:ext cx="1052073" cy="0"/>
          </a:xfrm>
          <a:prstGeom prst="line">
            <a:avLst/>
          </a:prstGeom>
          <a:ln w="412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5623585" y="2961323"/>
            <a:ext cx="3069806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剩余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根（余数）</a:t>
            </a:r>
            <a:endParaRPr lang="zh-CN" altLang="en-US" sz="3000">
              <a:solidFill>
                <a:srgbClr val="00B0F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51222" name="组合 1"/>
          <p:cNvGrpSpPr/>
          <p:nvPr/>
        </p:nvGrpSpPr>
        <p:grpSpPr>
          <a:xfrm>
            <a:off x="3064212" y="1617381"/>
            <a:ext cx="1456527" cy="1898652"/>
            <a:chOff x="4581" y="2943"/>
            <a:chExt cx="2984" cy="3988"/>
          </a:xfrm>
        </p:grpSpPr>
        <p:sp>
          <p:nvSpPr>
            <p:cNvPr id="51223" name="文本框 77"/>
            <p:cNvSpPr txBox="1"/>
            <p:nvPr/>
          </p:nvSpPr>
          <p:spPr>
            <a:xfrm>
              <a:off x="5683" y="4679"/>
              <a:ext cx="1527" cy="1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12</a:t>
              </a:r>
              <a:endParaRPr lang="en-US" altLang="zh-CN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grpSp>
          <p:nvGrpSpPr>
            <p:cNvPr id="51224" name="组合 79"/>
            <p:cNvGrpSpPr/>
            <p:nvPr/>
          </p:nvGrpSpPr>
          <p:grpSpPr>
            <a:xfrm>
              <a:off x="5235" y="3964"/>
              <a:ext cx="2126" cy="745"/>
              <a:chOff x="2882" y="3032"/>
              <a:chExt cx="2125" cy="746"/>
            </a:xfrm>
          </p:grpSpPr>
          <p:sp>
            <p:nvSpPr>
              <p:cNvPr id="81" name="任意多边形 80"/>
              <p:cNvSpPr/>
              <p:nvPr/>
            </p:nvSpPr>
            <p:spPr>
              <a:xfrm>
                <a:off x="2882" y="3032"/>
                <a:ext cx="258" cy="746"/>
              </a:xfrm>
              <a:custGeom>
                <a:avLst/>
                <a:gdLst>
                  <a:gd name="connisteX0" fmla="*/ 157480 w 163723"/>
                  <a:gd name="connsiteY0" fmla="*/ 0 h 473710"/>
                  <a:gd name="connisteX1" fmla="*/ 145415 w 163723"/>
                  <a:gd name="connsiteY1" fmla="*/ 261620 h 473710"/>
                  <a:gd name="connisteX2" fmla="*/ 0 w 163723"/>
                  <a:gd name="connsiteY2" fmla="*/ 473710 h 473710"/>
                  <a:gd name="connisteX3" fmla="*/ 12065 w 163723"/>
                  <a:gd name="connsiteY3" fmla="*/ 461645 h 47371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</a:cxnLst>
                <a:rect l="l" t="t" r="r" b="b"/>
                <a:pathLst>
                  <a:path w="163724" h="473710">
                    <a:moveTo>
                      <a:pt x="157480" y="0"/>
                    </a:moveTo>
                    <a:cubicBezTo>
                      <a:pt x="158115" y="48260"/>
                      <a:pt x="177165" y="167005"/>
                      <a:pt x="145415" y="261620"/>
                    </a:cubicBezTo>
                    <a:cubicBezTo>
                      <a:pt x="113665" y="356235"/>
                      <a:pt x="26670" y="433705"/>
                      <a:pt x="0" y="473710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3000" noProof="1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endParaRPr>
              </a:p>
            </p:txBody>
          </p:sp>
          <p:cxnSp>
            <p:nvCxnSpPr>
              <p:cNvPr id="82" name="直接连接符 81"/>
              <p:cNvCxnSpPr/>
              <p:nvPr/>
            </p:nvCxnSpPr>
            <p:spPr>
              <a:xfrm>
                <a:off x="3124" y="3039"/>
                <a:ext cx="1883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227" name="文本框 82"/>
            <p:cNvSpPr txBox="1"/>
            <p:nvPr/>
          </p:nvSpPr>
          <p:spPr>
            <a:xfrm>
              <a:off x="5682" y="3857"/>
              <a:ext cx="1528" cy="1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16</a:t>
              </a:r>
              <a:endParaRPr lang="en-US" altLang="zh-CN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51228" name="文本框 83"/>
            <p:cNvSpPr txBox="1"/>
            <p:nvPr/>
          </p:nvSpPr>
          <p:spPr>
            <a:xfrm>
              <a:off x="4581" y="3821"/>
              <a:ext cx="489" cy="1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6</a:t>
              </a:r>
              <a:endParaRPr lang="en-US" altLang="zh-CN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5070" y="5766"/>
              <a:ext cx="2495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230" name="文本框 85"/>
            <p:cNvSpPr txBox="1"/>
            <p:nvPr/>
          </p:nvSpPr>
          <p:spPr>
            <a:xfrm>
              <a:off x="6391" y="5767"/>
              <a:ext cx="875" cy="1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solidFill>
                    <a:srgbClr val="00B0F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4</a:t>
              </a:r>
              <a:endPara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51231" name="文本框 104"/>
            <p:cNvSpPr txBox="1"/>
            <p:nvPr/>
          </p:nvSpPr>
          <p:spPr>
            <a:xfrm>
              <a:off x="6574" y="2943"/>
              <a:ext cx="663" cy="1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2</a:t>
              </a:r>
              <a:endParaRPr lang="en-US" altLang="zh-CN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24" name="文本框 85"/>
          <p:cNvSpPr txBox="1"/>
          <p:nvPr/>
        </p:nvSpPr>
        <p:spPr>
          <a:xfrm>
            <a:off x="1902030" y="3813334"/>
            <a:ext cx="244539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dist"/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16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－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12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＝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</a:t>
            </a:r>
            <a:endParaRPr lang="en-US" altLang="zh-CN" sz="3000">
              <a:solidFill>
                <a:srgbClr val="00B0F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3464273" y="3386138"/>
            <a:ext cx="552155" cy="427196"/>
          </a:xfrm>
          <a:prstGeom prst="line">
            <a:avLst/>
          </a:prstGeom>
          <a:ln w="412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1" grpId="0"/>
      <p:bldP spid="4" grpId="0"/>
      <p:bldP spid="45" grpId="0"/>
      <p:bldP spid="48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2"/>
          <p:cNvGrpSpPr/>
          <p:nvPr/>
        </p:nvGrpSpPr>
        <p:grpSpPr>
          <a:xfrm>
            <a:off x="699104" y="1010126"/>
            <a:ext cx="2076074" cy="563166"/>
            <a:chOff x="535" y="2245"/>
            <a:chExt cx="4252" cy="1182"/>
          </a:xfrm>
        </p:grpSpPr>
        <p:pic>
          <p:nvPicPr>
            <p:cNvPr id="14338" name="图片 1" descr="标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5" y="2245"/>
              <a:ext cx="4252" cy="1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1092" y="2352"/>
              <a:ext cx="3247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知识提炼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60291" y="1637348"/>
            <a:ext cx="7463613" cy="1868805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有余数的除法的笔算方法与无余数的除法的笔算方法相同。在计算有余数的除法时，注意余数要比除数小。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36857" y="362902"/>
            <a:ext cx="2213990" cy="578644"/>
            <a:chOff x="630" y="530"/>
            <a:chExt cx="4535" cy="1215"/>
          </a:xfrm>
        </p:grpSpPr>
        <p:pic>
          <p:nvPicPr>
            <p:cNvPr id="15361" name="图片 4" descr="标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30" y="558"/>
              <a:ext cx="4535" cy="11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2" name="文本框 5"/>
            <p:cNvSpPr txBox="1"/>
            <p:nvPr/>
          </p:nvSpPr>
          <p:spPr>
            <a:xfrm>
              <a:off x="1438" y="530"/>
              <a:ext cx="3247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小试牛刀</a:t>
              </a:r>
              <a:endParaRPr lang="zh-CN" altLang="en-US" sz="27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369562" y="393859"/>
            <a:ext cx="3420823" cy="530066"/>
          </a:xfrm>
          <a:prstGeom prst="rect">
            <a:avLst/>
          </a:prstGeom>
          <a:noFill/>
        </p:spPr>
        <p:txBody>
          <a:bodyPr wrap="none" lIns="69668" tIns="34834" rIns="69668" bIns="34834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（选自教材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P7 T1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/>
          </a:p>
        </p:txBody>
      </p:sp>
      <p:pic>
        <p:nvPicPr>
          <p:cNvPr id="24577" name="图片 17" descr="16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2701" y="2060734"/>
            <a:ext cx="2763704" cy="87677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图片 18" descr="1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0266" y="1671162"/>
            <a:ext cx="2212526" cy="287131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19" descr="18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693568" y="2581275"/>
            <a:ext cx="3341246" cy="18878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84" name="组合 1"/>
          <p:cNvGrpSpPr/>
          <p:nvPr/>
        </p:nvGrpSpPr>
        <p:grpSpPr>
          <a:xfrm>
            <a:off x="726199" y="863681"/>
            <a:ext cx="7397218" cy="784830"/>
            <a:chOff x="986302" y="1434420"/>
            <a:chExt cx="9623100" cy="1046794"/>
          </a:xfrm>
        </p:grpSpPr>
        <p:sp>
          <p:nvSpPr>
            <p:cNvPr id="24585" name="TextBox 4"/>
            <p:cNvSpPr txBox="1"/>
            <p:nvPr/>
          </p:nvSpPr>
          <p:spPr>
            <a:xfrm>
              <a:off x="986302" y="1434420"/>
              <a:ext cx="9623100" cy="10467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charset="0"/>
                </a:rPr>
                <a:t>(</a:t>
              </a:r>
              <a:r>
                <a:rPr lang="en-US" altLang="zh-CN" sz="3000" dirty="0">
                  <a:solidFill>
                    <a:srgbClr val="00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1</a:t>
              </a:r>
              <a:r>
                <a:rPr lang="en-US" altLang="zh-CN" sz="3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charset="0"/>
                </a:rPr>
                <a:t>)</a:t>
              </a:r>
              <a:r>
                <a:rPr lang="zh-CN" altLang="en-US" sz="3000" dirty="0">
                  <a:solidFill>
                    <a:srgbClr val="00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平均每人分到       块积木，还剩       块。</a:t>
              </a:r>
              <a:endParaRPr lang="en-US" altLang="zh-CN" sz="3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pic>
          <p:nvPicPr>
            <p:cNvPr id="24586" name="Picture 11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57262" y="1632607"/>
              <a:ext cx="884065" cy="80926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7" name="Picture 11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61594" y="1629430"/>
              <a:ext cx="840878" cy="7692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矩形 12"/>
          <p:cNvSpPr/>
          <p:nvPr/>
        </p:nvSpPr>
        <p:spPr>
          <a:xfrm>
            <a:off x="5997546" y="1557576"/>
            <a:ext cx="1019363" cy="3023235"/>
          </a:xfrm>
          <a:prstGeom prst="rect">
            <a:avLst/>
          </a:prstGeom>
        </p:spPr>
        <p:txBody>
          <a:bodyPr wrap="none" lIns="69668" tIns="34834" rIns="69668" bIns="34834">
            <a:spAutoFit/>
          </a:bodyPr>
          <a:lstStyle/>
          <a:p>
            <a:pPr>
              <a:lnSpc>
                <a:spcPct val="160000"/>
              </a:lnSpc>
              <a:defRPr/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/>
              </a:rPr>
              <a:t>       6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/>
            </a:endParaRPr>
          </a:p>
          <a:p>
            <a:pPr>
              <a:lnSpc>
                <a:spcPct val="160000"/>
              </a:lnSpc>
              <a:defRPr/>
            </a:pP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/>
            </a:endParaRPr>
          </a:p>
          <a:p>
            <a:pPr marL="348615" indent="-348615">
              <a:lnSpc>
                <a:spcPct val="160000"/>
              </a:lnSpc>
              <a:buFontTx/>
              <a:buAutoNum type="arabicPlain"/>
              <a:defRPr/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/>
              </a:rPr>
              <a:t>   8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/>
            </a:endParaRPr>
          </a:p>
          <a:p>
            <a:pPr>
              <a:lnSpc>
                <a:spcPct val="160000"/>
              </a:lnSpc>
              <a:defRPr/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/>
              </a:rPr>
              <a:t>       2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64598" y="1056799"/>
            <a:ext cx="571683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6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34648" y="1027987"/>
            <a:ext cx="335882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TextBox 4"/>
          <p:cNvSpPr txBox="1"/>
          <p:nvPr/>
        </p:nvSpPr>
        <p:spPr>
          <a:xfrm>
            <a:off x="917329" y="366236"/>
            <a:ext cx="7065241" cy="1268730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en-US" altLang="zh-CN" sz="3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zh-CN" altLang="en-US" sz="3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结合分物过程，和同伴说一说竖式中每一步的意思。</a:t>
            </a:r>
            <a:endParaRPr lang="en-US" altLang="zh-CN" sz="3000" dirty="0">
              <a:solidFill>
                <a:srgbClr val="00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19357" y="3049906"/>
            <a:ext cx="4436768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Times New Roman" panose="02020603050405020304" charset="0"/>
              </a:rPr>
              <a:t>请同学们和同伴说一说。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sym typeface="Times New Roman" panose="0202060305040502030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22129" y="1496854"/>
            <a:ext cx="2212526" cy="3047048"/>
            <a:chOff x="10596" y="3717"/>
            <a:chExt cx="4532" cy="6398"/>
          </a:xfrm>
        </p:grpSpPr>
        <p:pic>
          <p:nvPicPr>
            <p:cNvPr id="24578" name="图片 18" descr="17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596" y="3955"/>
              <a:ext cx="4532" cy="60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矩形 12"/>
            <p:cNvSpPr/>
            <p:nvPr/>
          </p:nvSpPr>
          <p:spPr>
            <a:xfrm>
              <a:off x="12352" y="3717"/>
              <a:ext cx="2151" cy="63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60000"/>
                </a:lnSpc>
                <a:defRPr/>
              </a:pP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/>
                </a:rPr>
                <a:t>       6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/>
              </a:endParaRPr>
            </a:p>
            <a:p>
              <a:pPr>
                <a:lnSpc>
                  <a:spcPct val="160000"/>
                </a:lnSpc>
                <a:defRPr/>
              </a:pP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/>
              </a:endParaRPr>
            </a:p>
            <a:p>
              <a:pPr marL="348615" indent="-348615">
                <a:lnSpc>
                  <a:spcPct val="160000"/>
                </a:lnSpc>
                <a:buFontTx/>
                <a:buAutoNum type="arabicPlain"/>
                <a:defRPr/>
              </a:pP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/>
                </a:rPr>
                <a:t>   8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/>
              </a:endParaRPr>
            </a:p>
            <a:p>
              <a:pPr>
                <a:lnSpc>
                  <a:spcPct val="160000"/>
                </a:lnSpc>
                <a:defRPr/>
              </a:pP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/>
                </a:rPr>
                <a:t>       2</a:t>
              </a:r>
              <a:endPara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p="http://schemas.openxmlformats.org/presentationml/2006/main">
  <p:tag name="KSO_WPP_MARK_KEY" val="002bc10d-01d9-4d51-8c52-179606ad8c7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1547</Words>
  <Application>WPS 演示</Application>
  <PresentationFormat>全屏显示(16:9)</PresentationFormat>
  <Paragraphs>287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Times New Roman</vt:lpstr>
      <vt:lpstr>黑体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2018-10-27T09:08:00Z</dcterms:created>
  <dcterms:modified xsi:type="dcterms:W3CDTF">2023-01-30T04:25:09Z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E9ED6AE4DFAA464DAAFAB4286DD4EFA6</vt:lpwstr>
  </property>
</Properties>
</file>