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508" r:id="rId3"/>
    <p:sldId id="510" r:id="rId5"/>
    <p:sldId id="472" r:id="rId6"/>
    <p:sldId id="522" r:id="rId7"/>
    <p:sldId id="524" r:id="rId8"/>
    <p:sldId id="525" r:id="rId9"/>
    <p:sldId id="518" r:id="rId10"/>
    <p:sldId id="502" r:id="rId11"/>
    <p:sldId id="517" r:id="rId12"/>
    <p:sldId id="507" r:id="rId13"/>
    <p:sldId id="501" r:id="rId14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8"/>
    </p:embeddedFont>
    <p:embeddedFont>
      <p:font typeface="楷体" panose="02010609060101010101" pitchFamily="49" charset="-122"/>
      <p:regular r:id="rId19"/>
    </p:embeddedFont>
    <p:embeddedFont>
      <p:font typeface="微软雅黑" panose="020B0503020204020204" pitchFamily="34" charset="-122"/>
      <p:regular r:id="rId20"/>
    </p:embeddedFont>
    <p:embeddedFont>
      <p:font typeface="幼圆" panose="02010509060101010101" pitchFamily="49" charset="-122"/>
      <p:regular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</p:embeddedFontLst>
  <p:custDataLst>
    <p:tags r:id="rId26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52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00"/>
    <a:srgbClr val="0000FF"/>
    <a:srgbClr val="CC0099"/>
    <a:srgbClr val="FF0000"/>
    <a:srgbClr val="009900"/>
    <a:srgbClr val="FF9933"/>
    <a:srgbClr val="AFF22A"/>
    <a:srgbClr val="FFFFFF"/>
    <a:srgbClr val="FF66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5" autoAdjust="0"/>
    <p:restoredTop sz="99556" autoAdjust="0"/>
  </p:normalViewPr>
  <p:slideViewPr>
    <p:cSldViewPr showGuides="1">
      <p:cViewPr>
        <p:scale>
          <a:sx n="140" d="100"/>
          <a:sy n="140" d="100"/>
        </p:scale>
        <p:origin x="-804" y="-318"/>
      </p:cViewPr>
      <p:guideLst>
        <p:guide orient="horz" pos="2159"/>
        <p:guide pos="3840"/>
        <p:guide orient="horz" pos="152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font" Target="fonts/font8.fntdata"/><Relationship Id="rId24" Type="http://schemas.openxmlformats.org/officeDocument/2006/relationships/font" Target="fonts/font7.fntdata"/><Relationship Id="rId23" Type="http://schemas.openxmlformats.org/officeDocument/2006/relationships/font" Target="fonts/font6.fntdata"/><Relationship Id="rId22" Type="http://schemas.openxmlformats.org/officeDocument/2006/relationships/font" Target="fonts/font5.fntdata"/><Relationship Id="rId21" Type="http://schemas.openxmlformats.org/officeDocument/2006/relationships/font" Target="fonts/font4.fntdata"/><Relationship Id="rId20" Type="http://schemas.openxmlformats.org/officeDocument/2006/relationships/font" Target="fonts/font3.fntdata"/><Relationship Id="rId2" Type="http://schemas.openxmlformats.org/officeDocument/2006/relationships/theme" Target="theme/theme1.xml"/><Relationship Id="rId19" Type="http://schemas.openxmlformats.org/officeDocument/2006/relationships/font" Target="fonts/font2.fntdata"/><Relationship Id="rId18" Type="http://schemas.openxmlformats.org/officeDocument/2006/relationships/font" Target="fonts/font1.fntdata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165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除法 租船</a:t>
            </a:r>
            <a:r>
              <a:rPr lang="zh-CN" altLang="en-US" sz="1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7.xml"/><Relationship Id="rId5" Type="http://schemas.openxmlformats.org/officeDocument/2006/relationships/slide" Target="slide11.xml"/><Relationship Id="rId4" Type="http://schemas.openxmlformats.org/officeDocument/2006/relationships/slide" Target="slide10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5.png"/><Relationship Id="rId1" Type="http://schemas.openxmlformats.org/officeDocument/2006/relationships/image" Target="../media/image14.emf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3.emf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4" name="矩形 2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2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北师大版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二年级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9" name="单圆角矩形 2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单圆角矩形 3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单圆角矩形 3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单圆角矩形 3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0" y="879526"/>
            <a:ext cx="9144000" cy="2100575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租</a:t>
            </a:r>
            <a:r>
              <a:rPr lang="zh-CN" altLang="en-US" sz="6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船</a:t>
            </a:r>
            <a:endParaRPr lang="en-US" altLang="zh-CN" sz="60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28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38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圆角矩形 38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情境导入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圆角矩形 39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探究新知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圆角矩形 40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课堂小结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圆角矩形 41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课后作业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82805" y="554352"/>
            <a:ext cx="1061829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除法</a:t>
            </a:r>
            <a:endParaRPr lang="zh-CN" altLang="en-US" sz="3600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圆角矩形 45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课堂练习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7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8" name="组合 47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51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187624" y="2075676"/>
            <a:ext cx="6480720" cy="190725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运用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有余数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的除法的知识解决问题时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根据需要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须在求出的商的基础上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r>
              <a:rPr lang="en-US" altLang="zh-CN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方法叫作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进一法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275856" y="1932280"/>
            <a:ext cx="4320480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</a:t>
            </a:r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4"/>
          <p:cNvSpPr>
            <a:spLocks noChangeArrowheads="1"/>
          </p:cNvSpPr>
          <p:nvPr/>
        </p:nvSpPr>
        <p:spPr bwMode="auto">
          <a:xfrm>
            <a:off x="3275856" y="1932280"/>
            <a:ext cx="4320480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课本：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2915816" y="1601237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7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8" name="矩形 4"/>
          <p:cNvSpPr>
            <a:spLocks noChangeArrowheads="1"/>
          </p:cNvSpPr>
          <p:nvPr/>
        </p:nvSpPr>
        <p:spPr bwMode="auto">
          <a:xfrm>
            <a:off x="3275856" y="1949532"/>
            <a:ext cx="4320480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课本：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76834"/>
            <a:ext cx="5437285" cy="4130864"/>
          </a:xfrm>
          <a:prstGeom prst="rect">
            <a:avLst/>
          </a:prstGeom>
        </p:spPr>
      </p:pic>
      <p:sp>
        <p:nvSpPr>
          <p:cNvPr id="20" name="矩形 4"/>
          <p:cNvSpPr>
            <a:spLocks noChangeArrowheads="1"/>
          </p:cNvSpPr>
          <p:nvPr/>
        </p:nvSpPr>
        <p:spPr bwMode="auto">
          <a:xfrm>
            <a:off x="2915816" y="1618489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511396"/>
            <a:ext cx="366861" cy="456339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7812970" y="4488836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5" name="文本框 14"/>
          <p:cNvSpPr txBox="1"/>
          <p:nvPr/>
        </p:nvSpPr>
        <p:spPr>
          <a:xfrm>
            <a:off x="611560" y="443134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2" grpId="0"/>
      <p:bldP spid="18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BT5.EPS" descr="id:2147497405;FounderCES"/>
          <p:cNvPicPr/>
          <p:nvPr/>
        </p:nvPicPr>
        <p:blipFill rotWithShape="1">
          <a:blip r:embed="rId1" cstate="email"/>
          <a:srcRect b="-8535"/>
          <a:stretch>
            <a:fillRect/>
          </a:stretch>
        </p:blipFill>
        <p:spPr>
          <a:xfrm>
            <a:off x="2603850" y="966041"/>
            <a:ext cx="4920478" cy="3221754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1475656" y="4011910"/>
            <a:ext cx="7022500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说一说，你从图中知道了哪些数学信息？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885857" y="1741480"/>
            <a:ext cx="2173975" cy="720080"/>
            <a:chOff x="1175927" y="1636281"/>
            <a:chExt cx="2777667" cy="1141849"/>
          </a:xfrm>
          <a:noFill/>
        </p:grpSpPr>
        <p:sp>
          <p:nvSpPr>
            <p:cNvPr id="30" name="云形标注 5"/>
            <p:cNvSpPr>
              <a:spLocks noChangeArrowheads="1"/>
            </p:cNvSpPr>
            <p:nvPr/>
          </p:nvSpPr>
          <p:spPr bwMode="auto">
            <a:xfrm>
              <a:off x="1175927" y="1636281"/>
              <a:ext cx="2371784" cy="1141849"/>
            </a:xfrm>
            <a:prstGeom prst="cloudCallout">
              <a:avLst>
                <a:gd name="adj1" fmla="val 53033"/>
                <a:gd name="adj2" fmla="val 28528"/>
              </a:avLst>
            </a:prstGeom>
            <a:grpFill/>
            <a:ln w="19050" algn="ctr">
              <a:solidFill>
                <a:srgbClr val="0070C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矩形 4"/>
            <p:cNvSpPr>
              <a:spLocks noChangeArrowheads="1"/>
            </p:cNvSpPr>
            <p:nvPr/>
          </p:nvSpPr>
          <p:spPr bwMode="auto">
            <a:xfrm>
              <a:off x="1200003" y="1764048"/>
              <a:ext cx="2753591" cy="73207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我们有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22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人。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BT5.EPS" descr="id:2147497405;FounderCES"/>
          <p:cNvPicPr/>
          <p:nvPr/>
        </p:nvPicPr>
        <p:blipFill rotWithShape="1">
          <a:blip r:embed="rId1" cstate="email"/>
          <a:srcRect b="-8535"/>
          <a:stretch>
            <a:fillRect/>
          </a:stretch>
        </p:blipFill>
        <p:spPr>
          <a:xfrm>
            <a:off x="3138367" y="899255"/>
            <a:ext cx="4746001" cy="3182376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251520" y="3222093"/>
            <a:ext cx="1305414" cy="1228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" name="组合 25"/>
          <p:cNvGrpSpPr/>
          <p:nvPr/>
        </p:nvGrpSpPr>
        <p:grpSpPr>
          <a:xfrm>
            <a:off x="1216148" y="2605308"/>
            <a:ext cx="1815111" cy="688411"/>
            <a:chOff x="971600" y="1453529"/>
            <a:chExt cx="2821175" cy="1358034"/>
          </a:xfrm>
          <a:noFill/>
        </p:grpSpPr>
        <p:sp>
          <p:nvSpPr>
            <p:cNvPr id="27" name="云形标注 5"/>
            <p:cNvSpPr>
              <a:spLocks noChangeArrowheads="1"/>
            </p:cNvSpPr>
            <p:nvPr/>
          </p:nvSpPr>
          <p:spPr bwMode="auto">
            <a:xfrm>
              <a:off x="971600" y="1453529"/>
              <a:ext cx="2376805" cy="1358034"/>
            </a:xfrm>
            <a:prstGeom prst="cloudCallout">
              <a:avLst>
                <a:gd name="adj1" fmla="val -22949"/>
                <a:gd name="adj2" fmla="val 92823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1039186" y="1613005"/>
              <a:ext cx="2753589" cy="91073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数学信息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619672" y="1515040"/>
            <a:ext cx="2155132" cy="720080"/>
            <a:chOff x="1175927" y="1636281"/>
            <a:chExt cx="2753592" cy="1141849"/>
          </a:xfrm>
          <a:noFill/>
        </p:grpSpPr>
        <p:sp>
          <p:nvSpPr>
            <p:cNvPr id="32" name="云形标注 5"/>
            <p:cNvSpPr>
              <a:spLocks noChangeArrowheads="1"/>
            </p:cNvSpPr>
            <p:nvPr/>
          </p:nvSpPr>
          <p:spPr bwMode="auto">
            <a:xfrm>
              <a:off x="1175927" y="1636281"/>
              <a:ext cx="2371784" cy="1141849"/>
            </a:xfrm>
            <a:prstGeom prst="cloudCallout">
              <a:avLst>
                <a:gd name="adj1" fmla="val 42478"/>
                <a:gd name="adj2" fmla="val 38894"/>
              </a:avLst>
            </a:prstGeom>
            <a:grpFill/>
            <a:ln w="19050" algn="ctr">
              <a:solidFill>
                <a:srgbClr val="0070C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矩形 4"/>
            <p:cNvSpPr>
              <a:spLocks noChangeArrowheads="1"/>
            </p:cNvSpPr>
            <p:nvPr/>
          </p:nvSpPr>
          <p:spPr bwMode="auto">
            <a:xfrm>
              <a:off x="1175927" y="1849043"/>
              <a:ext cx="2753592" cy="73207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我们有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22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人。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" name="圆角矩形 30"/>
          <p:cNvSpPr/>
          <p:nvPr/>
        </p:nvSpPr>
        <p:spPr>
          <a:xfrm>
            <a:off x="2642648" y="1716997"/>
            <a:ext cx="633207" cy="316166"/>
          </a:xfrm>
          <a:prstGeom prst="roundRect">
            <a:avLst>
              <a:gd name="adj" fmla="val 40129"/>
            </a:avLst>
          </a:prstGeom>
          <a:noFill/>
          <a:ln w="28575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圆角矩形 43"/>
          <p:cNvSpPr/>
          <p:nvPr/>
        </p:nvSpPr>
        <p:spPr>
          <a:xfrm rot="471610">
            <a:off x="6013976" y="2116645"/>
            <a:ext cx="762164" cy="316166"/>
          </a:xfrm>
          <a:prstGeom prst="roundRect">
            <a:avLst>
              <a:gd name="adj" fmla="val 40129"/>
            </a:avLst>
          </a:prstGeom>
          <a:noFill/>
          <a:ln w="38100">
            <a:solidFill>
              <a:srgbClr val="0000F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"/>
          <p:cNvGrpSpPr/>
          <p:nvPr/>
        </p:nvGrpSpPr>
        <p:grpSpPr bwMode="auto">
          <a:xfrm>
            <a:off x="5559127" y="3291831"/>
            <a:ext cx="2109216" cy="1219566"/>
            <a:chOff x="2918291" y="1010860"/>
            <a:chExt cx="2313528" cy="959206"/>
          </a:xfrm>
          <a:noFill/>
        </p:grpSpPr>
        <p:sp>
          <p:nvSpPr>
            <p:cNvPr id="47" name="云形标注 82"/>
            <p:cNvSpPr>
              <a:spLocks noChangeArrowheads="1"/>
            </p:cNvSpPr>
            <p:nvPr/>
          </p:nvSpPr>
          <p:spPr bwMode="auto">
            <a:xfrm>
              <a:off x="2918291" y="1104379"/>
              <a:ext cx="2313528" cy="865687"/>
            </a:xfrm>
            <a:prstGeom prst="wedgeRoundRectCallout">
              <a:avLst>
                <a:gd name="adj1" fmla="val -3720"/>
                <a:gd name="adj2" fmla="val -120238"/>
                <a:gd name="adj3" fmla="val 16667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矩形 4"/>
            <p:cNvSpPr>
              <a:spLocks noChangeArrowheads="1"/>
            </p:cNvSpPr>
            <p:nvPr/>
          </p:nvSpPr>
          <p:spPr bwMode="auto">
            <a:xfrm>
              <a:off x="2941308" y="1010860"/>
              <a:ext cx="2290510" cy="853149"/>
            </a:xfrm>
            <a:prstGeom prst="wedgeRoundRectCallou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表示每条船坐的人数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不能超过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人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9552" y="594405"/>
            <a:ext cx="864096" cy="393169"/>
          </a:xfrm>
          <a:prstGeom prst="roundRect">
            <a:avLst>
              <a:gd name="adj" fmla="val 50000"/>
            </a:avLst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/>
          </a:p>
        </p:txBody>
      </p:sp>
      <p:sp>
        <p:nvSpPr>
          <p:cNvPr id="42" name="TextBox 41"/>
          <p:cNvSpPr txBox="1"/>
          <p:nvPr/>
        </p:nvSpPr>
        <p:spPr>
          <a:xfrm>
            <a:off x="467544" y="339502"/>
            <a:ext cx="64807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至少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要租几条船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做一做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说一说。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流程图: 可选过程 53"/>
          <p:cNvSpPr/>
          <p:nvPr/>
        </p:nvSpPr>
        <p:spPr>
          <a:xfrm>
            <a:off x="2969214" y="2139702"/>
            <a:ext cx="2295850" cy="1777810"/>
          </a:xfrm>
          <a:prstGeom prst="flowChartAlternateProcess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251520" y="3215816"/>
            <a:ext cx="1305414" cy="1228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2" name="组合 4"/>
          <p:cNvGrpSpPr/>
          <p:nvPr/>
        </p:nvGrpSpPr>
        <p:grpSpPr bwMode="auto">
          <a:xfrm>
            <a:off x="1403648" y="3404253"/>
            <a:ext cx="1576412" cy="595392"/>
            <a:chOff x="2925852" y="1154780"/>
            <a:chExt cx="1729115" cy="429912"/>
          </a:xfrm>
          <a:noFill/>
        </p:grpSpPr>
        <p:sp>
          <p:nvSpPr>
            <p:cNvPr id="63" name="云形标注 82"/>
            <p:cNvSpPr>
              <a:spLocks noChangeArrowheads="1"/>
            </p:cNvSpPr>
            <p:nvPr/>
          </p:nvSpPr>
          <p:spPr bwMode="auto">
            <a:xfrm>
              <a:off x="3074957" y="1154780"/>
              <a:ext cx="1403950" cy="429912"/>
            </a:xfrm>
            <a:prstGeom prst="wedgeRoundRectCallout">
              <a:avLst>
                <a:gd name="adj1" fmla="val 52487"/>
                <a:gd name="adj2" fmla="val -88523"/>
                <a:gd name="adj3" fmla="val 16667"/>
              </a:avLst>
            </a:prstGeom>
            <a:grpFill/>
            <a:ln>
              <a:solidFill>
                <a:schemeClr val="accent5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矩形 4"/>
            <p:cNvSpPr>
              <a:spLocks noChangeArrowheads="1"/>
            </p:cNvSpPr>
            <p:nvPr/>
          </p:nvSpPr>
          <p:spPr bwMode="auto">
            <a:xfrm>
              <a:off x="2925852" y="1209137"/>
              <a:ext cx="1729115" cy="328135"/>
            </a:xfrm>
            <a:prstGeom prst="wedgeRoundRectCallou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共有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22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人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71600" y="2315387"/>
            <a:ext cx="1584176" cy="688411"/>
            <a:chOff x="971600" y="1453529"/>
            <a:chExt cx="2935354" cy="1358034"/>
          </a:xfrm>
          <a:noFill/>
        </p:grpSpPr>
        <p:sp>
          <p:nvSpPr>
            <p:cNvPr id="27" name="云形标注 5"/>
            <p:cNvSpPr>
              <a:spLocks noChangeArrowheads="1"/>
            </p:cNvSpPr>
            <p:nvPr/>
          </p:nvSpPr>
          <p:spPr bwMode="auto">
            <a:xfrm>
              <a:off x="971600" y="1453529"/>
              <a:ext cx="2376805" cy="1358034"/>
            </a:xfrm>
            <a:prstGeom prst="cloudCallout">
              <a:avLst>
                <a:gd name="adj1" fmla="val -22949"/>
                <a:gd name="adj2" fmla="val 92823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1153364" y="1533106"/>
              <a:ext cx="2753590" cy="91073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这样想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6" name="组合 4"/>
          <p:cNvGrpSpPr/>
          <p:nvPr/>
        </p:nvGrpSpPr>
        <p:grpSpPr bwMode="auto">
          <a:xfrm>
            <a:off x="5580112" y="3219822"/>
            <a:ext cx="1659303" cy="919401"/>
            <a:chOff x="2918291" y="1045288"/>
            <a:chExt cx="1825418" cy="754476"/>
          </a:xfrm>
          <a:noFill/>
        </p:grpSpPr>
        <p:sp>
          <p:nvSpPr>
            <p:cNvPr id="37" name="云形标注 82"/>
            <p:cNvSpPr>
              <a:spLocks noChangeArrowheads="1"/>
            </p:cNvSpPr>
            <p:nvPr/>
          </p:nvSpPr>
          <p:spPr bwMode="auto">
            <a:xfrm>
              <a:off x="2918291" y="1104379"/>
              <a:ext cx="1825418" cy="641418"/>
            </a:xfrm>
            <a:prstGeom prst="wedgeRoundRectCallout">
              <a:avLst>
                <a:gd name="adj1" fmla="val -61611"/>
                <a:gd name="adj2" fmla="val -8196"/>
                <a:gd name="adj3" fmla="val 16667"/>
              </a:avLst>
            </a:prstGeom>
            <a:grpFill/>
            <a:ln>
              <a:solidFill>
                <a:schemeClr val="accent5"/>
              </a:solidFill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矩形 4"/>
            <p:cNvSpPr>
              <a:spLocks noChangeArrowheads="1"/>
            </p:cNvSpPr>
            <p:nvPr/>
          </p:nvSpPr>
          <p:spPr bwMode="auto">
            <a:xfrm>
              <a:off x="2918291" y="1045288"/>
              <a:ext cx="1682547" cy="754476"/>
            </a:xfrm>
            <a:prstGeom prst="round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每条船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最</a:t>
              </a:r>
              <a:endPara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多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坐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人。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508104" y="2429799"/>
            <a:ext cx="2232248" cy="1235331"/>
            <a:chOff x="4884213" y="2523983"/>
            <a:chExt cx="1632003" cy="1200329"/>
          </a:xfrm>
        </p:grpSpPr>
        <p:sp>
          <p:nvSpPr>
            <p:cNvPr id="12" name="圆角矩形标注 11"/>
            <p:cNvSpPr/>
            <p:nvPr/>
          </p:nvSpPr>
          <p:spPr>
            <a:xfrm>
              <a:off x="4884213" y="2602436"/>
              <a:ext cx="1632003" cy="629433"/>
            </a:xfrm>
            <a:prstGeom prst="wedgeRoundRectCallout">
              <a:avLst>
                <a:gd name="adj1" fmla="val -62855"/>
                <a:gd name="adj2" fmla="val -11650"/>
                <a:gd name="adj3" fmla="val 16667"/>
              </a:avLst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600" b="1"/>
            </a:p>
          </p:txBody>
        </p:sp>
        <p:sp>
          <p:nvSpPr>
            <p:cNvPr id="39" name="文本框 302"/>
            <p:cNvSpPr txBox="1">
              <a:spLocks noChangeArrowheads="1"/>
            </p:cNvSpPr>
            <p:nvPr/>
          </p:nvSpPr>
          <p:spPr bwMode="auto">
            <a:xfrm>
              <a:off x="4884213" y="2523983"/>
              <a:ext cx="1632003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余下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人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还要再租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条船。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115415" y="2355725"/>
            <a:ext cx="2009037" cy="776730"/>
            <a:chOff x="2634493" y="2232917"/>
            <a:chExt cx="2009037" cy="776730"/>
          </a:xfrm>
        </p:grpSpPr>
        <p:sp>
          <p:nvSpPr>
            <p:cNvPr id="6" name="太阳形 5"/>
            <p:cNvSpPr/>
            <p:nvPr/>
          </p:nvSpPr>
          <p:spPr>
            <a:xfrm>
              <a:off x="2634493" y="2232917"/>
              <a:ext cx="225045" cy="169980"/>
            </a:xfrm>
            <a:prstGeom prst="sun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太阳形 47"/>
            <p:cNvSpPr/>
            <p:nvPr/>
          </p:nvSpPr>
          <p:spPr>
            <a:xfrm>
              <a:off x="2877990" y="2232917"/>
              <a:ext cx="225045" cy="169980"/>
            </a:xfrm>
            <a:prstGeom prst="sun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太阳形 49"/>
            <p:cNvSpPr/>
            <p:nvPr/>
          </p:nvSpPr>
          <p:spPr>
            <a:xfrm>
              <a:off x="3121487" y="2232917"/>
              <a:ext cx="225045" cy="169980"/>
            </a:xfrm>
            <a:prstGeom prst="sun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太阳形 57"/>
            <p:cNvSpPr/>
            <p:nvPr/>
          </p:nvSpPr>
          <p:spPr>
            <a:xfrm>
              <a:off x="3364984" y="2232917"/>
              <a:ext cx="225045" cy="169980"/>
            </a:xfrm>
            <a:prstGeom prst="sun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太阳形 58"/>
            <p:cNvSpPr/>
            <p:nvPr/>
          </p:nvSpPr>
          <p:spPr>
            <a:xfrm>
              <a:off x="3928178" y="2232917"/>
              <a:ext cx="225045" cy="169980"/>
            </a:xfrm>
            <a:prstGeom prst="sun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太阳形 59"/>
            <p:cNvSpPr/>
            <p:nvPr/>
          </p:nvSpPr>
          <p:spPr>
            <a:xfrm>
              <a:off x="4171675" y="2232917"/>
              <a:ext cx="225045" cy="169980"/>
            </a:xfrm>
            <a:prstGeom prst="sun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太阳形 60"/>
            <p:cNvSpPr/>
            <p:nvPr/>
          </p:nvSpPr>
          <p:spPr>
            <a:xfrm>
              <a:off x="4415169" y="2232917"/>
              <a:ext cx="225045" cy="169980"/>
            </a:xfrm>
            <a:prstGeom prst="sun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太阳形 64"/>
            <p:cNvSpPr/>
            <p:nvPr/>
          </p:nvSpPr>
          <p:spPr>
            <a:xfrm>
              <a:off x="3684681" y="2232917"/>
              <a:ext cx="225045" cy="169980"/>
            </a:xfrm>
            <a:prstGeom prst="sun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太阳形 65"/>
            <p:cNvSpPr/>
            <p:nvPr/>
          </p:nvSpPr>
          <p:spPr>
            <a:xfrm>
              <a:off x="2637809" y="2535346"/>
              <a:ext cx="225045" cy="169980"/>
            </a:xfrm>
            <a:prstGeom prst="sun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太阳形 66"/>
            <p:cNvSpPr/>
            <p:nvPr/>
          </p:nvSpPr>
          <p:spPr>
            <a:xfrm>
              <a:off x="2881306" y="2535346"/>
              <a:ext cx="225045" cy="169980"/>
            </a:xfrm>
            <a:prstGeom prst="sun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太阳形 67"/>
            <p:cNvSpPr/>
            <p:nvPr/>
          </p:nvSpPr>
          <p:spPr>
            <a:xfrm>
              <a:off x="3124803" y="2535346"/>
              <a:ext cx="225045" cy="169980"/>
            </a:xfrm>
            <a:prstGeom prst="sun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太阳形 68"/>
            <p:cNvSpPr/>
            <p:nvPr/>
          </p:nvSpPr>
          <p:spPr>
            <a:xfrm>
              <a:off x="3368300" y="2535346"/>
              <a:ext cx="225045" cy="169980"/>
            </a:xfrm>
            <a:prstGeom prst="sun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太阳形 69"/>
            <p:cNvSpPr/>
            <p:nvPr/>
          </p:nvSpPr>
          <p:spPr>
            <a:xfrm>
              <a:off x="3931494" y="2535346"/>
              <a:ext cx="225045" cy="169980"/>
            </a:xfrm>
            <a:prstGeom prst="sun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太阳形 70"/>
            <p:cNvSpPr/>
            <p:nvPr/>
          </p:nvSpPr>
          <p:spPr>
            <a:xfrm>
              <a:off x="4174991" y="2535346"/>
              <a:ext cx="225045" cy="169980"/>
            </a:xfrm>
            <a:prstGeom prst="sun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太阳形 71"/>
            <p:cNvSpPr/>
            <p:nvPr/>
          </p:nvSpPr>
          <p:spPr>
            <a:xfrm>
              <a:off x="4418485" y="2535346"/>
              <a:ext cx="225045" cy="169980"/>
            </a:xfrm>
            <a:prstGeom prst="sun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太阳形 72"/>
            <p:cNvSpPr/>
            <p:nvPr/>
          </p:nvSpPr>
          <p:spPr>
            <a:xfrm>
              <a:off x="3687997" y="2535346"/>
              <a:ext cx="225045" cy="169980"/>
            </a:xfrm>
            <a:prstGeom prst="sun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太阳形 73"/>
            <p:cNvSpPr/>
            <p:nvPr/>
          </p:nvSpPr>
          <p:spPr>
            <a:xfrm>
              <a:off x="2637809" y="2839667"/>
              <a:ext cx="225045" cy="169980"/>
            </a:xfrm>
            <a:prstGeom prst="sun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太阳形 74"/>
            <p:cNvSpPr/>
            <p:nvPr/>
          </p:nvSpPr>
          <p:spPr>
            <a:xfrm>
              <a:off x="2881306" y="2839667"/>
              <a:ext cx="225045" cy="169980"/>
            </a:xfrm>
            <a:prstGeom prst="sun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太阳形 75"/>
            <p:cNvSpPr/>
            <p:nvPr/>
          </p:nvSpPr>
          <p:spPr>
            <a:xfrm>
              <a:off x="3124803" y="2839667"/>
              <a:ext cx="225045" cy="169980"/>
            </a:xfrm>
            <a:prstGeom prst="sun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太阳形 76"/>
            <p:cNvSpPr/>
            <p:nvPr/>
          </p:nvSpPr>
          <p:spPr>
            <a:xfrm>
              <a:off x="3368300" y="2839667"/>
              <a:ext cx="225045" cy="169980"/>
            </a:xfrm>
            <a:prstGeom prst="sun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太阳形 77"/>
            <p:cNvSpPr/>
            <p:nvPr/>
          </p:nvSpPr>
          <p:spPr>
            <a:xfrm>
              <a:off x="3931494" y="2839667"/>
              <a:ext cx="225045" cy="169980"/>
            </a:xfrm>
            <a:prstGeom prst="sun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太阳形 80"/>
            <p:cNvSpPr/>
            <p:nvPr/>
          </p:nvSpPr>
          <p:spPr>
            <a:xfrm>
              <a:off x="3687997" y="2839667"/>
              <a:ext cx="225045" cy="169980"/>
            </a:xfrm>
            <a:prstGeom prst="sun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圆角矩形 9"/>
          <p:cNvSpPr/>
          <p:nvPr/>
        </p:nvSpPr>
        <p:spPr>
          <a:xfrm>
            <a:off x="3096365" y="2295804"/>
            <a:ext cx="1001724" cy="259571"/>
          </a:xfrm>
          <a:prstGeom prst="roundRect">
            <a:avLst/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圆角矩形 81"/>
          <p:cNvSpPr/>
          <p:nvPr/>
        </p:nvSpPr>
        <p:spPr>
          <a:xfrm>
            <a:off x="4141778" y="2295804"/>
            <a:ext cx="1001724" cy="259571"/>
          </a:xfrm>
          <a:prstGeom prst="roundRect">
            <a:avLst/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圆角矩形 82"/>
          <p:cNvSpPr/>
          <p:nvPr/>
        </p:nvSpPr>
        <p:spPr>
          <a:xfrm>
            <a:off x="3113078" y="2624451"/>
            <a:ext cx="1001724" cy="259571"/>
          </a:xfrm>
          <a:prstGeom prst="roundRect">
            <a:avLst/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圆角矩形 83"/>
          <p:cNvSpPr/>
          <p:nvPr/>
        </p:nvSpPr>
        <p:spPr>
          <a:xfrm>
            <a:off x="4178444" y="2624451"/>
            <a:ext cx="1001724" cy="259571"/>
          </a:xfrm>
          <a:prstGeom prst="roundRect">
            <a:avLst/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圆角矩形 84"/>
          <p:cNvSpPr/>
          <p:nvPr/>
        </p:nvSpPr>
        <p:spPr>
          <a:xfrm>
            <a:off x="3111963" y="2920859"/>
            <a:ext cx="1001724" cy="259571"/>
          </a:xfrm>
          <a:prstGeom prst="roundRect">
            <a:avLst/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圆角矩形 86"/>
          <p:cNvSpPr/>
          <p:nvPr/>
        </p:nvSpPr>
        <p:spPr>
          <a:xfrm>
            <a:off x="4159394" y="2921850"/>
            <a:ext cx="589991" cy="259571"/>
          </a:xfrm>
          <a:prstGeom prst="roundRect">
            <a:avLst/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文本框 302"/>
          <p:cNvSpPr txBox="1">
            <a:spLocks noChangeArrowheads="1"/>
          </p:cNvSpPr>
          <p:nvPr/>
        </p:nvSpPr>
        <p:spPr bwMode="auto">
          <a:xfrm>
            <a:off x="3012315" y="3277191"/>
            <a:ext cx="22967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至少要租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条船。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41"/>
          <p:cNvSpPr txBox="1"/>
          <p:nvPr/>
        </p:nvSpPr>
        <p:spPr>
          <a:xfrm>
            <a:off x="2627784" y="1131590"/>
            <a:ext cx="889508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最少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7" name="组合 4"/>
          <p:cNvGrpSpPr/>
          <p:nvPr/>
        </p:nvGrpSpPr>
        <p:grpSpPr bwMode="auto">
          <a:xfrm>
            <a:off x="4788024" y="1275606"/>
            <a:ext cx="2742057" cy="795603"/>
            <a:chOff x="2726564" y="1485253"/>
            <a:chExt cx="3007671" cy="511112"/>
          </a:xfrm>
          <a:noFill/>
        </p:grpSpPr>
        <p:sp>
          <p:nvSpPr>
            <p:cNvPr id="79" name="云形标注 82"/>
            <p:cNvSpPr>
              <a:spLocks noChangeArrowheads="1"/>
            </p:cNvSpPr>
            <p:nvPr/>
          </p:nvSpPr>
          <p:spPr bwMode="auto">
            <a:xfrm>
              <a:off x="2726564" y="1485253"/>
              <a:ext cx="3007671" cy="511112"/>
            </a:xfrm>
            <a:prstGeom prst="cloudCallout">
              <a:avLst>
                <a:gd name="adj1" fmla="val -98648"/>
                <a:gd name="adj2" fmla="val -30307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0" name="矩形 4"/>
            <p:cNvSpPr>
              <a:spLocks noChangeArrowheads="1"/>
            </p:cNvSpPr>
            <p:nvPr/>
          </p:nvSpPr>
          <p:spPr bwMode="auto">
            <a:xfrm>
              <a:off x="2872210" y="1556844"/>
              <a:ext cx="2737888" cy="29658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每条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船尽量坐满。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9" name="图片 8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0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4" grpId="0" animBg="1"/>
      <p:bldP spid="10" grpId="0" animBg="1"/>
      <p:bldP spid="82" grpId="0" animBg="1"/>
      <p:bldP spid="83" grpId="0" animBg="1"/>
      <p:bldP spid="84" grpId="0" animBg="1"/>
      <p:bldP spid="85" grpId="0" animBg="1"/>
      <p:bldP spid="87" grpId="0" animBg="1"/>
      <p:bldP spid="8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流程图: 可选过程 53"/>
          <p:cNvSpPr/>
          <p:nvPr/>
        </p:nvSpPr>
        <p:spPr>
          <a:xfrm>
            <a:off x="3066329" y="987574"/>
            <a:ext cx="3665714" cy="1777810"/>
          </a:xfrm>
          <a:prstGeom prst="flowChartAlternateProcess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428684" y="2999792"/>
            <a:ext cx="1305414" cy="1228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2" name="组合 4"/>
          <p:cNvGrpSpPr/>
          <p:nvPr/>
        </p:nvGrpSpPr>
        <p:grpSpPr bwMode="auto">
          <a:xfrm>
            <a:off x="2123729" y="2787775"/>
            <a:ext cx="1512167" cy="576063"/>
            <a:chOff x="2995975" y="1107292"/>
            <a:chExt cx="1658647" cy="477400"/>
          </a:xfrm>
          <a:noFill/>
        </p:grpSpPr>
        <p:sp>
          <p:nvSpPr>
            <p:cNvPr id="63" name="云形标注 82"/>
            <p:cNvSpPr>
              <a:spLocks noChangeArrowheads="1"/>
            </p:cNvSpPr>
            <p:nvPr/>
          </p:nvSpPr>
          <p:spPr bwMode="auto">
            <a:xfrm>
              <a:off x="3074957" y="1154780"/>
              <a:ext cx="1403950" cy="429912"/>
            </a:xfrm>
            <a:prstGeom prst="wedgeRoundRectCallout">
              <a:avLst>
                <a:gd name="adj1" fmla="val 26167"/>
                <a:gd name="adj2" fmla="val -74140"/>
                <a:gd name="adj3" fmla="val 16667"/>
              </a:avLst>
            </a:prstGeom>
            <a:grpFill/>
            <a:ln>
              <a:solidFill>
                <a:schemeClr val="accent5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矩形 4"/>
            <p:cNvSpPr>
              <a:spLocks noChangeArrowheads="1"/>
            </p:cNvSpPr>
            <p:nvPr/>
          </p:nvSpPr>
          <p:spPr bwMode="auto">
            <a:xfrm>
              <a:off x="2995975" y="1107292"/>
              <a:ext cx="1658647" cy="328134"/>
            </a:xfrm>
            <a:prstGeom prst="wedgeRoundRectCallou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共有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22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人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27584" y="1808809"/>
            <a:ext cx="2016224" cy="938801"/>
            <a:chOff x="971600" y="1453529"/>
            <a:chExt cx="2914133" cy="1358034"/>
          </a:xfrm>
          <a:noFill/>
        </p:grpSpPr>
        <p:sp>
          <p:nvSpPr>
            <p:cNvPr id="27" name="云形标注 5"/>
            <p:cNvSpPr>
              <a:spLocks noChangeArrowheads="1"/>
            </p:cNvSpPr>
            <p:nvPr/>
          </p:nvSpPr>
          <p:spPr bwMode="auto">
            <a:xfrm>
              <a:off x="971600" y="1453529"/>
              <a:ext cx="2376805" cy="1358034"/>
            </a:xfrm>
            <a:prstGeom prst="cloudCallout">
              <a:avLst>
                <a:gd name="adj1" fmla="val -22949"/>
                <a:gd name="adj2" fmla="val 92823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1132143" y="1459246"/>
              <a:ext cx="2753590" cy="120208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还可以这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样想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6" name="组合 4"/>
          <p:cNvGrpSpPr/>
          <p:nvPr/>
        </p:nvGrpSpPr>
        <p:grpSpPr bwMode="auto">
          <a:xfrm>
            <a:off x="4506810" y="2859783"/>
            <a:ext cx="1664213" cy="864096"/>
            <a:chOff x="2918291" y="1082813"/>
            <a:chExt cx="1825418" cy="662984"/>
          </a:xfrm>
          <a:noFill/>
        </p:grpSpPr>
        <p:sp>
          <p:nvSpPr>
            <p:cNvPr id="37" name="云形标注 82"/>
            <p:cNvSpPr>
              <a:spLocks noChangeArrowheads="1"/>
            </p:cNvSpPr>
            <p:nvPr/>
          </p:nvSpPr>
          <p:spPr bwMode="auto">
            <a:xfrm>
              <a:off x="2918291" y="1104379"/>
              <a:ext cx="1825418" cy="641418"/>
            </a:xfrm>
            <a:prstGeom prst="wedgeRoundRectCallout">
              <a:avLst>
                <a:gd name="adj1" fmla="val 19171"/>
                <a:gd name="adj2" fmla="val -78891"/>
                <a:gd name="adj3" fmla="val 16667"/>
              </a:avLst>
            </a:prstGeom>
            <a:grpFill/>
            <a:ln>
              <a:solidFill>
                <a:schemeClr val="accent5"/>
              </a:solidFill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矩形 4"/>
            <p:cNvSpPr>
              <a:spLocks noChangeArrowheads="1"/>
            </p:cNvSpPr>
            <p:nvPr/>
          </p:nvSpPr>
          <p:spPr bwMode="auto">
            <a:xfrm>
              <a:off x="2918291" y="1082813"/>
              <a:ext cx="1782204" cy="590642"/>
            </a:xfrm>
            <a:prstGeom prst="wedgeRoundRectCallou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每条船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最</a:t>
              </a:r>
              <a:endPara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多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坐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人。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902411" y="1851670"/>
            <a:ext cx="2062077" cy="915182"/>
            <a:chOff x="4884212" y="2523982"/>
            <a:chExt cx="1820838" cy="707887"/>
          </a:xfrm>
        </p:grpSpPr>
        <p:sp>
          <p:nvSpPr>
            <p:cNvPr id="12" name="圆角矩形标注 11"/>
            <p:cNvSpPr/>
            <p:nvPr/>
          </p:nvSpPr>
          <p:spPr>
            <a:xfrm>
              <a:off x="4884213" y="2602436"/>
              <a:ext cx="1632003" cy="629433"/>
            </a:xfrm>
            <a:prstGeom prst="wedgeRoundRectCallout">
              <a:avLst>
                <a:gd name="adj1" fmla="val -83686"/>
                <a:gd name="adj2" fmla="val -37278"/>
                <a:gd name="adj3" fmla="val 16667"/>
              </a:avLst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600" b="1"/>
            </a:p>
          </p:txBody>
        </p:sp>
        <p:sp>
          <p:nvSpPr>
            <p:cNvPr id="39" name="文本框 302"/>
            <p:cNvSpPr txBox="1">
              <a:spLocks noChangeArrowheads="1"/>
            </p:cNvSpPr>
            <p:nvPr/>
          </p:nvSpPr>
          <p:spPr bwMode="auto">
            <a:xfrm>
              <a:off x="4884212" y="2523982"/>
              <a:ext cx="1820838" cy="6427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剩下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人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还要再租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条船。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8" name="文本框 302"/>
          <p:cNvSpPr txBox="1">
            <a:spLocks noChangeArrowheads="1"/>
          </p:cNvSpPr>
          <p:nvPr/>
        </p:nvSpPr>
        <p:spPr bwMode="auto">
          <a:xfrm>
            <a:off x="3834843" y="2211709"/>
            <a:ext cx="22967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CC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至少要租</a:t>
            </a:r>
            <a:r>
              <a:rPr lang="en-US" altLang="zh-CN" sz="2400" b="1" dirty="0">
                <a:solidFill>
                  <a:srgbClr val="CC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 smtClean="0">
                <a:solidFill>
                  <a:srgbClr val="CC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条船。</a:t>
            </a:r>
            <a:endParaRPr lang="zh-CN" altLang="en-US" sz="2400" b="1" dirty="0">
              <a:solidFill>
                <a:srgbClr val="CC00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文本框 302"/>
          <p:cNvSpPr txBox="1">
            <a:spLocks noChangeArrowheads="1"/>
          </p:cNvSpPr>
          <p:nvPr/>
        </p:nvSpPr>
        <p:spPr bwMode="auto">
          <a:xfrm>
            <a:off x="3148231" y="1045527"/>
            <a:ext cx="16320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条船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文本框 302"/>
          <p:cNvSpPr txBox="1">
            <a:spLocks noChangeArrowheads="1"/>
          </p:cNvSpPr>
          <p:nvPr/>
        </p:nvSpPr>
        <p:spPr bwMode="auto">
          <a:xfrm>
            <a:off x="5032418" y="1045417"/>
            <a:ext cx="16320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条船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文本框 302"/>
          <p:cNvSpPr txBox="1">
            <a:spLocks noChangeArrowheads="1"/>
          </p:cNvSpPr>
          <p:nvPr/>
        </p:nvSpPr>
        <p:spPr bwMode="auto">
          <a:xfrm>
            <a:off x="3148230" y="1438403"/>
            <a:ext cx="17509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条船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文本框 302"/>
          <p:cNvSpPr txBox="1">
            <a:spLocks noChangeArrowheads="1"/>
          </p:cNvSpPr>
          <p:nvPr/>
        </p:nvSpPr>
        <p:spPr bwMode="auto">
          <a:xfrm>
            <a:off x="5046360" y="1438671"/>
            <a:ext cx="17578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条船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文本框 302"/>
          <p:cNvSpPr txBox="1">
            <a:spLocks noChangeArrowheads="1"/>
          </p:cNvSpPr>
          <p:nvPr/>
        </p:nvSpPr>
        <p:spPr bwMode="auto">
          <a:xfrm>
            <a:off x="3156962" y="1781172"/>
            <a:ext cx="17422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条船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文本框 302"/>
          <p:cNvSpPr txBox="1">
            <a:spLocks noChangeArrowheads="1"/>
          </p:cNvSpPr>
          <p:nvPr/>
        </p:nvSpPr>
        <p:spPr bwMode="auto">
          <a:xfrm>
            <a:off x="5049872" y="1781172"/>
            <a:ext cx="13943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剩下</a:t>
            </a: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88" grpId="0"/>
      <p:bldP spid="53" grpId="0"/>
      <p:bldP spid="55" grpId="0"/>
      <p:bldP spid="56" grpId="0"/>
      <p:bldP spid="57" grpId="0"/>
      <p:bldP spid="79" grpId="0"/>
      <p:bldP spid="8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流程图: 可选过程 53"/>
          <p:cNvSpPr/>
          <p:nvPr/>
        </p:nvSpPr>
        <p:spPr>
          <a:xfrm>
            <a:off x="2407913" y="771550"/>
            <a:ext cx="3498804" cy="1685305"/>
          </a:xfrm>
          <a:prstGeom prst="flowChartAlternateProcess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4"/>
          <p:cNvGrpSpPr/>
          <p:nvPr/>
        </p:nvGrpSpPr>
        <p:grpSpPr bwMode="auto">
          <a:xfrm>
            <a:off x="539552" y="2211710"/>
            <a:ext cx="1701289" cy="849345"/>
            <a:chOff x="3074957" y="1107399"/>
            <a:chExt cx="1866089" cy="608693"/>
          </a:xfrm>
          <a:noFill/>
        </p:grpSpPr>
        <p:sp>
          <p:nvSpPr>
            <p:cNvPr id="63" name="云形标注 82"/>
            <p:cNvSpPr>
              <a:spLocks noChangeArrowheads="1"/>
            </p:cNvSpPr>
            <p:nvPr/>
          </p:nvSpPr>
          <p:spPr bwMode="auto">
            <a:xfrm>
              <a:off x="3074957" y="1154779"/>
              <a:ext cx="1866089" cy="561313"/>
            </a:xfrm>
            <a:prstGeom prst="wedgeRoundRectCallout">
              <a:avLst>
                <a:gd name="adj1" fmla="val 76290"/>
                <a:gd name="adj2" fmla="val -150478"/>
                <a:gd name="adj3" fmla="val 16667"/>
              </a:avLst>
            </a:prstGeom>
            <a:grpFill/>
            <a:ln>
              <a:solidFill>
                <a:schemeClr val="accent5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矩形 4"/>
            <p:cNvSpPr>
              <a:spLocks noChangeArrowheads="1"/>
            </p:cNvSpPr>
            <p:nvPr/>
          </p:nvSpPr>
          <p:spPr bwMode="auto">
            <a:xfrm>
              <a:off x="3074957" y="1107399"/>
              <a:ext cx="1866089" cy="590643"/>
            </a:xfrm>
            <a:prstGeom prst="wedgeRoundRectCallou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求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里面有几个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151198" y="941752"/>
            <a:ext cx="1949193" cy="461665"/>
            <a:chOff x="4884214" y="2523983"/>
            <a:chExt cx="1636181" cy="461665"/>
          </a:xfrm>
        </p:grpSpPr>
        <p:sp>
          <p:nvSpPr>
            <p:cNvPr id="12" name="圆角矩形标注 11"/>
            <p:cNvSpPr/>
            <p:nvPr/>
          </p:nvSpPr>
          <p:spPr>
            <a:xfrm>
              <a:off x="4884214" y="2602436"/>
              <a:ext cx="1082290" cy="321657"/>
            </a:xfrm>
            <a:prstGeom prst="wedgeRoundRectCallout">
              <a:avLst>
                <a:gd name="adj1" fmla="val -62855"/>
                <a:gd name="adj2" fmla="val -11650"/>
                <a:gd name="adj3" fmla="val 16667"/>
              </a:avLst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02"/>
            <p:cNvSpPr txBox="1">
              <a:spLocks noChangeArrowheads="1"/>
            </p:cNvSpPr>
            <p:nvPr/>
          </p:nvSpPr>
          <p:spPr bwMode="auto">
            <a:xfrm>
              <a:off x="4888392" y="2523983"/>
              <a:ext cx="163200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4×5=20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8" name="文本框 302"/>
          <p:cNvSpPr txBox="1">
            <a:spLocks noChangeArrowheads="1"/>
          </p:cNvSpPr>
          <p:nvPr/>
        </p:nvSpPr>
        <p:spPr bwMode="auto">
          <a:xfrm>
            <a:off x="2887493" y="1039432"/>
            <a:ext cx="4510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CC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endParaRPr lang="zh-CN" altLang="en-US" sz="2400" b="1" dirty="0">
              <a:solidFill>
                <a:srgbClr val="CC00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文本框 302"/>
          <p:cNvSpPr txBox="1">
            <a:spLocks noChangeArrowheads="1"/>
          </p:cNvSpPr>
          <p:nvPr/>
        </p:nvSpPr>
        <p:spPr bwMode="auto">
          <a:xfrm>
            <a:off x="2608767" y="1028589"/>
            <a:ext cx="6336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文本框 302"/>
          <p:cNvSpPr txBox="1">
            <a:spLocks noChangeArrowheads="1"/>
          </p:cNvSpPr>
          <p:nvPr/>
        </p:nvSpPr>
        <p:spPr bwMode="auto">
          <a:xfrm>
            <a:off x="3201682" y="1028589"/>
            <a:ext cx="6578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302"/>
          <p:cNvSpPr txBox="1">
            <a:spLocks noChangeArrowheads="1"/>
          </p:cNvSpPr>
          <p:nvPr/>
        </p:nvSpPr>
        <p:spPr bwMode="auto">
          <a:xfrm>
            <a:off x="3375002" y="1054053"/>
            <a:ext cx="11635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CC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=5(</a:t>
            </a:r>
            <a:r>
              <a:rPr lang="zh-CN" altLang="en-US" sz="2400" b="1" dirty="0" smtClean="0">
                <a:solidFill>
                  <a:srgbClr val="CC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r>
              <a:rPr lang="en-US" altLang="zh-CN" sz="2400" b="1" dirty="0">
                <a:solidFill>
                  <a:srgbClr val="CC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solidFill>
                <a:srgbClr val="CC00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6180357" y="1419622"/>
            <a:ext cx="1848027" cy="461665"/>
            <a:chOff x="4855275" y="2523983"/>
            <a:chExt cx="1632003" cy="461665"/>
          </a:xfrm>
        </p:grpSpPr>
        <p:sp>
          <p:nvSpPr>
            <p:cNvPr id="41" name="圆角矩形标注 40"/>
            <p:cNvSpPr/>
            <p:nvPr/>
          </p:nvSpPr>
          <p:spPr>
            <a:xfrm>
              <a:off x="4884214" y="2602436"/>
              <a:ext cx="1082290" cy="321657"/>
            </a:xfrm>
            <a:prstGeom prst="wedgeRoundRectCallout">
              <a:avLst>
                <a:gd name="adj1" fmla="val -62855"/>
                <a:gd name="adj2" fmla="val -11650"/>
                <a:gd name="adj3" fmla="val 16667"/>
              </a:avLst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302"/>
            <p:cNvSpPr txBox="1">
              <a:spLocks noChangeArrowheads="1"/>
            </p:cNvSpPr>
            <p:nvPr/>
          </p:nvSpPr>
          <p:spPr bwMode="auto">
            <a:xfrm>
              <a:off x="4855275" y="2523983"/>
              <a:ext cx="163200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22-20=2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8" name="文本框 302"/>
          <p:cNvSpPr txBox="1">
            <a:spLocks noChangeArrowheads="1"/>
          </p:cNvSpPr>
          <p:nvPr/>
        </p:nvSpPr>
        <p:spPr bwMode="auto">
          <a:xfrm>
            <a:off x="4322541" y="1054053"/>
            <a:ext cx="19077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……2(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5947045" y="2156405"/>
            <a:ext cx="2297363" cy="919401"/>
            <a:chOff x="4884213" y="2599564"/>
            <a:chExt cx="1717933" cy="919401"/>
          </a:xfrm>
        </p:grpSpPr>
        <p:sp>
          <p:nvSpPr>
            <p:cNvPr id="50" name="圆角矩形标注 49"/>
            <p:cNvSpPr/>
            <p:nvPr/>
          </p:nvSpPr>
          <p:spPr>
            <a:xfrm>
              <a:off x="4884213" y="2602436"/>
              <a:ext cx="1632003" cy="881748"/>
            </a:xfrm>
            <a:prstGeom prst="wedgeRoundRectCallout">
              <a:avLst>
                <a:gd name="adj1" fmla="val -76329"/>
                <a:gd name="adj2" fmla="val -128532"/>
                <a:gd name="adj3" fmla="val 16667"/>
              </a:avLst>
            </a:prstGeom>
            <a:ln>
              <a:solidFill>
                <a:srgbClr val="00B050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302"/>
            <p:cNvSpPr txBox="1">
              <a:spLocks noChangeArrowheads="1"/>
            </p:cNvSpPr>
            <p:nvPr/>
          </p:nvSpPr>
          <p:spPr bwMode="auto">
            <a:xfrm>
              <a:off x="4986751" y="2599564"/>
              <a:ext cx="1615395" cy="919401"/>
            </a:xfrm>
            <a:prstGeom prst="wedgeRoundRectCallou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剩下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人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还要再租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条船。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2" name="文本框 302"/>
          <p:cNvSpPr txBox="1">
            <a:spLocks noChangeArrowheads="1"/>
          </p:cNvSpPr>
          <p:nvPr/>
        </p:nvSpPr>
        <p:spPr bwMode="auto">
          <a:xfrm>
            <a:off x="2588562" y="1474691"/>
            <a:ext cx="19077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5+1=6(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文本框 302"/>
          <p:cNvSpPr txBox="1">
            <a:spLocks noChangeArrowheads="1"/>
          </p:cNvSpPr>
          <p:nvPr/>
        </p:nvSpPr>
        <p:spPr bwMode="auto">
          <a:xfrm>
            <a:off x="2558677" y="1923678"/>
            <a:ext cx="3007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答：至少要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租</a:t>
            </a: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条船。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2135530" y="3075305"/>
            <a:ext cx="4902740" cy="1272839"/>
            <a:chOff x="4884213" y="2713628"/>
            <a:chExt cx="4466688" cy="1025220"/>
          </a:xfrm>
          <a:noFill/>
        </p:grpSpPr>
        <p:sp>
          <p:nvSpPr>
            <p:cNvPr id="56" name="横卷形 55"/>
            <p:cNvSpPr/>
            <p:nvPr/>
          </p:nvSpPr>
          <p:spPr>
            <a:xfrm>
              <a:off x="4884213" y="2713628"/>
              <a:ext cx="4466688" cy="772658"/>
            </a:xfrm>
            <a:prstGeom prst="horizontalScroll">
              <a:avLst/>
            </a:prstGeom>
            <a:grpFill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600" b="1"/>
            </a:p>
          </p:txBody>
        </p:sp>
        <p:sp>
          <p:nvSpPr>
            <p:cNvPr id="57" name="文本框 302"/>
            <p:cNvSpPr txBox="1">
              <a:spLocks noChangeArrowheads="1"/>
            </p:cNvSpPr>
            <p:nvPr/>
          </p:nvSpPr>
          <p:spPr bwMode="auto">
            <a:xfrm>
              <a:off x="5088233" y="2772032"/>
              <a:ext cx="4158576" cy="96681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像这样，把余数去掉后，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商加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作为结果，这就是“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进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法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”。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88" grpId="0"/>
      <p:bldP spid="53" grpId="0"/>
      <p:bldP spid="79" grpId="0"/>
      <p:bldP spid="35" grpId="0"/>
      <p:bldP spid="48" grpId="0"/>
      <p:bldP spid="52" grpId="0"/>
      <p:bldP spid="5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683568" y="1563638"/>
            <a:ext cx="816115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71÷9=</a:t>
            </a:r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49÷9=</a:t>
            </a:r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41÷7=</a:t>
            </a:r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zh-CN" b="1" dirty="0" smtClean="0">
                <a:latin typeface="+mj-ea"/>
                <a:ea typeface="+mj-ea"/>
              </a:rPr>
              <a:t>　</a:t>
            </a:r>
            <a:endParaRPr lang="zh-CN" altLang="en-US" b="1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1823321" y="1713843"/>
            <a:ext cx="14131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7……8</a:t>
            </a:r>
            <a:endParaRPr lang="zh-CN" altLang="en-US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02"/>
          <p:cNvSpPr txBox="1">
            <a:spLocks noChangeArrowheads="1"/>
          </p:cNvSpPr>
          <p:nvPr/>
        </p:nvSpPr>
        <p:spPr bwMode="auto">
          <a:xfrm>
            <a:off x="1076855" y="2602319"/>
            <a:ext cx="8124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7 1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69587" y="2683852"/>
            <a:ext cx="1006642" cy="417590"/>
            <a:chOff x="3131840" y="2355726"/>
            <a:chExt cx="1006642" cy="417590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3239324" y="2355726"/>
              <a:ext cx="899158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弧形 15"/>
            <p:cNvSpPr/>
            <p:nvPr/>
          </p:nvSpPr>
          <p:spPr>
            <a:xfrm>
              <a:off x="3131840" y="2355726"/>
              <a:ext cx="202307" cy="417590"/>
            </a:xfrm>
            <a:prstGeom prst="arc">
              <a:avLst>
                <a:gd name="adj1" fmla="val 16200000"/>
                <a:gd name="adj2" fmla="val 4478535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600" b="1"/>
            </a:p>
          </p:txBody>
        </p:sp>
      </p:grpSp>
      <p:sp>
        <p:nvSpPr>
          <p:cNvPr id="17" name="文本框 302"/>
          <p:cNvSpPr txBox="1">
            <a:spLocks noChangeArrowheads="1"/>
          </p:cNvSpPr>
          <p:nvPr/>
        </p:nvSpPr>
        <p:spPr bwMode="auto">
          <a:xfrm>
            <a:off x="755576" y="2607652"/>
            <a:ext cx="4062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4"/>
          <p:cNvSpPr>
            <a:spLocks noChangeArrowheads="1"/>
          </p:cNvSpPr>
          <p:nvPr/>
        </p:nvSpPr>
        <p:spPr bwMode="auto">
          <a:xfrm>
            <a:off x="1447589" y="2211710"/>
            <a:ext cx="460115" cy="5232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4"/>
          <p:cNvSpPr>
            <a:spLocks noChangeArrowheads="1"/>
          </p:cNvSpPr>
          <p:nvPr/>
        </p:nvSpPr>
        <p:spPr bwMode="auto">
          <a:xfrm>
            <a:off x="1051702" y="2851890"/>
            <a:ext cx="928009" cy="5232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6 3</a:t>
            </a:r>
            <a:endParaRPr lang="zh-CN" altLang="en-US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1015984" y="3265930"/>
            <a:ext cx="684000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4"/>
          <p:cNvSpPr>
            <a:spLocks noChangeArrowheads="1"/>
          </p:cNvSpPr>
          <p:nvPr/>
        </p:nvSpPr>
        <p:spPr bwMode="auto">
          <a:xfrm>
            <a:off x="1404309" y="3200658"/>
            <a:ext cx="431387" cy="5232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302"/>
          <p:cNvSpPr txBox="1">
            <a:spLocks noChangeArrowheads="1"/>
          </p:cNvSpPr>
          <p:nvPr/>
        </p:nvSpPr>
        <p:spPr bwMode="auto">
          <a:xfrm>
            <a:off x="3957175" y="2674327"/>
            <a:ext cx="8124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4 9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749907" y="2755860"/>
            <a:ext cx="1006642" cy="417590"/>
            <a:chOff x="3131840" y="2355726"/>
            <a:chExt cx="1006642" cy="417590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3239324" y="2355726"/>
              <a:ext cx="899158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弧形 27"/>
            <p:cNvSpPr/>
            <p:nvPr/>
          </p:nvSpPr>
          <p:spPr>
            <a:xfrm>
              <a:off x="3131840" y="2355726"/>
              <a:ext cx="202307" cy="417590"/>
            </a:xfrm>
            <a:prstGeom prst="arc">
              <a:avLst>
                <a:gd name="adj1" fmla="val 16200000"/>
                <a:gd name="adj2" fmla="val 4478535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600" b="1"/>
            </a:p>
          </p:txBody>
        </p:sp>
      </p:grpSp>
      <p:sp>
        <p:nvSpPr>
          <p:cNvPr id="29" name="文本框 302"/>
          <p:cNvSpPr txBox="1">
            <a:spLocks noChangeArrowheads="1"/>
          </p:cNvSpPr>
          <p:nvPr/>
        </p:nvSpPr>
        <p:spPr bwMode="auto">
          <a:xfrm>
            <a:off x="3635896" y="2679660"/>
            <a:ext cx="4062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4"/>
          <p:cNvSpPr>
            <a:spLocks noChangeArrowheads="1"/>
          </p:cNvSpPr>
          <p:nvPr/>
        </p:nvSpPr>
        <p:spPr bwMode="auto">
          <a:xfrm>
            <a:off x="4327909" y="2283718"/>
            <a:ext cx="460115" cy="5232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4"/>
          <p:cNvSpPr>
            <a:spLocks noChangeArrowheads="1"/>
          </p:cNvSpPr>
          <p:nvPr/>
        </p:nvSpPr>
        <p:spPr bwMode="auto">
          <a:xfrm>
            <a:off x="3932022" y="2923898"/>
            <a:ext cx="837623" cy="5232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4 5</a:t>
            </a:r>
            <a:endParaRPr lang="zh-CN" altLang="en-US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3896304" y="3337938"/>
            <a:ext cx="684000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4"/>
          <p:cNvSpPr>
            <a:spLocks noChangeArrowheads="1"/>
          </p:cNvSpPr>
          <p:nvPr/>
        </p:nvSpPr>
        <p:spPr bwMode="auto">
          <a:xfrm>
            <a:off x="4284629" y="3239175"/>
            <a:ext cx="431387" cy="5232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4"/>
          <p:cNvSpPr>
            <a:spLocks noChangeArrowheads="1"/>
          </p:cNvSpPr>
          <p:nvPr/>
        </p:nvSpPr>
        <p:spPr bwMode="auto">
          <a:xfrm>
            <a:off x="4644008" y="1688490"/>
            <a:ext cx="14131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5……4</a:t>
            </a:r>
            <a:endParaRPr lang="zh-CN" altLang="en-US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302"/>
          <p:cNvSpPr txBox="1">
            <a:spLocks noChangeArrowheads="1"/>
          </p:cNvSpPr>
          <p:nvPr/>
        </p:nvSpPr>
        <p:spPr bwMode="auto">
          <a:xfrm>
            <a:off x="6693479" y="2674327"/>
            <a:ext cx="8124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4 1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6486211" y="2755860"/>
            <a:ext cx="1006642" cy="417590"/>
            <a:chOff x="3131840" y="2355726"/>
            <a:chExt cx="1006642" cy="417590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3239324" y="2355726"/>
              <a:ext cx="899158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弧形 38"/>
            <p:cNvSpPr/>
            <p:nvPr/>
          </p:nvSpPr>
          <p:spPr>
            <a:xfrm>
              <a:off x="3131840" y="2355726"/>
              <a:ext cx="202307" cy="417590"/>
            </a:xfrm>
            <a:prstGeom prst="arc">
              <a:avLst>
                <a:gd name="adj1" fmla="val 16200000"/>
                <a:gd name="adj2" fmla="val 4478535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600" b="1"/>
            </a:p>
          </p:txBody>
        </p:sp>
      </p:grpSp>
      <p:sp>
        <p:nvSpPr>
          <p:cNvPr id="40" name="文本框 302"/>
          <p:cNvSpPr txBox="1">
            <a:spLocks noChangeArrowheads="1"/>
          </p:cNvSpPr>
          <p:nvPr/>
        </p:nvSpPr>
        <p:spPr bwMode="auto">
          <a:xfrm>
            <a:off x="6372200" y="2679660"/>
            <a:ext cx="4062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"/>
          <p:cNvSpPr>
            <a:spLocks noChangeArrowheads="1"/>
          </p:cNvSpPr>
          <p:nvPr/>
        </p:nvSpPr>
        <p:spPr bwMode="auto">
          <a:xfrm>
            <a:off x="7064213" y="2283718"/>
            <a:ext cx="460115" cy="5232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"/>
          <p:cNvSpPr>
            <a:spLocks noChangeArrowheads="1"/>
          </p:cNvSpPr>
          <p:nvPr/>
        </p:nvSpPr>
        <p:spPr bwMode="auto">
          <a:xfrm>
            <a:off x="6687376" y="2923898"/>
            <a:ext cx="940181" cy="5232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3 5</a:t>
            </a:r>
            <a:endParaRPr lang="zh-CN" altLang="en-US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6632608" y="3337938"/>
            <a:ext cx="684000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"/>
          <p:cNvSpPr>
            <a:spLocks noChangeArrowheads="1"/>
          </p:cNvSpPr>
          <p:nvPr/>
        </p:nvSpPr>
        <p:spPr bwMode="auto">
          <a:xfrm>
            <a:off x="7020933" y="3239175"/>
            <a:ext cx="431387" cy="5232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"/>
          <p:cNvSpPr>
            <a:spLocks noChangeArrowheads="1"/>
          </p:cNvSpPr>
          <p:nvPr/>
        </p:nvSpPr>
        <p:spPr bwMode="auto">
          <a:xfrm>
            <a:off x="7380312" y="1635646"/>
            <a:ext cx="14131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5……6</a:t>
            </a:r>
            <a:endParaRPr lang="zh-CN" altLang="en-US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25"/>
          <p:cNvSpPr txBox="1">
            <a:spLocks noChangeArrowheads="1"/>
          </p:cNvSpPr>
          <p:nvPr/>
        </p:nvSpPr>
        <p:spPr bwMode="auto">
          <a:xfrm>
            <a:off x="611560" y="915566"/>
            <a:ext cx="364037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用竖式计算。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5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4" name="图片 5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  <p:bldP spid="17" grpId="0"/>
      <p:bldP spid="18" grpId="0"/>
      <p:bldP spid="19" grpId="0"/>
      <p:bldP spid="22" grpId="0"/>
      <p:bldP spid="25" grpId="0"/>
      <p:bldP spid="29" grpId="0"/>
      <p:bldP spid="30" grpId="0"/>
      <p:bldP spid="31" grpId="0"/>
      <p:bldP spid="33" grpId="0"/>
      <p:bldP spid="34" grpId="0"/>
      <p:bldP spid="36" grpId="0"/>
      <p:bldP spid="40" grpId="0"/>
      <p:bldP spid="41" grpId="0"/>
      <p:bldP spid="42" grpId="0"/>
      <p:bldP spid="44" grpId="0"/>
      <p:bldP spid="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683568" y="555526"/>
            <a:ext cx="864096" cy="391926"/>
          </a:xfrm>
          <a:prstGeom prst="roundRect">
            <a:avLst>
              <a:gd name="adj" fmla="val 27466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34" name="圆角矩形 33"/>
          <p:cNvSpPr/>
          <p:nvPr/>
        </p:nvSpPr>
        <p:spPr>
          <a:xfrm>
            <a:off x="4992483" y="555526"/>
            <a:ext cx="659637" cy="391926"/>
          </a:xfrm>
          <a:prstGeom prst="roundRect">
            <a:avLst>
              <a:gd name="adj" fmla="val 33946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3" name="TextBox 25"/>
          <p:cNvSpPr txBox="1">
            <a:spLocks noChangeArrowheads="1"/>
          </p:cNvSpPr>
          <p:nvPr/>
        </p:nvSpPr>
        <p:spPr bwMode="auto">
          <a:xfrm>
            <a:off x="611560" y="339502"/>
            <a:ext cx="784887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个乒乓球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每个盒子装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至少需要多少个盒子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? 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4"/>
          <p:cNvGrpSpPr/>
          <p:nvPr/>
        </p:nvGrpSpPr>
        <p:grpSpPr bwMode="auto">
          <a:xfrm>
            <a:off x="786023" y="2139702"/>
            <a:ext cx="1790308" cy="936102"/>
            <a:chOff x="2943960" y="1140222"/>
            <a:chExt cx="1963731" cy="601372"/>
          </a:xfrm>
          <a:noFill/>
        </p:grpSpPr>
        <p:sp>
          <p:nvSpPr>
            <p:cNvPr id="25" name="云形标注 82"/>
            <p:cNvSpPr>
              <a:spLocks noChangeArrowheads="1"/>
            </p:cNvSpPr>
            <p:nvPr/>
          </p:nvSpPr>
          <p:spPr bwMode="auto">
            <a:xfrm>
              <a:off x="2943960" y="1154779"/>
              <a:ext cx="1963731" cy="586815"/>
            </a:xfrm>
            <a:prstGeom prst="wedgeRoundRectCallout">
              <a:avLst>
                <a:gd name="adj1" fmla="val 68324"/>
                <a:gd name="adj2" fmla="val -56923"/>
                <a:gd name="adj3" fmla="val 16667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矩形 4"/>
            <p:cNvSpPr>
              <a:spLocks noChangeArrowheads="1"/>
            </p:cNvSpPr>
            <p:nvPr/>
          </p:nvSpPr>
          <p:spPr bwMode="auto">
            <a:xfrm>
              <a:off x="3013350" y="1140222"/>
              <a:ext cx="1894340" cy="590643"/>
            </a:xfrm>
            <a:prstGeom prst="wedgeRoundRectCallou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求</a:t>
              </a:r>
              <a:r>
                <a:rPr lang="en-US" altLang="zh-CN" sz="24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48</a:t>
              </a:r>
              <a:r>
                <a:rPr lang="zh-CN" altLang="en-US" sz="24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里面有几个</a:t>
              </a:r>
              <a:r>
                <a:rPr lang="en-US" altLang="zh-CN" sz="24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24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组合 4"/>
          <p:cNvGrpSpPr/>
          <p:nvPr/>
        </p:nvGrpSpPr>
        <p:grpSpPr bwMode="auto">
          <a:xfrm>
            <a:off x="6156175" y="2787775"/>
            <a:ext cx="2163744" cy="837674"/>
            <a:chOff x="2943959" y="1154778"/>
            <a:chExt cx="1963732" cy="590642"/>
          </a:xfrm>
          <a:noFill/>
        </p:grpSpPr>
        <p:sp>
          <p:nvSpPr>
            <p:cNvPr id="28" name="云形标注 82"/>
            <p:cNvSpPr>
              <a:spLocks noChangeArrowheads="1"/>
            </p:cNvSpPr>
            <p:nvPr/>
          </p:nvSpPr>
          <p:spPr bwMode="auto">
            <a:xfrm>
              <a:off x="2943960" y="1154779"/>
              <a:ext cx="1963731" cy="586815"/>
            </a:xfrm>
            <a:prstGeom prst="wedgeRoundRectCallout">
              <a:avLst>
                <a:gd name="adj1" fmla="val -47153"/>
                <a:gd name="adj2" fmla="val -108732"/>
                <a:gd name="adj3" fmla="val 16667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矩形 4"/>
            <p:cNvSpPr>
              <a:spLocks noChangeArrowheads="1"/>
            </p:cNvSpPr>
            <p:nvPr/>
          </p:nvSpPr>
          <p:spPr bwMode="auto">
            <a:xfrm>
              <a:off x="2943959" y="1154778"/>
              <a:ext cx="1963731" cy="590642"/>
            </a:xfrm>
            <a:prstGeom prst="wedgeRoundRectCallou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剩下</a:t>
              </a:r>
              <a:r>
                <a:rPr lang="en-US" altLang="zh-CN" sz="24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4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个还需要一个盒子。</a:t>
              </a:r>
              <a:endPara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0" name="TextBox 52"/>
          <p:cNvSpPr txBox="1">
            <a:spLocks noChangeArrowheads="1"/>
          </p:cNvSpPr>
          <p:nvPr/>
        </p:nvSpPr>
        <p:spPr bwMode="auto">
          <a:xfrm>
            <a:off x="2915816" y="1760498"/>
            <a:ext cx="152545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48÷7=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TextBox 52"/>
          <p:cNvSpPr txBox="1">
            <a:spLocks noChangeArrowheads="1"/>
          </p:cNvSpPr>
          <p:nvPr/>
        </p:nvSpPr>
        <p:spPr bwMode="auto">
          <a:xfrm>
            <a:off x="4044815" y="1720879"/>
            <a:ext cx="261541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6(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)……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5940152" y="987574"/>
            <a:ext cx="2253136" cy="23832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52"/>
          <p:cNvSpPr txBox="1">
            <a:spLocks noChangeArrowheads="1"/>
          </p:cNvSpPr>
          <p:nvPr/>
        </p:nvSpPr>
        <p:spPr bwMode="auto">
          <a:xfrm>
            <a:off x="5940152" y="1707654"/>
            <a:ext cx="12241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6(</a:t>
            </a:r>
            <a:r>
              <a:rPr lang="zh-CN" altLang="en-US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TextBox 52"/>
          <p:cNvSpPr txBox="1">
            <a:spLocks noChangeArrowheads="1"/>
          </p:cNvSpPr>
          <p:nvPr/>
        </p:nvSpPr>
        <p:spPr bwMode="auto">
          <a:xfrm>
            <a:off x="2915816" y="2284164"/>
            <a:ext cx="196976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6+1=7(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TextBox 52"/>
          <p:cNvSpPr txBox="1">
            <a:spLocks noChangeArrowheads="1"/>
          </p:cNvSpPr>
          <p:nvPr/>
        </p:nvSpPr>
        <p:spPr bwMode="auto">
          <a:xfrm>
            <a:off x="2555776" y="3363838"/>
            <a:ext cx="41208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答：至少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需要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个盒子。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849286" y="1779662"/>
            <a:ext cx="986410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4" grpId="0" animBg="1"/>
      <p:bldP spid="23" grpId="0" build="p"/>
      <p:bldP spid="30" grpId="0"/>
      <p:bldP spid="31" grpId="0"/>
      <p:bldP spid="35" grpId="0"/>
      <p:bldP spid="36" grpId="0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519601" y="339502"/>
            <a:ext cx="5568814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人乘车去机场。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如果都坐大车，至少需要几辆车？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如果都坐小车，至少需要几辆车？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 bwMode="auto">
          <a:xfrm>
            <a:off x="3203848" y="1347614"/>
            <a:ext cx="2448272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" name="TextBox 52"/>
          <p:cNvSpPr txBox="1">
            <a:spLocks noChangeArrowheads="1"/>
          </p:cNvSpPr>
          <p:nvPr/>
        </p:nvSpPr>
        <p:spPr bwMode="auto">
          <a:xfrm>
            <a:off x="3438699" y="2139702"/>
            <a:ext cx="31495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辆</a:t>
            </a: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)……</a:t>
            </a:r>
            <a:r>
              <a:rPr lang="en-US" altLang="zh-CN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56"/>
          <p:cNvSpPr txBox="1">
            <a:spLocks noChangeArrowheads="1"/>
          </p:cNvSpPr>
          <p:nvPr/>
        </p:nvSpPr>
        <p:spPr bwMode="auto">
          <a:xfrm>
            <a:off x="2589684" y="4155926"/>
            <a:ext cx="3638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答：至少需要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辆车。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51"/>
          <p:cNvSpPr txBox="1">
            <a:spLocks noChangeArrowheads="1"/>
          </p:cNvSpPr>
          <p:nvPr/>
        </p:nvSpPr>
        <p:spPr bwMode="auto">
          <a:xfrm>
            <a:off x="2680910" y="2139702"/>
            <a:ext cx="17343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25÷7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4"/>
          <p:cNvGrpSpPr/>
          <p:nvPr/>
        </p:nvGrpSpPr>
        <p:grpSpPr bwMode="auto">
          <a:xfrm>
            <a:off x="710456" y="2139702"/>
            <a:ext cx="2754942" cy="1038389"/>
            <a:chOff x="2427721" y="1080952"/>
            <a:chExt cx="2558849" cy="667083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27" name="云形标注 82"/>
            <p:cNvSpPr>
              <a:spLocks noChangeArrowheads="1"/>
            </p:cNvSpPr>
            <p:nvPr/>
          </p:nvSpPr>
          <p:spPr bwMode="auto">
            <a:xfrm>
              <a:off x="2427721" y="1080952"/>
              <a:ext cx="1780856" cy="667083"/>
            </a:xfrm>
            <a:prstGeom prst="cloudCallout">
              <a:avLst>
                <a:gd name="adj1" fmla="val -34920"/>
                <a:gd name="adj2" fmla="val 83270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2473244" y="1127212"/>
              <a:ext cx="2513326" cy="53385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余下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人还</a:t>
              </a:r>
              <a:endPara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需要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辆车。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832078" y="1300784"/>
            <a:ext cx="1800200" cy="2918944"/>
            <a:chOff x="6832078" y="757881"/>
            <a:chExt cx="1800200" cy="2918944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-1"/>
            <a:stretch>
              <a:fillRect/>
            </a:stretch>
          </p:blipFill>
          <p:spPr>
            <a:xfrm>
              <a:off x="6832078" y="757881"/>
              <a:ext cx="1800200" cy="1192199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>
            <a:xfrm>
              <a:off x="7080632" y="2434694"/>
              <a:ext cx="1546304" cy="773152"/>
            </a:xfrm>
            <a:prstGeom prst="rect">
              <a:avLst/>
            </a:prstGeom>
          </p:spPr>
        </p:pic>
        <p:sp>
          <p:nvSpPr>
            <p:cNvPr id="41" name="TextBox 56"/>
            <p:cNvSpPr txBox="1">
              <a:spLocks noChangeArrowheads="1"/>
            </p:cNvSpPr>
            <p:nvPr/>
          </p:nvSpPr>
          <p:spPr bwMode="auto">
            <a:xfrm>
              <a:off x="7130762" y="3276715"/>
              <a:ext cx="1435086" cy="40011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限乘客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人。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TextBox 56"/>
            <p:cNvSpPr txBox="1">
              <a:spLocks noChangeArrowheads="1"/>
            </p:cNvSpPr>
            <p:nvPr/>
          </p:nvSpPr>
          <p:spPr bwMode="auto">
            <a:xfrm>
              <a:off x="7076050" y="1950080"/>
              <a:ext cx="1435086" cy="40011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限乘客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人。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" name="椭圆 17"/>
          <p:cNvSpPr/>
          <p:nvPr/>
        </p:nvSpPr>
        <p:spPr>
          <a:xfrm>
            <a:off x="7076050" y="2492983"/>
            <a:ext cx="1435660" cy="437807"/>
          </a:xfrm>
          <a:prstGeom prst="ellipse">
            <a:avLst/>
          </a:prstGeom>
          <a:noFill/>
          <a:ln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535309" y="411510"/>
            <a:ext cx="796331" cy="437807"/>
          </a:xfrm>
          <a:prstGeom prst="ellipse">
            <a:avLst/>
          </a:prstGeom>
          <a:noFill/>
          <a:ln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4" name="TextBox 41"/>
          <p:cNvSpPr txBox="1"/>
          <p:nvPr/>
        </p:nvSpPr>
        <p:spPr>
          <a:xfrm>
            <a:off x="5914740" y="1349355"/>
            <a:ext cx="8895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最少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52"/>
          <p:cNvSpPr txBox="1">
            <a:spLocks noChangeArrowheads="1"/>
          </p:cNvSpPr>
          <p:nvPr/>
        </p:nvSpPr>
        <p:spPr bwMode="auto">
          <a:xfrm>
            <a:off x="3366691" y="3369264"/>
            <a:ext cx="31495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6(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辆</a:t>
            </a: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)……1(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51"/>
          <p:cNvSpPr txBox="1">
            <a:spLocks noChangeArrowheads="1"/>
          </p:cNvSpPr>
          <p:nvPr/>
        </p:nvSpPr>
        <p:spPr bwMode="auto">
          <a:xfrm>
            <a:off x="2625040" y="3363838"/>
            <a:ext cx="17343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25÷4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47" name="直接连接符 46"/>
          <p:cNvCxnSpPr/>
          <p:nvPr/>
        </p:nvCxnSpPr>
        <p:spPr bwMode="auto">
          <a:xfrm>
            <a:off x="3165997" y="1995686"/>
            <a:ext cx="2414115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8" name="椭圆 47"/>
          <p:cNvSpPr/>
          <p:nvPr/>
        </p:nvSpPr>
        <p:spPr>
          <a:xfrm>
            <a:off x="7140996" y="3790127"/>
            <a:ext cx="1435660" cy="437807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49" name="TextBox 52"/>
          <p:cNvSpPr txBox="1">
            <a:spLocks noChangeArrowheads="1"/>
          </p:cNvSpPr>
          <p:nvPr/>
        </p:nvSpPr>
        <p:spPr bwMode="auto">
          <a:xfrm>
            <a:off x="2680910" y="2531474"/>
            <a:ext cx="7844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3+1</a:t>
            </a:r>
            <a:endParaRPr lang="zh-CN" altLang="en-US" sz="24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52"/>
          <p:cNvSpPr txBox="1">
            <a:spLocks noChangeArrowheads="1"/>
          </p:cNvSpPr>
          <p:nvPr/>
        </p:nvSpPr>
        <p:spPr bwMode="auto">
          <a:xfrm>
            <a:off x="3193068" y="2531474"/>
            <a:ext cx="13701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</a:t>
            </a:r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辆</a:t>
            </a:r>
            <a:r>
              <a:rPr lang="en-US" altLang="zh-CN" sz="24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52"/>
          <p:cNvSpPr txBox="1">
            <a:spLocks noChangeArrowheads="1"/>
          </p:cNvSpPr>
          <p:nvPr/>
        </p:nvSpPr>
        <p:spPr bwMode="auto">
          <a:xfrm>
            <a:off x="2625040" y="3821200"/>
            <a:ext cx="7844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6+1</a:t>
            </a:r>
            <a:endParaRPr lang="zh-CN" altLang="en-US" sz="24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52"/>
          <p:cNvSpPr txBox="1">
            <a:spLocks noChangeArrowheads="1"/>
          </p:cNvSpPr>
          <p:nvPr/>
        </p:nvSpPr>
        <p:spPr bwMode="auto">
          <a:xfrm>
            <a:off x="3074140" y="3821200"/>
            <a:ext cx="13701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=7</a:t>
            </a:r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辆</a:t>
            </a:r>
            <a:r>
              <a:rPr lang="en-US" altLang="zh-CN" sz="24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56"/>
          <p:cNvSpPr txBox="1">
            <a:spLocks noChangeArrowheads="1"/>
          </p:cNvSpPr>
          <p:nvPr/>
        </p:nvSpPr>
        <p:spPr bwMode="auto">
          <a:xfrm>
            <a:off x="2680910" y="2897618"/>
            <a:ext cx="3638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答：至少需要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辆车。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9" name="组合 4"/>
          <p:cNvGrpSpPr/>
          <p:nvPr/>
        </p:nvGrpSpPr>
        <p:grpSpPr bwMode="auto">
          <a:xfrm>
            <a:off x="5940151" y="771551"/>
            <a:ext cx="1656184" cy="431217"/>
            <a:chOff x="2439091" y="999521"/>
            <a:chExt cx="1975323" cy="554045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40" name="云形标注 82"/>
            <p:cNvSpPr>
              <a:spLocks noChangeArrowheads="1"/>
            </p:cNvSpPr>
            <p:nvPr/>
          </p:nvSpPr>
          <p:spPr bwMode="auto">
            <a:xfrm>
              <a:off x="2456902" y="1091505"/>
              <a:ext cx="1957512" cy="462061"/>
            </a:xfrm>
            <a:prstGeom prst="wedgeRoundRectCallout">
              <a:avLst>
                <a:gd name="adj1" fmla="val 16798"/>
                <a:gd name="adj2" fmla="val 401520"/>
                <a:gd name="adj3" fmla="val 16667"/>
              </a:avLst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0" name="矩形 4"/>
            <p:cNvSpPr>
              <a:spLocks noChangeArrowheads="1"/>
            </p:cNvSpPr>
            <p:nvPr/>
          </p:nvSpPr>
          <p:spPr bwMode="auto">
            <a:xfrm>
              <a:off x="2439091" y="999521"/>
              <a:ext cx="1975323" cy="328136"/>
            </a:xfrm>
            <a:prstGeom prst="wedgeRoundRectCallou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最多坐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人。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1" name="图片 6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539552" y="3147814"/>
            <a:ext cx="472906" cy="1214748"/>
          </a:xfrm>
          <a:prstGeom prst="rect">
            <a:avLst/>
          </a:prstGeom>
        </p:spPr>
      </p:pic>
      <p:grpSp>
        <p:nvGrpSpPr>
          <p:cNvPr id="62" name="组合 6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3" name="图片 6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5" grpId="0"/>
      <p:bldP spid="16" grpId="0"/>
      <p:bldP spid="17" grpId="0"/>
      <p:bldP spid="18" grpId="0" animBg="1"/>
      <p:bldP spid="43" grpId="0" animBg="1"/>
      <p:bldP spid="45" grpId="0"/>
      <p:bldP spid="46" grpId="0"/>
      <p:bldP spid="48" grpId="0" animBg="1"/>
      <p:bldP spid="49" grpId="0"/>
      <p:bldP spid="50" grpId="0"/>
      <p:bldP spid="51" grpId="0"/>
      <p:bldP spid="52" grpId="0"/>
      <p:bldP spid="53" grpId="0"/>
    </p:bldLst>
  </p:timing>
</p:sld>
</file>

<file path=ppt/tags/tag1.xml><?xml version="1.0" encoding="utf-8"?>
<p:tagLst xmlns:p="http://schemas.openxmlformats.org/presentationml/2006/main">
  <p:tag name="KSO_WPP_MARK_KEY" val="a457eb77-0645-47af-a517-01b7408a564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789</Words>
  <Application>WPS 演示</Application>
  <PresentationFormat>全屏显示(16:9)</PresentationFormat>
  <Paragraphs>235</Paragraphs>
  <Slides>11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Wingdings</vt:lpstr>
      <vt:lpstr>黑体</vt:lpstr>
      <vt:lpstr>楷体</vt:lpstr>
      <vt:lpstr>微软雅黑</vt:lpstr>
      <vt:lpstr>等线</vt:lpstr>
      <vt:lpstr>幼圆</vt:lpstr>
      <vt:lpstr>Calibri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4</cp:revision>
  <dcterms:created xsi:type="dcterms:W3CDTF">2017-03-17T02:28:00Z</dcterms:created>
  <dcterms:modified xsi:type="dcterms:W3CDTF">2023-01-30T04:26:43Z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F0C2D940D71D45868A39021783F0D252</vt:lpwstr>
  </property>
</Properties>
</file>