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4" r:id="rId7"/>
    <p:sldId id="522" r:id="rId8"/>
    <p:sldId id="525" r:id="rId9"/>
    <p:sldId id="523" r:id="rId10"/>
    <p:sldId id="518" r:id="rId11"/>
    <p:sldId id="502" r:id="rId12"/>
    <p:sldId id="515" r:id="rId13"/>
    <p:sldId id="517" r:id="rId14"/>
    <p:sldId id="526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0C0"/>
    <a:srgbClr val="AFF22A"/>
    <a:srgbClr val="FF0000"/>
    <a:srgbClr val="009900"/>
    <a:srgbClr val="FF9933"/>
    <a:srgbClr val="FFFFFF"/>
    <a:srgbClr val="CC9900"/>
    <a:srgbClr val="FF660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方向与位置 东南西北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8.emf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hyperlink" Target="http://image.so.com/v?q=%E5%A4%AA%E9%98%B3%E5%8D%A1%E9%80%9A%E5%9B%BE%E7%89%87&amp;cmsid=ace6532bd1983be96a4f3c3af3aa44b9&amp;cmran=0&amp;cmras=0&amp;i=0&amp;cmg=79340a94ffb489bfedda462ee82717aa&amp;src=360pic_strong&amp;z=1" TargetMode="Externa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53" name="矩形 52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56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单圆角矩形 57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单圆角矩形 58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单圆角矩形 59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单圆角矩形 60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单圆角矩形 61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858624" y="1435155"/>
            <a:ext cx="321626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东南西北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64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圆角矩形 64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 65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圆角矩形 66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1600" y="598680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方向与位置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69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2" name="组合 71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4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S3.EPS" descr="id:2147497888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2792" y="1275606"/>
            <a:ext cx="3741450" cy="2466926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1053" y="1637104"/>
            <a:ext cx="2432674" cy="1622276"/>
            <a:chOff x="2018164" y="2452117"/>
            <a:chExt cx="2432674" cy="1622276"/>
          </a:xfrm>
        </p:grpSpPr>
        <p:sp>
          <p:nvSpPr>
            <p:cNvPr id="44" name="矩形 43"/>
            <p:cNvSpPr/>
            <p:nvPr/>
          </p:nvSpPr>
          <p:spPr>
            <a:xfrm>
              <a:off x="2622062" y="2452117"/>
              <a:ext cx="1318997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5" name="矩形 44"/>
            <p:cNvSpPr/>
            <p:nvPr/>
          </p:nvSpPr>
          <p:spPr>
            <a:xfrm>
              <a:off x="2987824" y="310485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矩形 45"/>
            <p:cNvSpPr/>
            <p:nvPr/>
          </p:nvSpPr>
          <p:spPr>
            <a:xfrm>
              <a:off x="2987824" y="3800819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7" name="矩形 46"/>
            <p:cNvSpPr/>
            <p:nvPr/>
          </p:nvSpPr>
          <p:spPr>
            <a:xfrm>
              <a:off x="2018164" y="3113813"/>
              <a:ext cx="553801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8" name="矩形 47"/>
            <p:cNvSpPr/>
            <p:nvPr/>
          </p:nvSpPr>
          <p:spPr>
            <a:xfrm>
              <a:off x="3923928" y="3113813"/>
              <a:ext cx="526910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49" name="直接箭头连接符 48"/>
            <p:cNvCxnSpPr/>
            <p:nvPr/>
          </p:nvCxnSpPr>
          <p:spPr>
            <a:xfrm>
              <a:off x="3529980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 flipH="1">
              <a:off x="2599209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 rot="5400000">
              <a:off x="3033373" y="3605487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rot="16200000" flipV="1">
              <a:off x="3046346" y="2896166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302"/>
          <p:cNvSpPr txBox="1">
            <a:spLocks noChangeArrowheads="1"/>
          </p:cNvSpPr>
          <p:nvPr/>
        </p:nvSpPr>
        <p:spPr bwMode="auto">
          <a:xfrm>
            <a:off x="1548006" y="2910318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302"/>
          <p:cNvSpPr txBox="1">
            <a:spLocks noChangeArrowheads="1"/>
          </p:cNvSpPr>
          <p:nvPr/>
        </p:nvSpPr>
        <p:spPr bwMode="auto">
          <a:xfrm>
            <a:off x="611560" y="2212490"/>
            <a:ext cx="730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302"/>
          <p:cNvSpPr txBox="1">
            <a:spLocks noChangeArrowheads="1"/>
          </p:cNvSpPr>
          <p:nvPr/>
        </p:nvSpPr>
        <p:spPr bwMode="auto">
          <a:xfrm>
            <a:off x="2482050" y="2219265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书店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17135" y="915566"/>
            <a:ext cx="2981579" cy="1701904"/>
            <a:chOff x="1451273" y="1707654"/>
            <a:chExt cx="2981579" cy="1701904"/>
          </a:xfrm>
        </p:grpSpPr>
        <p:sp>
          <p:nvSpPr>
            <p:cNvPr id="54" name="文本框 302"/>
            <p:cNvSpPr txBox="1">
              <a:spLocks noChangeArrowheads="1"/>
            </p:cNvSpPr>
            <p:nvPr/>
          </p:nvSpPr>
          <p:spPr bwMode="auto">
            <a:xfrm>
              <a:off x="1795464" y="3009448"/>
              <a:ext cx="8020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超市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302"/>
            <p:cNvSpPr txBox="1">
              <a:spLocks noChangeArrowheads="1"/>
            </p:cNvSpPr>
            <p:nvPr/>
          </p:nvSpPr>
          <p:spPr bwMode="auto">
            <a:xfrm>
              <a:off x="1451273" y="2341878"/>
              <a:ext cx="156359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碧海园小区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 rot="16200000" flipV="1">
              <a:off x="3479645" y="2403153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>
              <a:off x="3535673" y="2423630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302"/>
            <p:cNvSpPr txBox="1">
              <a:spLocks noChangeArrowheads="1"/>
            </p:cNvSpPr>
            <p:nvPr/>
          </p:nvSpPr>
          <p:spPr bwMode="auto">
            <a:xfrm>
              <a:off x="3491880" y="1707654"/>
              <a:ext cx="8020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文本框 302"/>
            <p:cNvSpPr txBox="1">
              <a:spLocks noChangeArrowheads="1"/>
            </p:cNvSpPr>
            <p:nvPr/>
          </p:nvSpPr>
          <p:spPr bwMode="auto">
            <a:xfrm>
              <a:off x="3989948" y="2179486"/>
              <a:ext cx="4429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组合 4"/>
          <p:cNvGrpSpPr/>
          <p:nvPr/>
        </p:nvGrpSpPr>
        <p:grpSpPr bwMode="auto">
          <a:xfrm>
            <a:off x="2062452" y="3310428"/>
            <a:ext cx="1911031" cy="1080121"/>
            <a:chOff x="2771416" y="1154779"/>
            <a:chExt cx="2096149" cy="58681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7" name="云形标注 82"/>
            <p:cNvSpPr>
              <a:spLocks noChangeArrowheads="1"/>
            </p:cNvSpPr>
            <p:nvPr/>
          </p:nvSpPr>
          <p:spPr bwMode="auto">
            <a:xfrm>
              <a:off x="2771416" y="1154779"/>
              <a:ext cx="1977316" cy="586815"/>
            </a:xfrm>
            <a:prstGeom prst="cloudCallout">
              <a:avLst>
                <a:gd name="adj1" fmla="val -101162"/>
                <a:gd name="adj2" fmla="val -20737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2996594" y="1222917"/>
              <a:ext cx="1870971" cy="4514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超市正南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是学校。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467544" y="339502"/>
            <a:ext cx="554461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完成超市周围建筑物的示意图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72396" y="3007324"/>
            <a:ext cx="622259" cy="1598389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4"/>
          <p:cNvGrpSpPr/>
          <p:nvPr/>
        </p:nvGrpSpPr>
        <p:grpSpPr bwMode="auto">
          <a:xfrm>
            <a:off x="5580112" y="3147814"/>
            <a:ext cx="1771810" cy="982125"/>
            <a:chOff x="2663511" y="1129764"/>
            <a:chExt cx="1691819" cy="63093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663511" y="1129764"/>
              <a:ext cx="1674946" cy="630938"/>
            </a:xfrm>
            <a:prstGeom prst="cloudCallout">
              <a:avLst>
                <a:gd name="adj1" fmla="val 73973"/>
                <a:gd name="adj2" fmla="val -7308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745615" y="1151028"/>
              <a:ext cx="1609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上方是北，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下方是南。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63688" y="1491630"/>
            <a:ext cx="3716278" cy="1584173"/>
            <a:chOff x="716574" y="1707654"/>
            <a:chExt cx="3716278" cy="1584173"/>
          </a:xfrm>
        </p:grpSpPr>
        <p:sp>
          <p:nvSpPr>
            <p:cNvPr id="30" name="文本框 302"/>
            <p:cNvSpPr txBox="1">
              <a:spLocks noChangeArrowheads="1"/>
            </p:cNvSpPr>
            <p:nvPr/>
          </p:nvSpPr>
          <p:spPr bwMode="auto">
            <a:xfrm>
              <a:off x="2190674" y="2781049"/>
              <a:ext cx="902164" cy="510778"/>
            </a:xfrm>
            <a:prstGeom prst="round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学校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2"/>
            <p:cNvSpPr txBox="1">
              <a:spLocks noChangeArrowheads="1"/>
            </p:cNvSpPr>
            <p:nvPr/>
          </p:nvSpPr>
          <p:spPr bwMode="auto">
            <a:xfrm>
              <a:off x="1622825" y="1707654"/>
              <a:ext cx="1225851" cy="919401"/>
            </a:xfrm>
            <a:prstGeom prst="round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学习用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品商店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rot="16200000" flipV="1">
              <a:off x="3479645" y="2403153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3535673" y="2423630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02"/>
            <p:cNvSpPr txBox="1">
              <a:spLocks noChangeArrowheads="1"/>
            </p:cNvSpPr>
            <p:nvPr/>
          </p:nvSpPr>
          <p:spPr bwMode="auto">
            <a:xfrm>
              <a:off x="3491880" y="1707654"/>
              <a:ext cx="8020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02"/>
            <p:cNvSpPr txBox="1">
              <a:spLocks noChangeArrowheads="1"/>
            </p:cNvSpPr>
            <p:nvPr/>
          </p:nvSpPr>
          <p:spPr bwMode="auto">
            <a:xfrm>
              <a:off x="3989948" y="2179486"/>
              <a:ext cx="4429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02"/>
            <p:cNvSpPr txBox="1">
              <a:spLocks noChangeArrowheads="1"/>
            </p:cNvSpPr>
            <p:nvPr/>
          </p:nvSpPr>
          <p:spPr bwMode="auto">
            <a:xfrm>
              <a:off x="716574" y="2776857"/>
              <a:ext cx="1169576" cy="510778"/>
            </a:xfrm>
            <a:prstGeom prst="round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电影院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4"/>
          <p:cNvGrpSpPr/>
          <p:nvPr/>
        </p:nvGrpSpPr>
        <p:grpSpPr bwMode="auto">
          <a:xfrm>
            <a:off x="5508103" y="1059581"/>
            <a:ext cx="3240362" cy="1534291"/>
            <a:chOff x="2663511" y="1041171"/>
            <a:chExt cx="3442783" cy="85099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8" name="云形标注 82"/>
            <p:cNvSpPr>
              <a:spLocks noChangeArrowheads="1"/>
            </p:cNvSpPr>
            <p:nvPr/>
          </p:nvSpPr>
          <p:spPr bwMode="auto">
            <a:xfrm>
              <a:off x="2663511" y="1041171"/>
              <a:ext cx="3295775" cy="832670"/>
            </a:xfrm>
            <a:prstGeom prst="cloudCallout">
              <a:avLst>
                <a:gd name="adj1" fmla="val 16081"/>
                <a:gd name="adj2" fmla="val 97326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2995365" y="1121050"/>
              <a:ext cx="3110929" cy="7711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学习用品商店在学校正北，小军应该向北走。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25"/>
          <p:cNvSpPr txBox="1">
            <a:spLocks noChangeArrowheads="1"/>
          </p:cNvSpPr>
          <p:nvPr/>
        </p:nvSpPr>
        <p:spPr bwMode="auto">
          <a:xfrm>
            <a:off x="1331640" y="3507854"/>
            <a:ext cx="352114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应该向正北方向走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467544" y="339502"/>
            <a:ext cx="8208912" cy="110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放学后小军要到学习用品商店购买文具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应该向哪个方向走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671654" y="1491631"/>
            <a:ext cx="1225851" cy="936104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94157" y="2859782"/>
            <a:ext cx="622259" cy="1598389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6" grpId="0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0141" y="1189385"/>
            <a:ext cx="622259" cy="159838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836978" y="2167764"/>
            <a:ext cx="940972" cy="965499"/>
            <a:chOff x="3491880" y="1707654"/>
            <a:chExt cx="940972" cy="965499"/>
          </a:xfrm>
        </p:grpSpPr>
        <p:cxnSp>
          <p:nvCxnSpPr>
            <p:cNvPr id="32" name="直接箭头连接符 31"/>
            <p:cNvCxnSpPr/>
            <p:nvPr/>
          </p:nvCxnSpPr>
          <p:spPr>
            <a:xfrm rot="16200000" flipV="1">
              <a:off x="3479645" y="2403153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3535673" y="2423630"/>
              <a:ext cx="540000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02"/>
            <p:cNvSpPr txBox="1">
              <a:spLocks noChangeArrowheads="1"/>
            </p:cNvSpPr>
            <p:nvPr/>
          </p:nvSpPr>
          <p:spPr bwMode="auto">
            <a:xfrm>
              <a:off x="3491880" y="1707654"/>
              <a:ext cx="8020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02"/>
            <p:cNvSpPr txBox="1">
              <a:spLocks noChangeArrowheads="1"/>
            </p:cNvSpPr>
            <p:nvPr/>
          </p:nvSpPr>
          <p:spPr bwMode="auto">
            <a:xfrm>
              <a:off x="3989948" y="2179486"/>
              <a:ext cx="4429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4"/>
          <p:cNvGrpSpPr/>
          <p:nvPr/>
        </p:nvGrpSpPr>
        <p:grpSpPr bwMode="auto">
          <a:xfrm>
            <a:off x="3651909" y="875033"/>
            <a:ext cx="4566686" cy="1008110"/>
            <a:chOff x="2663511" y="1079858"/>
            <a:chExt cx="3928098" cy="64763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8" name="云形标注 82"/>
            <p:cNvSpPr>
              <a:spLocks noChangeArrowheads="1"/>
            </p:cNvSpPr>
            <p:nvPr/>
          </p:nvSpPr>
          <p:spPr bwMode="auto">
            <a:xfrm>
              <a:off x="2663511" y="1079858"/>
              <a:ext cx="2812031" cy="647632"/>
            </a:xfrm>
            <a:prstGeom prst="cloudCallout">
              <a:avLst>
                <a:gd name="adj1" fmla="val 73314"/>
                <a:gd name="adj2" fmla="val 44133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2847084" y="1123791"/>
              <a:ext cx="3744525" cy="53385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得数大于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的朝北走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其余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的朝西走。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91680" y="1923678"/>
            <a:ext cx="4248472" cy="2322840"/>
            <a:chOff x="1691680" y="1989422"/>
            <a:chExt cx="4248472" cy="2322840"/>
          </a:xfrm>
        </p:grpSpPr>
        <p:grpSp>
          <p:nvGrpSpPr>
            <p:cNvPr id="8" name="组合 7"/>
            <p:cNvGrpSpPr/>
            <p:nvPr/>
          </p:nvGrpSpPr>
          <p:grpSpPr>
            <a:xfrm>
              <a:off x="1739267" y="1989422"/>
              <a:ext cx="1954034" cy="738664"/>
              <a:chOff x="978936" y="1785526"/>
              <a:chExt cx="1954034" cy="738664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Box 25"/>
              <p:cNvSpPr txBox="1">
                <a:spLocks noChangeArrowheads="1"/>
              </p:cNvSpPr>
              <p:nvPr/>
            </p:nvSpPr>
            <p:spPr bwMode="auto">
              <a:xfrm>
                <a:off x="978936" y="1785526"/>
                <a:ext cx="1954034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7÷1=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39267" y="2781510"/>
              <a:ext cx="1954034" cy="738664"/>
              <a:chOff x="978936" y="1804070"/>
              <a:chExt cx="1954034" cy="738664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5"/>
              <p:cNvSpPr txBox="1">
                <a:spLocks noChangeArrowheads="1"/>
              </p:cNvSpPr>
              <p:nvPr/>
            </p:nvSpPr>
            <p:spPr bwMode="auto">
              <a:xfrm>
                <a:off x="978936" y="1804070"/>
                <a:ext cx="1954034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2×9=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691680" y="3573598"/>
              <a:ext cx="1954034" cy="738664"/>
              <a:chOff x="931349" y="1762967"/>
              <a:chExt cx="1954034" cy="738664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TextBox 25"/>
              <p:cNvSpPr txBox="1">
                <a:spLocks noChangeArrowheads="1"/>
              </p:cNvSpPr>
              <p:nvPr/>
            </p:nvSpPr>
            <p:spPr bwMode="auto">
              <a:xfrm>
                <a:off x="931349" y="1762967"/>
                <a:ext cx="1954034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10÷2=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986118" y="1989422"/>
              <a:ext cx="1954034" cy="738664"/>
              <a:chOff x="978936" y="1785526"/>
              <a:chExt cx="1954034" cy="738664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TextBox 25"/>
              <p:cNvSpPr txBox="1">
                <a:spLocks noChangeArrowheads="1"/>
              </p:cNvSpPr>
              <p:nvPr/>
            </p:nvSpPr>
            <p:spPr bwMode="auto">
              <a:xfrm>
                <a:off x="978936" y="1785526"/>
                <a:ext cx="1954034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3×9=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986118" y="2781510"/>
              <a:ext cx="1954034" cy="646331"/>
              <a:chOff x="978936" y="1804070"/>
              <a:chExt cx="1954034" cy="646331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TextBox 25"/>
              <p:cNvSpPr txBox="1">
                <a:spLocks noChangeArrowheads="1"/>
              </p:cNvSpPr>
              <p:nvPr/>
            </p:nvSpPr>
            <p:spPr bwMode="auto">
              <a:xfrm>
                <a:off x="978936" y="1804070"/>
                <a:ext cx="195403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5×3=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3986118" y="3573598"/>
              <a:ext cx="1954034" cy="646331"/>
              <a:chOff x="978936" y="1772428"/>
              <a:chExt cx="1954034" cy="646331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978936" y="1951745"/>
                <a:ext cx="1521985" cy="44644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TextBox 25"/>
              <p:cNvSpPr txBox="1">
                <a:spLocks noChangeArrowheads="1"/>
              </p:cNvSpPr>
              <p:nvPr/>
            </p:nvSpPr>
            <p:spPr bwMode="auto">
              <a:xfrm>
                <a:off x="978936" y="1772428"/>
                <a:ext cx="195403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7×4=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2658607" y="2840618"/>
            <a:ext cx="7612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2704509" y="2048530"/>
            <a:ext cx="4993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4932040" y="1995686"/>
            <a:ext cx="735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 flipH="1">
            <a:off x="1439688" y="2330674"/>
            <a:ext cx="324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V="1">
            <a:off x="4579129" y="1836339"/>
            <a:ext cx="0" cy="32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V="1">
            <a:off x="2383188" y="2550437"/>
            <a:ext cx="0" cy="32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4927191" y="2840618"/>
            <a:ext cx="909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箭头连接符 59"/>
          <p:cNvCxnSpPr/>
          <p:nvPr/>
        </p:nvCxnSpPr>
        <p:spPr>
          <a:xfrm flipV="1">
            <a:off x="4586258" y="2565618"/>
            <a:ext cx="0" cy="324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2771800" y="3632706"/>
            <a:ext cx="6907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 flipH="1">
            <a:off x="1439688" y="3925193"/>
            <a:ext cx="324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4"/>
          <p:cNvSpPr>
            <a:spLocks noChangeArrowheads="1"/>
          </p:cNvSpPr>
          <p:nvPr/>
        </p:nvSpPr>
        <p:spPr bwMode="auto">
          <a:xfrm>
            <a:off x="4932040" y="3632706"/>
            <a:ext cx="729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箭头连接符 63"/>
          <p:cNvCxnSpPr/>
          <p:nvPr/>
        </p:nvCxnSpPr>
        <p:spPr>
          <a:xfrm flipV="1">
            <a:off x="4581466" y="3365634"/>
            <a:ext cx="0" cy="360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467544" y="339502"/>
            <a:ext cx="34563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算一算，标一标。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9" grpId="0"/>
      <p:bldP spid="61" grpId="0"/>
      <p:bldP spid="63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1923678"/>
            <a:ext cx="669674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根据一个确定的方向找其他三个方向的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面南背北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左东右西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面北背南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左西右东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面东背西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左北右南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面西背东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左南右北。地图是按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上北、下南、左西、右东绘制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059832" y="1601237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23528" y="3507854"/>
            <a:ext cx="8378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到操场上辨认东、南、西、北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说说操场的四个方向各有什么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在附页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上记下来，并标明方向。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IMAGE20.EPS" descr="id:2147497825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19672" y="1131590"/>
            <a:ext cx="6372000" cy="24732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20.EPS" descr="id:2147497825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91680" y="1137304"/>
            <a:ext cx="6346514" cy="247423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4648911" y="1635646"/>
            <a:ext cx="499153" cy="254176"/>
          </a:xfrm>
          <a:prstGeom prst="roundRect">
            <a:avLst>
              <a:gd name="adj" fmla="val 40129"/>
            </a:avLst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323528" y="3222093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2332961" y="3611540"/>
            <a:ext cx="6559519" cy="943336"/>
            <a:chOff x="389846" y="1222927"/>
            <a:chExt cx="10208305" cy="221483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389846" y="1222927"/>
              <a:ext cx="9125853" cy="2214833"/>
            </a:xfrm>
            <a:prstGeom prst="cloudCallout">
              <a:avLst>
                <a:gd name="adj1" fmla="val -61597"/>
                <a:gd name="adj2" fmla="val -3580"/>
              </a:avLst>
            </a:prstGeom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069556" y="1444538"/>
              <a:ext cx="9528595" cy="19510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</a:t>
              </a:r>
              <a:r>
                <a: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认识其他几个方向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并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找到操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场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上的四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个方向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都有哪些物体。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921592" y="1463848"/>
            <a:ext cx="792088" cy="64807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23528" y="3222093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971600" y="2243379"/>
            <a:ext cx="1912400" cy="688411"/>
            <a:chOff x="971600" y="1453529"/>
            <a:chExt cx="2861328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5" cy="1358034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079338" y="1616731"/>
              <a:ext cx="2753590" cy="9107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四个方向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443728" y="2198525"/>
            <a:ext cx="52427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3295153" y="2198526"/>
            <a:ext cx="52427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5026919" y="2429359"/>
            <a:ext cx="540000" cy="1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3722239" y="2429359"/>
            <a:ext cx="540000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4507930" y="971356"/>
            <a:ext cx="0" cy="468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4988819" y="2359207"/>
            <a:ext cx="5242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775201" y="2327346"/>
            <a:ext cx="5242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4262239" y="555526"/>
            <a:ext cx="52427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4507930" y="3704942"/>
            <a:ext cx="0" cy="468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4464547" y="3701222"/>
            <a:ext cx="5242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4283968" y="4155926"/>
            <a:ext cx="5242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4424012" y="983244"/>
            <a:ext cx="52427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http://p4.so.qhimg.com/sdmt/115_135_100/t01022cf141750a1e0e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7171" y="817311"/>
            <a:ext cx="753181" cy="81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组合 41"/>
          <p:cNvGrpSpPr/>
          <p:nvPr/>
        </p:nvGrpSpPr>
        <p:grpSpPr>
          <a:xfrm>
            <a:off x="6156176" y="2697658"/>
            <a:ext cx="1944216" cy="954212"/>
            <a:chOff x="704750" y="1453531"/>
            <a:chExt cx="3602479" cy="1882381"/>
          </a:xfrm>
          <a:noFill/>
        </p:grpSpPr>
        <p:sp>
          <p:nvSpPr>
            <p:cNvPr id="43" name="云形标注 5"/>
            <p:cNvSpPr>
              <a:spLocks noChangeArrowheads="1"/>
            </p:cNvSpPr>
            <p:nvPr/>
          </p:nvSpPr>
          <p:spPr bwMode="auto">
            <a:xfrm>
              <a:off x="704750" y="1453531"/>
              <a:ext cx="3469054" cy="1882381"/>
            </a:xfrm>
            <a:prstGeom prst="cloudCallout">
              <a:avLst>
                <a:gd name="adj1" fmla="val -65637"/>
                <a:gd name="adj2" fmla="val -78812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971600" y="1489253"/>
              <a:ext cx="3335629" cy="16393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和东相对的方向是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27691" y="3359058"/>
            <a:ext cx="1872208" cy="954212"/>
            <a:chOff x="704750" y="1453531"/>
            <a:chExt cx="3469054" cy="1882381"/>
          </a:xfrm>
          <a:noFill/>
        </p:grpSpPr>
        <p:sp>
          <p:nvSpPr>
            <p:cNvPr id="32" name="云形标注 5"/>
            <p:cNvSpPr>
              <a:spLocks noChangeArrowheads="1"/>
            </p:cNvSpPr>
            <p:nvPr/>
          </p:nvSpPr>
          <p:spPr bwMode="auto">
            <a:xfrm>
              <a:off x="704750" y="1453531"/>
              <a:ext cx="3469054" cy="1882381"/>
            </a:xfrm>
            <a:prstGeom prst="cloudCallout">
              <a:avLst>
                <a:gd name="adj1" fmla="val 88944"/>
                <a:gd name="adj2" fmla="val 45355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904873" y="1462961"/>
              <a:ext cx="3189976" cy="16393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相对的方向是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7378" y="1263470"/>
            <a:ext cx="1176528" cy="2448476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33" grpId="0"/>
      <p:bldP spid="34" grpId="0"/>
      <p:bldP spid="36" grpId="0" animBg="1"/>
      <p:bldP spid="38" grpId="0"/>
      <p:bldP spid="39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双波形 109"/>
          <p:cNvSpPr/>
          <p:nvPr/>
        </p:nvSpPr>
        <p:spPr>
          <a:xfrm>
            <a:off x="5099481" y="1279153"/>
            <a:ext cx="3648983" cy="2876773"/>
          </a:xfrm>
          <a:prstGeom prst="doubleWave">
            <a:avLst>
              <a:gd name="adj1" fmla="val 5581"/>
              <a:gd name="adj2" fmla="val 516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双波形 15"/>
          <p:cNvSpPr/>
          <p:nvPr/>
        </p:nvSpPr>
        <p:spPr>
          <a:xfrm>
            <a:off x="1259632" y="1306701"/>
            <a:ext cx="3747984" cy="2849225"/>
          </a:xfrm>
          <a:prstGeom prst="doubleWave">
            <a:avLst>
              <a:gd name="adj1" fmla="val 4244"/>
              <a:gd name="adj2" fmla="val -677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79512" y="2675427"/>
            <a:ext cx="1558088" cy="688411"/>
            <a:chOff x="971600" y="1453529"/>
            <a:chExt cx="2887015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6" cy="1358034"/>
            </a:xfrm>
            <a:prstGeom prst="cloudCallout">
              <a:avLst>
                <a:gd name="adj1" fmla="val 9057"/>
                <a:gd name="adj2" fmla="val 10366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105025" y="1616731"/>
              <a:ext cx="2753590" cy="9107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记录纸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83734" y="339502"/>
            <a:ext cx="8073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到教室里，把记录纸贴在黑板上，看一看，说一说。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54546" y="1829728"/>
            <a:ext cx="2598596" cy="1622276"/>
            <a:chOff x="1829388" y="2452117"/>
            <a:chExt cx="2598596" cy="1622276"/>
          </a:xfrm>
        </p:grpSpPr>
        <p:sp>
          <p:nvSpPr>
            <p:cNvPr id="2" name="矩形 1"/>
            <p:cNvSpPr/>
            <p:nvPr/>
          </p:nvSpPr>
          <p:spPr>
            <a:xfrm>
              <a:off x="2987824" y="245211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5" name="矩形 74"/>
            <p:cNvSpPr/>
            <p:nvPr/>
          </p:nvSpPr>
          <p:spPr>
            <a:xfrm>
              <a:off x="2987824" y="310485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矩形 75"/>
            <p:cNvSpPr/>
            <p:nvPr/>
          </p:nvSpPr>
          <p:spPr>
            <a:xfrm>
              <a:off x="2987824" y="3800819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7" name="矩形 76"/>
            <p:cNvSpPr/>
            <p:nvPr/>
          </p:nvSpPr>
          <p:spPr>
            <a:xfrm>
              <a:off x="1829388" y="3113813"/>
              <a:ext cx="778295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8" name="矩形 77"/>
            <p:cNvSpPr/>
            <p:nvPr/>
          </p:nvSpPr>
          <p:spPr>
            <a:xfrm>
              <a:off x="3923928" y="3113813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3529980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flipH="1">
              <a:off x="2599209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 rot="5400000">
              <a:off x="3033373" y="3605487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 rot="16200000" flipV="1">
              <a:off x="3046346" y="2896166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3012982" y="1429618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302"/>
          <p:cNvSpPr txBox="1">
            <a:spLocks noChangeArrowheads="1"/>
          </p:cNvSpPr>
          <p:nvPr/>
        </p:nvSpPr>
        <p:spPr bwMode="auto">
          <a:xfrm>
            <a:off x="2923595" y="2409984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2"/>
          <p:cNvSpPr txBox="1">
            <a:spLocks noChangeArrowheads="1"/>
          </p:cNvSpPr>
          <p:nvPr/>
        </p:nvSpPr>
        <p:spPr bwMode="auto">
          <a:xfrm>
            <a:off x="2902874" y="1737885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302"/>
          <p:cNvSpPr txBox="1">
            <a:spLocks noChangeArrowheads="1"/>
          </p:cNvSpPr>
          <p:nvPr/>
        </p:nvSpPr>
        <p:spPr bwMode="auto">
          <a:xfrm>
            <a:off x="2980612" y="3389461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302"/>
          <p:cNvSpPr txBox="1">
            <a:spLocks noChangeArrowheads="1"/>
          </p:cNvSpPr>
          <p:nvPr/>
        </p:nvSpPr>
        <p:spPr bwMode="auto">
          <a:xfrm>
            <a:off x="2919800" y="3102942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302"/>
          <p:cNvSpPr txBox="1">
            <a:spLocks noChangeArrowheads="1"/>
          </p:cNvSpPr>
          <p:nvPr/>
        </p:nvSpPr>
        <p:spPr bwMode="auto">
          <a:xfrm>
            <a:off x="1487576" y="2428156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302"/>
          <p:cNvSpPr txBox="1">
            <a:spLocks noChangeArrowheads="1"/>
          </p:cNvSpPr>
          <p:nvPr/>
        </p:nvSpPr>
        <p:spPr bwMode="auto">
          <a:xfrm>
            <a:off x="1765026" y="2408014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宣传栏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302"/>
          <p:cNvSpPr txBox="1">
            <a:spLocks noChangeArrowheads="1"/>
          </p:cNvSpPr>
          <p:nvPr/>
        </p:nvSpPr>
        <p:spPr bwMode="auto">
          <a:xfrm>
            <a:off x="3858028" y="2411040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302"/>
          <p:cNvSpPr txBox="1">
            <a:spLocks noChangeArrowheads="1"/>
          </p:cNvSpPr>
          <p:nvPr/>
        </p:nvSpPr>
        <p:spPr bwMode="auto">
          <a:xfrm>
            <a:off x="4376942" y="2413585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5678471" y="1870289"/>
            <a:ext cx="2427335" cy="1622276"/>
            <a:chOff x="2000649" y="2452117"/>
            <a:chExt cx="2427335" cy="1622276"/>
          </a:xfrm>
        </p:grpSpPr>
        <p:sp>
          <p:nvSpPr>
            <p:cNvPr id="92" name="矩形 91"/>
            <p:cNvSpPr/>
            <p:nvPr/>
          </p:nvSpPr>
          <p:spPr>
            <a:xfrm>
              <a:off x="2835424" y="2452117"/>
              <a:ext cx="802018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3" name="矩形 92"/>
            <p:cNvSpPr/>
            <p:nvPr/>
          </p:nvSpPr>
          <p:spPr>
            <a:xfrm>
              <a:off x="2987824" y="310485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4" name="矩形 93"/>
            <p:cNvSpPr/>
            <p:nvPr/>
          </p:nvSpPr>
          <p:spPr>
            <a:xfrm>
              <a:off x="2987824" y="3800819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矩形 94"/>
            <p:cNvSpPr/>
            <p:nvPr/>
          </p:nvSpPr>
          <p:spPr>
            <a:xfrm>
              <a:off x="2000649" y="3113813"/>
              <a:ext cx="607034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6" name="矩形 95"/>
            <p:cNvSpPr/>
            <p:nvPr/>
          </p:nvSpPr>
          <p:spPr>
            <a:xfrm>
              <a:off x="3923928" y="3113813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97" name="直接箭头连接符 96"/>
            <p:cNvCxnSpPr/>
            <p:nvPr/>
          </p:nvCxnSpPr>
          <p:spPr>
            <a:xfrm>
              <a:off x="3529980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97"/>
            <p:cNvCxnSpPr/>
            <p:nvPr/>
          </p:nvCxnSpPr>
          <p:spPr>
            <a:xfrm flipH="1">
              <a:off x="2599209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箭头连接符 98"/>
            <p:cNvCxnSpPr/>
            <p:nvPr/>
          </p:nvCxnSpPr>
          <p:spPr>
            <a:xfrm rot="5400000">
              <a:off x="3033373" y="3605487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箭头连接符 99"/>
            <p:cNvCxnSpPr/>
            <p:nvPr/>
          </p:nvCxnSpPr>
          <p:spPr>
            <a:xfrm rot="16200000" flipV="1">
              <a:off x="3046346" y="2896166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文本框 302"/>
          <p:cNvSpPr txBox="1">
            <a:spLocks noChangeArrowheads="1"/>
          </p:cNvSpPr>
          <p:nvPr/>
        </p:nvSpPr>
        <p:spPr bwMode="auto">
          <a:xfrm>
            <a:off x="6654077" y="1508339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302"/>
          <p:cNvSpPr txBox="1">
            <a:spLocks noChangeArrowheads="1"/>
          </p:cNvSpPr>
          <p:nvPr/>
        </p:nvSpPr>
        <p:spPr bwMode="auto">
          <a:xfrm>
            <a:off x="6576259" y="2450545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文本框 302"/>
          <p:cNvSpPr txBox="1">
            <a:spLocks noChangeArrowheads="1"/>
          </p:cNvSpPr>
          <p:nvPr/>
        </p:nvSpPr>
        <p:spPr bwMode="auto">
          <a:xfrm>
            <a:off x="6424279" y="1800563"/>
            <a:ext cx="1100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宣传栏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文本框 302"/>
          <p:cNvSpPr txBox="1">
            <a:spLocks noChangeArrowheads="1"/>
          </p:cNvSpPr>
          <p:nvPr/>
        </p:nvSpPr>
        <p:spPr bwMode="auto">
          <a:xfrm>
            <a:off x="6633276" y="3430022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文本框 302"/>
          <p:cNvSpPr txBox="1">
            <a:spLocks noChangeArrowheads="1"/>
          </p:cNvSpPr>
          <p:nvPr/>
        </p:nvSpPr>
        <p:spPr bwMode="auto">
          <a:xfrm>
            <a:off x="6572464" y="3133978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沙坑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文本框 302"/>
          <p:cNvSpPr txBox="1">
            <a:spLocks noChangeArrowheads="1"/>
          </p:cNvSpPr>
          <p:nvPr/>
        </p:nvSpPr>
        <p:spPr bwMode="auto">
          <a:xfrm>
            <a:off x="5292640" y="2468717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302"/>
          <p:cNvSpPr txBox="1">
            <a:spLocks noChangeArrowheads="1"/>
          </p:cNvSpPr>
          <p:nvPr/>
        </p:nvSpPr>
        <p:spPr bwMode="auto">
          <a:xfrm>
            <a:off x="5654639" y="2442098"/>
            <a:ext cx="7482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文本框 302"/>
          <p:cNvSpPr txBox="1">
            <a:spLocks noChangeArrowheads="1"/>
          </p:cNvSpPr>
          <p:nvPr/>
        </p:nvSpPr>
        <p:spPr bwMode="auto">
          <a:xfrm>
            <a:off x="7491642" y="2451601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302"/>
          <p:cNvSpPr txBox="1">
            <a:spLocks noChangeArrowheads="1"/>
          </p:cNvSpPr>
          <p:nvPr/>
        </p:nvSpPr>
        <p:spPr bwMode="auto">
          <a:xfrm>
            <a:off x="8029606" y="2454146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3" y="3615982"/>
            <a:ext cx="1109686" cy="10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6" grpId="0" animBg="1"/>
      <p:bldP spid="53" grpId="0"/>
      <p:bldP spid="82" grpId="0"/>
      <p:bldP spid="83" grpId="0"/>
      <p:bldP spid="84" grpId="0"/>
      <p:bldP spid="85" grpId="0"/>
      <p:bldP spid="86" grpId="0"/>
      <p:bldP spid="88" grpId="0"/>
      <p:bldP spid="89" grpId="0"/>
      <p:bldP spid="9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双波形 57"/>
          <p:cNvSpPr/>
          <p:nvPr/>
        </p:nvSpPr>
        <p:spPr>
          <a:xfrm>
            <a:off x="2942358" y="1703602"/>
            <a:ext cx="3648983" cy="2876773"/>
          </a:xfrm>
          <a:prstGeom prst="doubleWave">
            <a:avLst>
              <a:gd name="adj1" fmla="val 5581"/>
              <a:gd name="adj2" fmla="val -5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95536" y="339502"/>
            <a:ext cx="85689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到教室里，把记录纸贴在黑板上，看一看，说一会说。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85568" y="2340099"/>
            <a:ext cx="2744512" cy="1622276"/>
            <a:chOff x="2018164" y="2452117"/>
            <a:chExt cx="2744512" cy="1622276"/>
          </a:xfrm>
        </p:grpSpPr>
        <p:sp>
          <p:nvSpPr>
            <p:cNvPr id="2" name="矩形 1"/>
            <p:cNvSpPr/>
            <p:nvPr/>
          </p:nvSpPr>
          <p:spPr>
            <a:xfrm>
              <a:off x="2987824" y="245211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2987824" y="310485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987824" y="3800819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018164" y="3113813"/>
              <a:ext cx="553801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3923927" y="3113813"/>
              <a:ext cx="838749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3529980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flipH="1">
              <a:off x="2599209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/>
            <p:nvPr/>
          </p:nvCxnSpPr>
          <p:spPr>
            <a:xfrm rot="5400000">
              <a:off x="3033373" y="3605487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/>
            <p:nvPr/>
          </p:nvCxnSpPr>
          <p:spPr>
            <a:xfrm rot="16200000" flipV="1">
              <a:off x="3046346" y="2896166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4455228" y="1939989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302"/>
          <p:cNvSpPr txBox="1">
            <a:spLocks noChangeArrowheads="1"/>
          </p:cNvSpPr>
          <p:nvPr/>
        </p:nvSpPr>
        <p:spPr bwMode="auto">
          <a:xfrm>
            <a:off x="4365841" y="2920355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2"/>
          <p:cNvSpPr txBox="1">
            <a:spLocks noChangeArrowheads="1"/>
          </p:cNvSpPr>
          <p:nvPr/>
        </p:nvSpPr>
        <p:spPr bwMode="auto">
          <a:xfrm>
            <a:off x="4345120" y="2248256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302"/>
          <p:cNvSpPr txBox="1">
            <a:spLocks noChangeArrowheads="1"/>
          </p:cNvSpPr>
          <p:nvPr/>
        </p:nvSpPr>
        <p:spPr bwMode="auto">
          <a:xfrm>
            <a:off x="4422858" y="3899832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302"/>
          <p:cNvSpPr txBox="1">
            <a:spLocks noChangeArrowheads="1"/>
          </p:cNvSpPr>
          <p:nvPr/>
        </p:nvSpPr>
        <p:spPr bwMode="auto">
          <a:xfrm>
            <a:off x="4362046" y="3613313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302"/>
          <p:cNvSpPr txBox="1">
            <a:spLocks noChangeArrowheads="1"/>
          </p:cNvSpPr>
          <p:nvPr/>
        </p:nvSpPr>
        <p:spPr bwMode="auto">
          <a:xfrm>
            <a:off x="3110318" y="2963728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302"/>
          <p:cNvSpPr txBox="1">
            <a:spLocks noChangeArrowheads="1"/>
          </p:cNvSpPr>
          <p:nvPr/>
        </p:nvSpPr>
        <p:spPr bwMode="auto">
          <a:xfrm>
            <a:off x="3416075" y="2915485"/>
            <a:ext cx="730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302"/>
          <p:cNvSpPr txBox="1">
            <a:spLocks noChangeArrowheads="1"/>
          </p:cNvSpPr>
          <p:nvPr/>
        </p:nvSpPr>
        <p:spPr bwMode="auto">
          <a:xfrm>
            <a:off x="5338374" y="2923718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宣传栏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302"/>
          <p:cNvSpPr txBox="1">
            <a:spLocks noChangeArrowheads="1"/>
          </p:cNvSpPr>
          <p:nvPr/>
        </p:nvSpPr>
        <p:spPr bwMode="auto">
          <a:xfrm>
            <a:off x="6145320" y="2941934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1954" y="3543974"/>
            <a:ext cx="1109686" cy="10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53"/>
          <p:cNvGrpSpPr/>
          <p:nvPr/>
        </p:nvGrpSpPr>
        <p:grpSpPr>
          <a:xfrm>
            <a:off x="1429736" y="3251491"/>
            <a:ext cx="1486080" cy="688411"/>
            <a:chOff x="971600" y="1453529"/>
            <a:chExt cx="2753590" cy="1358034"/>
          </a:xfrm>
          <a:noFill/>
        </p:grpSpPr>
        <p:sp>
          <p:nvSpPr>
            <p:cNvPr id="55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6" cy="1358034"/>
            </a:xfrm>
            <a:prstGeom prst="cloudCallout">
              <a:avLst>
                <a:gd name="adj1" fmla="val -65317"/>
                <a:gd name="adj2" fmla="val 7026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971600" y="1675157"/>
              <a:ext cx="2753590" cy="9107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记录纸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395536" y="915566"/>
            <a:ext cx="7488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按上北、下南、左西、右东绘制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32240" y="2427734"/>
            <a:ext cx="2016224" cy="1736646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有的把南面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写在上面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把东面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写在上面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876256" y="1275606"/>
            <a:ext cx="1728192" cy="954212"/>
            <a:chOff x="530209" y="518951"/>
            <a:chExt cx="3600041" cy="1882381"/>
          </a:xfrm>
          <a:noFill/>
        </p:grpSpPr>
        <p:sp>
          <p:nvSpPr>
            <p:cNvPr id="62" name="云形标注 5"/>
            <p:cNvSpPr>
              <a:spLocks noChangeArrowheads="1"/>
            </p:cNvSpPr>
            <p:nvPr/>
          </p:nvSpPr>
          <p:spPr bwMode="auto">
            <a:xfrm>
              <a:off x="530209" y="518951"/>
              <a:ext cx="3469054" cy="1882381"/>
            </a:xfrm>
            <a:prstGeom prst="cloudCallout">
              <a:avLst>
                <a:gd name="adj1" fmla="val -33060"/>
                <a:gd name="adj2" fmla="val -91468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811198" y="584246"/>
              <a:ext cx="3319052" cy="16393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记录纸各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不相同。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1954" y="1579473"/>
            <a:ext cx="2405830" cy="1568341"/>
            <a:chOff x="704750" y="1453529"/>
            <a:chExt cx="3954105" cy="2880552"/>
          </a:xfrm>
          <a:noFill/>
        </p:grpSpPr>
        <p:sp>
          <p:nvSpPr>
            <p:cNvPr id="65" name="云形标注 5"/>
            <p:cNvSpPr>
              <a:spLocks noChangeArrowheads="1"/>
            </p:cNvSpPr>
            <p:nvPr/>
          </p:nvSpPr>
          <p:spPr bwMode="auto">
            <a:xfrm>
              <a:off x="704750" y="1453529"/>
              <a:ext cx="3703205" cy="2800438"/>
            </a:xfrm>
            <a:prstGeom prst="cloudCallout">
              <a:avLst>
                <a:gd name="adj1" fmla="val 69122"/>
                <a:gd name="adj2" fmla="val 11532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4"/>
            <p:cNvSpPr>
              <a:spLocks noChangeArrowheads="1"/>
            </p:cNvSpPr>
            <p:nvPr/>
          </p:nvSpPr>
          <p:spPr bwMode="auto">
            <a:xfrm>
              <a:off x="968358" y="1746756"/>
              <a:ext cx="3690497" cy="25873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地图是按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上北、下南、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左西、右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东绘制的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3" grpId="0"/>
      <p:bldP spid="82" grpId="0"/>
      <p:bldP spid="83" grpId="0"/>
      <p:bldP spid="84" grpId="0"/>
      <p:bldP spid="85" grpId="0"/>
      <p:bldP spid="86" grpId="0"/>
      <p:bldP spid="88" grpId="0"/>
      <p:bldP spid="89" grpId="0"/>
      <p:bldP spid="90" grpId="0"/>
      <p:bldP spid="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122"/>
          <p:cNvSpPr/>
          <p:nvPr/>
        </p:nvSpPr>
        <p:spPr>
          <a:xfrm>
            <a:off x="5744078" y="1155361"/>
            <a:ext cx="1152128" cy="1222132"/>
          </a:xfrm>
          <a:prstGeom prst="ellipse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38615" y="1491630"/>
            <a:ext cx="3384376" cy="244827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TextBox 41"/>
          <p:cNvSpPr txBox="1"/>
          <p:nvPr/>
        </p:nvSpPr>
        <p:spPr>
          <a:xfrm>
            <a:off x="539552" y="339502"/>
            <a:ext cx="3953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认一认，填一填。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787010" y="1917576"/>
            <a:ext cx="2744512" cy="1622276"/>
            <a:chOff x="2018164" y="2452117"/>
            <a:chExt cx="2744512" cy="1622276"/>
          </a:xfrm>
        </p:grpSpPr>
        <p:sp>
          <p:nvSpPr>
            <p:cNvPr id="96" name="矩形 95"/>
            <p:cNvSpPr/>
            <p:nvPr/>
          </p:nvSpPr>
          <p:spPr>
            <a:xfrm>
              <a:off x="2987824" y="245211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7" name="矩形 96"/>
            <p:cNvSpPr/>
            <p:nvPr/>
          </p:nvSpPr>
          <p:spPr>
            <a:xfrm>
              <a:off x="2987824" y="3104857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矩形 97"/>
            <p:cNvSpPr/>
            <p:nvPr/>
          </p:nvSpPr>
          <p:spPr>
            <a:xfrm>
              <a:off x="2987824" y="3800819"/>
              <a:ext cx="504056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9" name="矩形 98"/>
            <p:cNvSpPr/>
            <p:nvPr/>
          </p:nvSpPr>
          <p:spPr>
            <a:xfrm>
              <a:off x="2018164" y="3113813"/>
              <a:ext cx="553801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0" name="矩形 99"/>
            <p:cNvSpPr/>
            <p:nvPr/>
          </p:nvSpPr>
          <p:spPr>
            <a:xfrm>
              <a:off x="3923927" y="3113813"/>
              <a:ext cx="838749" cy="27357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01" name="直接箭头连接符 100"/>
            <p:cNvCxnSpPr/>
            <p:nvPr/>
          </p:nvCxnSpPr>
          <p:spPr>
            <a:xfrm>
              <a:off x="3529980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箭头连接符 101"/>
            <p:cNvCxnSpPr/>
            <p:nvPr/>
          </p:nvCxnSpPr>
          <p:spPr>
            <a:xfrm flipH="1">
              <a:off x="2599209" y="3216213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箭头连接符 102"/>
            <p:cNvCxnSpPr/>
            <p:nvPr/>
          </p:nvCxnSpPr>
          <p:spPr>
            <a:xfrm rot="5400000">
              <a:off x="3033373" y="3605487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箭头连接符 103"/>
            <p:cNvCxnSpPr/>
            <p:nvPr/>
          </p:nvCxnSpPr>
          <p:spPr>
            <a:xfrm rot="16200000" flipV="1">
              <a:off x="3046346" y="2896166"/>
              <a:ext cx="360000" cy="0"/>
            </a:xfrm>
            <a:prstGeom prst="straightConnector1">
              <a:avLst/>
            </a:prstGeom>
            <a:ln w="28575">
              <a:solidFill>
                <a:srgbClr val="00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302"/>
          <p:cNvSpPr txBox="1">
            <a:spLocks noChangeArrowheads="1"/>
          </p:cNvSpPr>
          <p:nvPr/>
        </p:nvSpPr>
        <p:spPr bwMode="auto">
          <a:xfrm>
            <a:off x="3756670" y="1517466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文本框 302"/>
          <p:cNvSpPr txBox="1">
            <a:spLocks noChangeArrowheads="1"/>
          </p:cNvSpPr>
          <p:nvPr/>
        </p:nvSpPr>
        <p:spPr bwMode="auto">
          <a:xfrm>
            <a:off x="3667283" y="2497832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302"/>
          <p:cNvSpPr txBox="1">
            <a:spLocks noChangeArrowheads="1"/>
          </p:cNvSpPr>
          <p:nvPr/>
        </p:nvSpPr>
        <p:spPr bwMode="auto">
          <a:xfrm>
            <a:off x="3656087" y="1825733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文本框 302"/>
          <p:cNvSpPr txBox="1">
            <a:spLocks noChangeArrowheads="1"/>
          </p:cNvSpPr>
          <p:nvPr/>
        </p:nvSpPr>
        <p:spPr bwMode="auto">
          <a:xfrm>
            <a:off x="3724300" y="3477309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302"/>
          <p:cNvSpPr txBox="1">
            <a:spLocks noChangeArrowheads="1"/>
          </p:cNvSpPr>
          <p:nvPr/>
        </p:nvSpPr>
        <p:spPr bwMode="auto">
          <a:xfrm>
            <a:off x="3663488" y="3190790"/>
            <a:ext cx="8020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文本框 302"/>
          <p:cNvSpPr txBox="1">
            <a:spLocks noChangeArrowheads="1"/>
          </p:cNvSpPr>
          <p:nvPr/>
        </p:nvSpPr>
        <p:spPr bwMode="auto">
          <a:xfrm>
            <a:off x="2411760" y="2541205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302"/>
          <p:cNvSpPr txBox="1">
            <a:spLocks noChangeArrowheads="1"/>
          </p:cNvSpPr>
          <p:nvPr/>
        </p:nvSpPr>
        <p:spPr bwMode="auto">
          <a:xfrm>
            <a:off x="2717517" y="2492962"/>
            <a:ext cx="730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沙坑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文本框 302"/>
          <p:cNvSpPr txBox="1">
            <a:spLocks noChangeArrowheads="1"/>
          </p:cNvSpPr>
          <p:nvPr/>
        </p:nvSpPr>
        <p:spPr bwMode="auto">
          <a:xfrm>
            <a:off x="4639816" y="2501195"/>
            <a:ext cx="1020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宣传栏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文本框 302"/>
          <p:cNvSpPr txBox="1">
            <a:spLocks noChangeArrowheads="1"/>
          </p:cNvSpPr>
          <p:nvPr/>
        </p:nvSpPr>
        <p:spPr bwMode="auto">
          <a:xfrm>
            <a:off x="5446762" y="2519411"/>
            <a:ext cx="4429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8" name="直接箭头连接符 117"/>
          <p:cNvCxnSpPr/>
          <p:nvPr/>
        </p:nvCxnSpPr>
        <p:spPr>
          <a:xfrm rot="16200000" flipV="1">
            <a:off x="5942999" y="1850859"/>
            <a:ext cx="540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5999027" y="1871336"/>
            <a:ext cx="540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302"/>
          <p:cNvSpPr txBox="1">
            <a:spLocks noChangeArrowheads="1"/>
          </p:cNvSpPr>
          <p:nvPr/>
        </p:nvSpPr>
        <p:spPr bwMode="auto">
          <a:xfrm>
            <a:off x="5955234" y="1155360"/>
            <a:ext cx="802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文本框 302"/>
          <p:cNvSpPr txBox="1">
            <a:spLocks noChangeArrowheads="1"/>
          </p:cNvSpPr>
          <p:nvPr/>
        </p:nvSpPr>
        <p:spPr bwMode="auto">
          <a:xfrm>
            <a:off x="6505360" y="1627192"/>
            <a:ext cx="442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56176" y="2211710"/>
            <a:ext cx="2376264" cy="1641668"/>
            <a:chOff x="704750" y="1453529"/>
            <a:chExt cx="3703205" cy="323853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9" name="云形标注 5"/>
            <p:cNvSpPr>
              <a:spLocks noChangeArrowheads="1"/>
            </p:cNvSpPr>
            <p:nvPr/>
          </p:nvSpPr>
          <p:spPr bwMode="auto">
            <a:xfrm>
              <a:off x="704750" y="1453529"/>
              <a:ext cx="3703205" cy="2800438"/>
            </a:xfrm>
            <a:prstGeom prst="cloudCallout">
              <a:avLst>
                <a:gd name="adj1" fmla="val -43190"/>
                <a:gd name="adj2" fmla="val -4648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993088" y="1595580"/>
              <a:ext cx="3371103" cy="30964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地图是按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上北、下南、左西、右东绘制的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4572000" y="195486"/>
            <a:ext cx="3024336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根据一个方向可以确定其他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个方向。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528" y="2531411"/>
            <a:ext cx="1702104" cy="2056563"/>
            <a:chOff x="323528" y="2531411"/>
            <a:chExt cx="1702104" cy="2056563"/>
          </a:xfrm>
        </p:grpSpPr>
        <p:grpSp>
          <p:nvGrpSpPr>
            <p:cNvPr id="44" name="组合 43"/>
            <p:cNvGrpSpPr/>
            <p:nvPr/>
          </p:nvGrpSpPr>
          <p:grpSpPr>
            <a:xfrm>
              <a:off x="483844" y="2531411"/>
              <a:ext cx="1541788" cy="688411"/>
              <a:chOff x="971600" y="1453529"/>
              <a:chExt cx="2856813" cy="1358034"/>
            </a:xfrm>
            <a:noFill/>
          </p:grpSpPr>
          <p:sp>
            <p:nvSpPr>
              <p:cNvPr id="45" name="云形标注 5"/>
              <p:cNvSpPr>
                <a:spLocks noChangeArrowheads="1"/>
              </p:cNvSpPr>
              <p:nvPr/>
            </p:nvSpPr>
            <p:spPr bwMode="auto">
              <a:xfrm>
                <a:off x="971600" y="1453529"/>
                <a:ext cx="2376806" cy="1358034"/>
              </a:xfrm>
              <a:prstGeom prst="cloudCallout">
                <a:avLst>
                  <a:gd name="adj1" fmla="val 9057"/>
                  <a:gd name="adj2" fmla="val 103666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矩形 4"/>
              <p:cNvSpPr>
                <a:spLocks noChangeArrowheads="1"/>
              </p:cNvSpPr>
              <p:nvPr/>
            </p:nvSpPr>
            <p:spPr bwMode="auto">
              <a:xfrm>
                <a:off x="1074823" y="1616731"/>
                <a:ext cx="2753590" cy="9107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记录纸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7" name="Picture 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23528" y="3470296"/>
              <a:ext cx="1188000" cy="1117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2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6" grpId="0"/>
      <p:bldP spid="117" grpId="0"/>
      <p:bldP spid="121" grpId="0"/>
      <p:bldP spid="122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23528" y="3222093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59" y="947675"/>
            <a:ext cx="8182561" cy="155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傍晚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当你面对太阳时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你的后面是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的左面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你的右面是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7164288" y="1491630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SS1.EPS" descr="id:2147497874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652120" y="2499742"/>
            <a:ext cx="2448272" cy="1872203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2339752" y="3003798"/>
            <a:ext cx="1944216" cy="954212"/>
            <a:chOff x="704750" y="1453531"/>
            <a:chExt cx="3469054" cy="1882381"/>
          </a:xfrm>
          <a:noFill/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704750" y="1453531"/>
              <a:ext cx="3469054" cy="1882381"/>
            </a:xfrm>
            <a:prstGeom prst="cloudCallout">
              <a:avLst>
                <a:gd name="adj1" fmla="val -89497"/>
                <a:gd name="adj2" fmla="val 31594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908368" y="1518826"/>
              <a:ext cx="3136952" cy="16393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傍晚，太阳在西方。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3059832" y="1923678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7020272" y="1995686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5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4"/>
          <p:cNvGrpSpPr/>
          <p:nvPr/>
        </p:nvGrpSpPr>
        <p:grpSpPr bwMode="auto">
          <a:xfrm>
            <a:off x="1403648" y="3219824"/>
            <a:ext cx="2808312" cy="1080122"/>
            <a:chOff x="2771416" y="1154779"/>
            <a:chExt cx="3080347" cy="586815"/>
          </a:xfrm>
          <a:noFill/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771416" y="1154779"/>
              <a:ext cx="3080347" cy="586815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850398" y="1193899"/>
              <a:ext cx="3001365" cy="499498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图上的方向是上北下南左西右东。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611560" y="1059582"/>
            <a:ext cx="39438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大象馆的北面是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南面是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西面是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东面是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" name="SS2.EPS" descr="id:2147497881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024" y="987574"/>
            <a:ext cx="3924000" cy="2556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796136" y="1913520"/>
            <a:ext cx="1368151" cy="8647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3275856" y="1156839"/>
            <a:ext cx="956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马场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1887604" y="1832506"/>
            <a:ext cx="956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猴山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80239" y="1193440"/>
            <a:ext cx="93610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931160" y="2859782"/>
            <a:ext cx="93610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779664" y="2408570"/>
            <a:ext cx="956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鹿苑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3131840" y="2427734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熊猫馆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467544" y="339502"/>
            <a:ext cx="395624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 animBg="1"/>
      <p:bldP spid="35" grpId="0"/>
      <p:bldP spid="36" grpId="0"/>
      <p:bldP spid="37" grpId="0" animBg="1"/>
      <p:bldP spid="39" grpId="0" animBg="1"/>
      <p:bldP spid="40" grpId="0"/>
      <p:bldP spid="41" grpId="0"/>
    </p:bldLst>
  </p:timing>
</p:sld>
</file>

<file path=ppt/tags/tag1.xml><?xml version="1.0" encoding="utf-8"?>
<p:tagLst xmlns:p="http://schemas.openxmlformats.org/presentationml/2006/main">
  <p:tag name="KSO_WPP_MARK_KEY" val="d2c7b81f-3e16-4460-b9ba-61e524551d6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WPS 演示</Application>
  <PresentationFormat>全屏显示(16:9)</PresentationFormat>
  <Paragraphs>292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微软雅黑</vt:lpstr>
      <vt:lpstr>幼圆</vt:lpstr>
      <vt:lpstr>等线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020A129F97744927A4A7BA86179CAA78</vt:lpwstr>
  </property>
</Properties>
</file>