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342" r:id="rId6"/>
    <p:sldId id="339" r:id="rId7"/>
    <p:sldId id="338" r:id="rId9"/>
    <p:sldId id="340" r:id="rId10"/>
    <p:sldId id="354" r:id="rId11"/>
    <p:sldId id="355" r:id="rId12"/>
    <p:sldId id="343" r:id="rId13"/>
    <p:sldId id="344" r:id="rId14"/>
    <p:sldId id="346" r:id="rId15"/>
    <p:sldId id="341" r:id="rId16"/>
    <p:sldId id="273" r:id="rId17"/>
    <p:sldId id="304" r:id="rId18"/>
    <p:sldId id="276" r:id="rId19"/>
    <p:sldId id="356" r:id="rId20"/>
    <p:sldId id="357" r:id="rId21"/>
    <p:sldId id="358" r:id="rId22"/>
    <p:sldId id="350" r:id="rId23"/>
    <p:sldId id="336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A4BF"/>
    <a:srgbClr val="EA976B"/>
    <a:srgbClr val="85CCC9"/>
    <a:srgbClr val="EE858C"/>
    <a:srgbClr val="219189"/>
    <a:srgbClr val="BADDE1"/>
    <a:srgbClr val="9D974F"/>
    <a:srgbClr val="A1C450"/>
    <a:srgbClr val="D57373"/>
    <a:srgbClr val="E1E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1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78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31F29-D598-4C4A-8426-3058B3887E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55FB7-4998-4F4F-BC5C-3724ABDF67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55FB7-4998-4F4F-BC5C-3724ABDF6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11.xml"/><Relationship Id="rId27" Type="http://schemas.openxmlformats.org/officeDocument/2006/relationships/tags" Target="../tags/tag10.xml"/><Relationship Id="rId26" Type="http://schemas.openxmlformats.org/officeDocument/2006/relationships/tags" Target="../tags/tag9.xml"/><Relationship Id="rId25" Type="http://schemas.openxmlformats.org/officeDocument/2006/relationships/tags" Target="../tags/tag8.xml"/><Relationship Id="rId24" Type="http://schemas.openxmlformats.org/officeDocument/2006/relationships/tags" Target="../tags/tag7.xml"/><Relationship Id="rId23" Type="http://schemas.openxmlformats.org/officeDocument/2006/relationships/tags" Target="../tags/tag6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788707"/>
            <a:ext cx="914400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</a:rPr>
              <a:t>生活中的大数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481816"/>
            <a:ext cx="9144000" cy="1708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</a:rPr>
              <a:t>数一数（一）</a:t>
            </a:r>
            <a:endParaRPr lang="en-US" altLang="zh-CN" sz="4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90887" y="1613188"/>
            <a:ext cx="8635908" cy="2338203"/>
            <a:chOff x="501703" y="1815655"/>
            <a:chExt cx="11514544" cy="31176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1703" y="1815655"/>
              <a:ext cx="8934757" cy="310118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64981" y="1981993"/>
              <a:ext cx="2951266" cy="2951266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591581" y="587800"/>
            <a:ext cx="445722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估一估，圈一圈，大约有多少个      。</a:t>
            </a:r>
            <a:endParaRPr lang="zh-CN" altLang="en-US" sz="21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174" y="617842"/>
            <a:ext cx="375653" cy="3064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0887" y="1639444"/>
            <a:ext cx="1635806" cy="105739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1580" y="2004964"/>
            <a:ext cx="153066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100</a:t>
            </a:r>
            <a:r>
              <a:rPr lang="zh-CN" altLang="en-US" sz="2100" dirty="0">
                <a:solidFill>
                  <a:srgbClr val="FF0000"/>
                </a:solidFill>
              </a:rPr>
              <a:t>个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3023" y="1641901"/>
            <a:ext cx="1723759" cy="1068878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74384" y="1639445"/>
            <a:ext cx="1682627" cy="1074744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64612" y="1633956"/>
            <a:ext cx="1627343" cy="1089137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91955" y="1641157"/>
            <a:ext cx="1802975" cy="1081937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0887" y="2723092"/>
            <a:ext cx="1635806" cy="109487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34295" y="2717980"/>
            <a:ext cx="1740089" cy="1099983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90715" y="2710778"/>
            <a:ext cx="1666296" cy="1107185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80945" y="2728825"/>
            <a:ext cx="1611011" cy="1089137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99557" y="2751063"/>
            <a:ext cx="1795373" cy="1089137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37342" y="4064407"/>
            <a:ext cx="233862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cs typeface="+mn-ea"/>
                <a:sym typeface="+mn-ea"/>
              </a:rPr>
              <a:t>10</a:t>
            </a:r>
            <a:r>
              <a:rPr lang="zh-CN" altLang="en-US" sz="2100" dirty="0">
                <a:solidFill>
                  <a:srgbClr val="000000"/>
                </a:solidFill>
                <a:cs typeface="+mn-ea"/>
                <a:sym typeface="+mn-ea"/>
              </a:rPr>
              <a:t>个</a:t>
            </a:r>
            <a:r>
              <a:rPr lang="zh-CN" altLang="en-US" sz="2100" dirty="0">
                <a:solidFill>
                  <a:srgbClr val="000000"/>
                </a:solidFill>
                <a:cs typeface="+mn-ea"/>
                <a:sym typeface="+mn-ea"/>
              </a:rPr>
              <a:t>一百是一千。</a:t>
            </a:r>
            <a:endParaRPr lang="zh-CN" altLang="en-US" dirty="0"/>
          </a:p>
        </p:txBody>
      </p:sp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757" y="1499861"/>
            <a:ext cx="5656905" cy="18074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62703" y="561015"/>
            <a:ext cx="445722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估一估，圈一圈，大约有多少个？</a:t>
            </a:r>
            <a:endParaRPr lang="zh-CN" altLang="en-US" sz="2100" dirty="0"/>
          </a:p>
        </p:txBody>
      </p:sp>
      <p:sp>
        <p:nvSpPr>
          <p:cNvPr id="15" name="矩形 14"/>
          <p:cNvSpPr/>
          <p:nvPr/>
        </p:nvSpPr>
        <p:spPr>
          <a:xfrm>
            <a:off x="1615257" y="1518953"/>
            <a:ext cx="1052654" cy="90672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00999" y="1776577"/>
            <a:ext cx="153066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100</a:t>
            </a:r>
            <a:r>
              <a:rPr lang="zh-CN" altLang="en-US" sz="2100" dirty="0">
                <a:solidFill>
                  <a:srgbClr val="FF0000"/>
                </a:solidFill>
              </a:rPr>
              <a:t>个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60977" y="1499861"/>
            <a:ext cx="1134446" cy="91390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13532" y="1505326"/>
            <a:ext cx="1189714" cy="87428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021354" y="1495928"/>
            <a:ext cx="1111796" cy="87428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43221" y="1492537"/>
            <a:ext cx="1111796" cy="87428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19974" y="2425678"/>
            <a:ext cx="1047937" cy="87428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67911" y="2419210"/>
            <a:ext cx="1145621" cy="87428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813532" y="2400683"/>
            <a:ext cx="1189714" cy="90784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19926" y="2396623"/>
            <a:ext cx="1111796" cy="90333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48867" y="2379606"/>
            <a:ext cx="1111796" cy="92035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626113" y="3776554"/>
            <a:ext cx="233862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cs typeface="+mn-ea"/>
                <a:sym typeface="+mn-ea"/>
              </a:rPr>
              <a:t>10</a:t>
            </a:r>
            <a:r>
              <a:rPr lang="zh-CN" altLang="en-US" sz="2100" dirty="0">
                <a:solidFill>
                  <a:srgbClr val="000000"/>
                </a:solidFill>
                <a:cs typeface="+mn-ea"/>
                <a:sym typeface="+mn-ea"/>
              </a:rPr>
              <a:t>个</a:t>
            </a:r>
            <a:r>
              <a:rPr lang="zh-CN" altLang="en-US" sz="2100" dirty="0">
                <a:solidFill>
                  <a:srgbClr val="000000"/>
                </a:solidFill>
                <a:cs typeface="+mn-ea"/>
                <a:sym typeface="+mn-ea"/>
              </a:rPr>
              <a:t>一百是一千。</a:t>
            </a:r>
            <a:endParaRPr lang="zh-CN" altLang="en-US" dirty="0"/>
          </a:p>
        </p:txBody>
      </p:sp>
      <p:sp>
        <p:nvSpPr>
          <p:cNvPr id="26" name="任意多边形 2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5569728" y="979278"/>
            <a:ext cx="2359927" cy="1407630"/>
          </a:xfrm>
          <a:prstGeom prst="wedgeRoundRectCallout">
            <a:avLst>
              <a:gd name="adj1" fmla="val 33024"/>
              <a:gd name="adj2" fmla="val 64888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一张贴纸上有</a:t>
            </a: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100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个笑脸，十张贴纸有一千个笑脸。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9860" y="587800"/>
            <a:ext cx="237124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ea typeface="+mn-lt"/>
                <a:cs typeface="+mn-lt"/>
              </a:rPr>
              <a:t>共有</a:t>
            </a:r>
            <a:r>
              <a:rPr lang="en-US" altLang="zh-CN" sz="2100" dirty="0">
                <a:ea typeface="+mn-lt"/>
                <a:cs typeface="+mn-lt"/>
              </a:rPr>
              <a:t>100</a:t>
            </a:r>
            <a:r>
              <a:rPr lang="zh-CN" altLang="en-US" sz="2100" dirty="0">
                <a:ea typeface="+mn-lt"/>
                <a:cs typeface="+mn-lt"/>
              </a:rPr>
              <a:t>个笑脸。</a:t>
            </a:r>
            <a:endParaRPr lang="zh-CN" altLang="en-US" sz="2100" dirty="0">
              <a:ea typeface="+mn-lt"/>
              <a:cs typeface="+mn-lt"/>
            </a:endParaRPr>
          </a:p>
        </p:txBody>
      </p:sp>
      <p:pic>
        <p:nvPicPr>
          <p:cNvPr id="4" name="图片 3" descr="2)I%B_L3PH~Y3ZQ0_QI3B(T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52453" y="1064181"/>
            <a:ext cx="3166586" cy="3015139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138714" y="3349972"/>
            <a:ext cx="6217920" cy="157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94885" y="2437000"/>
            <a:ext cx="746284" cy="596741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60333" y="2426998"/>
            <a:ext cx="964406" cy="540068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91301" y="3435220"/>
            <a:ext cx="104679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果园</a:t>
            </a:r>
            <a:endParaRPr lang="zh-CN" altLang="en-US" sz="2100"/>
          </a:p>
        </p:txBody>
      </p:sp>
      <p:sp>
        <p:nvSpPr>
          <p:cNvPr id="6" name="文本框 5"/>
          <p:cNvSpPr txBox="1"/>
          <p:nvPr/>
        </p:nvSpPr>
        <p:spPr>
          <a:xfrm>
            <a:off x="4745831" y="3435220"/>
            <a:ext cx="104679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山洞</a:t>
            </a:r>
            <a:endParaRPr lang="zh-CN" altLang="en-US" sz="2100"/>
          </a:p>
        </p:txBody>
      </p:sp>
      <p:sp>
        <p:nvSpPr>
          <p:cNvPr id="7" name="右大括号 6"/>
          <p:cNvSpPr/>
          <p:nvPr/>
        </p:nvSpPr>
        <p:spPr>
          <a:xfrm rot="5400000">
            <a:off x="4012525" y="3021478"/>
            <a:ext cx="213836" cy="1963817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24726" y="4223890"/>
            <a:ext cx="153066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八百米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1097" y="593436"/>
            <a:ext cx="6304598" cy="9405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看一看，按要求标出车站和清水湖的大致位置。</a:t>
            </a:r>
            <a:endParaRPr lang="zh-CN" altLang="en-US" sz="2100" dirty="0"/>
          </a:p>
          <a:p>
            <a:pPr>
              <a:lnSpc>
                <a:spcPct val="170000"/>
              </a:lnSpc>
            </a:pPr>
            <a:r>
              <a:rPr lang="zh-CN" altLang="en-US" sz="2100" dirty="0"/>
              <a:t>清水湖在山洞东面</a:t>
            </a:r>
            <a:r>
              <a:rPr lang="zh-CN" altLang="en-US" sz="2100" dirty="0">
                <a:solidFill>
                  <a:srgbClr val="FF0000"/>
                </a:solidFill>
              </a:rPr>
              <a:t>三百米</a:t>
            </a:r>
            <a:r>
              <a:rPr lang="zh-CN" altLang="en-US" sz="2100" dirty="0"/>
              <a:t>，车站在果园西面</a:t>
            </a:r>
            <a:r>
              <a:rPr lang="zh-CN" altLang="en-US" sz="2100" dirty="0">
                <a:solidFill>
                  <a:srgbClr val="FF0000"/>
                </a:solidFill>
              </a:rPr>
              <a:t>四百米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27382" y="2437000"/>
            <a:ext cx="749618" cy="605790"/>
          </a:xfrm>
          <a:prstGeom prst="round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90699" y="3435220"/>
            <a:ext cx="937260" cy="39147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sym typeface="+mn-ea"/>
              </a:rPr>
              <a:t>清水湖</a:t>
            </a:r>
            <a:endParaRPr lang="zh-CN" altLang="en-US" sz="21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右大括号 11"/>
          <p:cNvSpPr/>
          <p:nvPr/>
        </p:nvSpPr>
        <p:spPr>
          <a:xfrm rot="5400000">
            <a:off x="5485924" y="3577143"/>
            <a:ext cx="213836" cy="852964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13497" y="4211031"/>
            <a:ext cx="101012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三百米</a:t>
            </a:r>
            <a:endParaRPr lang="zh-CN" altLang="en-US" sz="2100">
              <a:solidFill>
                <a:srgbClr val="FF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16806" y="2426998"/>
            <a:ext cx="775335" cy="606743"/>
          </a:xfrm>
          <a:prstGeom prst="roundRect">
            <a:avLst/>
          </a:prstGeom>
        </p:spPr>
      </p:pic>
      <p:sp>
        <p:nvSpPr>
          <p:cNvPr id="15" name="右大括号 14"/>
          <p:cNvSpPr/>
          <p:nvPr/>
        </p:nvSpPr>
        <p:spPr>
          <a:xfrm rot="5400000">
            <a:off x="2258735" y="3296514"/>
            <a:ext cx="183593" cy="1443989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116806" y="3435220"/>
            <a:ext cx="104679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车站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8324" y="4211031"/>
            <a:ext cx="111204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四百米</a:t>
            </a:r>
            <a:endParaRPr lang="zh-CN" altLang="en-US" sz="2100">
              <a:solidFill>
                <a:srgbClr val="FF0000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7253764" y="2509390"/>
            <a:ext cx="49149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816692" y="2326986"/>
            <a:ext cx="57102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东</a:t>
            </a:r>
            <a:endParaRPr lang="zh-CN" altLang="en-US" sz="2100"/>
          </a:p>
        </p:txBody>
      </p:sp>
      <p:sp>
        <p:nvSpPr>
          <p:cNvPr id="20" name="左右箭头 19"/>
          <p:cNvSpPr/>
          <p:nvPr/>
        </p:nvSpPr>
        <p:spPr>
          <a:xfrm>
            <a:off x="1592580" y="3145659"/>
            <a:ext cx="1173004" cy="180023"/>
          </a:xfrm>
          <a:prstGeom prst="leftRightArrow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左右箭头 20"/>
          <p:cNvSpPr/>
          <p:nvPr/>
        </p:nvSpPr>
        <p:spPr>
          <a:xfrm>
            <a:off x="2765584" y="3145660"/>
            <a:ext cx="1168718" cy="194786"/>
          </a:xfrm>
          <a:prstGeom prst="leftRightArrow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左右箭头 21"/>
          <p:cNvSpPr/>
          <p:nvPr/>
        </p:nvSpPr>
        <p:spPr>
          <a:xfrm>
            <a:off x="3932396" y="3148042"/>
            <a:ext cx="1168718" cy="194786"/>
          </a:xfrm>
          <a:prstGeom prst="leftRightArrow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左右箭头 22"/>
          <p:cNvSpPr/>
          <p:nvPr/>
        </p:nvSpPr>
        <p:spPr>
          <a:xfrm>
            <a:off x="5113496" y="3143279"/>
            <a:ext cx="1168718" cy="194786"/>
          </a:xfrm>
          <a:prstGeom prst="leftRightArrow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2" grpId="1" animBg="1"/>
      <p:bldP spid="13" grpId="0"/>
      <p:bldP spid="13" grpId="1"/>
      <p:bldP spid="15" grpId="0" animBg="1"/>
      <p:bldP spid="15" grpId="1" animBg="1"/>
      <p:bldP spid="16" grpId="0"/>
      <p:bldP spid="16" grpId="1"/>
      <p:bldP spid="17" grpId="0"/>
      <p:bldP spid="17" grpId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676" y="1573418"/>
            <a:ext cx="6999748" cy="238573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在估算大数时，可以用圏一圈的方法估算：</a:t>
            </a:r>
            <a:endParaRPr lang="en-US" altLang="zh-CN" sz="2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根据具体的实际情况可以每</a:t>
            </a:r>
            <a:r>
              <a:rPr lang="en-US" altLang="zh-CN" sz="2100" dirty="0">
                <a:solidFill>
                  <a:schemeClr val="bg1"/>
                </a:solidFill>
              </a:rPr>
              <a:t>10</a:t>
            </a:r>
            <a:r>
              <a:rPr lang="zh-CN" altLang="en-US" sz="2100" dirty="0">
                <a:solidFill>
                  <a:schemeClr val="bg1"/>
                </a:solidFill>
              </a:rPr>
              <a:t>个圏在一起，然后再看看大概有多少个这样大的圈，也可以每</a:t>
            </a:r>
            <a:r>
              <a:rPr lang="en-US" altLang="zh-CN" sz="2100" dirty="0">
                <a:solidFill>
                  <a:schemeClr val="bg1"/>
                </a:solidFill>
              </a:rPr>
              <a:t>100</a:t>
            </a:r>
            <a:r>
              <a:rPr lang="zh-CN" altLang="en-US" sz="2100" dirty="0">
                <a:solidFill>
                  <a:schemeClr val="bg1"/>
                </a:solidFill>
              </a:rPr>
              <a:t>个圈在一起。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1031582" y="1486636"/>
            <a:ext cx="7320866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）一本</a:t>
            </a:r>
            <a:r>
              <a:rPr lang="zh-CN" altLang="en-US" sz="2100" dirty="0">
                <a:latin typeface="+mn-ea"/>
              </a:rPr>
              <a:t>数学</a:t>
            </a:r>
            <a:r>
              <a:rPr lang="zh-CN" altLang="en-US" sz="2100" dirty="0">
                <a:latin typeface="+mn-ea"/>
              </a:rPr>
              <a:t>书大约有</a:t>
            </a:r>
            <a:r>
              <a:rPr lang="zh-CN" altLang="en-US" sz="2100" dirty="0">
                <a:latin typeface="+mn-ea"/>
              </a:rPr>
              <a:t>一</a:t>
            </a:r>
            <a:r>
              <a:rPr lang="zh-CN" altLang="en-US" sz="2100" dirty="0">
                <a:latin typeface="+mn-ea"/>
              </a:rPr>
              <a:t>（          </a:t>
            </a:r>
            <a:r>
              <a:rPr lang="zh-CN" altLang="en-US" sz="2100" dirty="0">
                <a:latin typeface="+mn-ea"/>
              </a:rPr>
              <a:t>）页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0429" y="2672653"/>
            <a:ext cx="7164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44236"/>
                </a:solidFill>
              </a:rPr>
              <a:t>千</a:t>
            </a:r>
            <a:endParaRPr lang="zh-CN" altLang="en-US" sz="2100" dirty="0">
              <a:solidFill>
                <a:srgbClr val="F44236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09148" y="1613956"/>
            <a:ext cx="7164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44236"/>
                </a:solidFill>
              </a:rPr>
              <a:t>百</a:t>
            </a:r>
            <a:endParaRPr lang="zh-CN" altLang="en-US" sz="2100" dirty="0">
              <a:solidFill>
                <a:srgbClr val="F44236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38969" y="3863222"/>
            <a:ext cx="7164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44236"/>
                </a:solidFill>
              </a:rPr>
              <a:t>十</a:t>
            </a:r>
            <a:endParaRPr lang="zh-CN" altLang="en-US" sz="2100" dirty="0">
              <a:solidFill>
                <a:srgbClr val="F4423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299" y="488105"/>
            <a:ext cx="4178067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估一估，填一填。（十、百、千）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1582" y="2553601"/>
            <a:ext cx="5394960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2</a:t>
            </a:r>
            <a:r>
              <a:rPr lang="zh-CN" altLang="en-US" sz="2100" dirty="0">
                <a:solidFill>
                  <a:prstClr val="black"/>
                </a:solidFill>
              </a:rPr>
              <a:t>）一列火车大约有乘客一（         ）人</a:t>
            </a:r>
            <a:r>
              <a:rPr lang="zh-CN" altLang="en-US" sz="2100" dirty="0">
                <a:solidFill>
                  <a:prstClr val="black"/>
                </a:solidFill>
              </a:rPr>
              <a:t>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1583" y="3764817"/>
            <a:ext cx="528068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3</a:t>
            </a:r>
            <a:r>
              <a:rPr lang="zh-CN" altLang="en-US" sz="2100" dirty="0">
                <a:solidFill>
                  <a:prstClr val="black"/>
                </a:solidFill>
              </a:rPr>
              <a:t>）一辆大巴车大约坐四（          ）人。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3520" y="2227667"/>
            <a:ext cx="644197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）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五十个五十个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地数，数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10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次是（         ）。</a:t>
            </a:r>
            <a:endParaRPr lang="zh-CN" altLang="en-US" sz="2100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      A.500                   B.100                  C.50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520" y="1222497"/>
            <a:ext cx="6879173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）一百一百地数，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10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个一百是（         ）。</a:t>
            </a:r>
            <a:endParaRPr lang="zh-CN" altLang="en-US" sz="2100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      A.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一千                  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B.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八百                 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C.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一万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493520" y="3266413"/>
            <a:ext cx="8610818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）一</a:t>
            </a:r>
            <a:r>
              <a:rPr lang="zh-CN" altLang="en-US" sz="2100" dirty="0">
                <a:latin typeface="+mn-ea"/>
              </a:rPr>
              <a:t>张方格纸有</a:t>
            </a:r>
            <a:r>
              <a:rPr lang="en-US" altLang="zh-CN" sz="2100" dirty="0">
                <a:latin typeface="+mn-ea"/>
              </a:rPr>
              <a:t>400</a:t>
            </a:r>
            <a:r>
              <a:rPr lang="zh-CN" altLang="en-US" sz="2100" dirty="0">
                <a:latin typeface="+mn-ea"/>
              </a:rPr>
              <a:t>个小格，</a:t>
            </a: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张方格纸一共有多少个小格？</a:t>
            </a:r>
            <a:r>
              <a:rPr lang="en-US" altLang="zh-CN" sz="2100" dirty="0">
                <a:latin typeface="+mn-ea"/>
              </a:rPr>
              <a:t>(        </a:t>
            </a:r>
            <a:r>
              <a:rPr lang="zh-CN" altLang="en-US" sz="2100" dirty="0">
                <a:latin typeface="+mn-ea"/>
              </a:rPr>
              <a:t>）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      A.800</a:t>
            </a:r>
            <a:r>
              <a:rPr lang="zh-CN" altLang="en-US" sz="2100" dirty="0">
                <a:latin typeface="+mn-ea"/>
              </a:rPr>
              <a:t>个  </a:t>
            </a:r>
            <a:r>
              <a:rPr lang="zh-CN" altLang="en-US" sz="2100" dirty="0">
                <a:latin typeface="+mn-ea"/>
              </a:rPr>
              <a:t>       </a:t>
            </a:r>
            <a:r>
              <a:rPr lang="en-US" altLang="zh-CN" sz="2100" dirty="0">
                <a:latin typeface="+mn-ea"/>
              </a:rPr>
              <a:t>B.1600</a:t>
            </a:r>
            <a:r>
              <a:rPr lang="zh-CN" altLang="en-US" sz="2100" dirty="0">
                <a:latin typeface="+mn-ea"/>
              </a:rPr>
              <a:t>个   </a:t>
            </a:r>
            <a:r>
              <a:rPr lang="zh-CN" altLang="en-US" sz="2100" dirty="0">
                <a:latin typeface="+mn-ea"/>
              </a:rPr>
              <a:t>       </a:t>
            </a:r>
            <a:r>
              <a:rPr lang="en-US" altLang="zh-CN" sz="2100" dirty="0">
                <a:latin typeface="+mn-ea"/>
              </a:rPr>
              <a:t>C.2000</a:t>
            </a:r>
            <a:r>
              <a:rPr lang="zh-CN" altLang="en-US" sz="2100" dirty="0">
                <a:latin typeface="+mn-ea"/>
              </a:rPr>
              <a:t>个  </a:t>
            </a:r>
            <a:r>
              <a:rPr lang="zh-CN" altLang="en-US" sz="2100" dirty="0">
                <a:latin typeface="+mn-ea"/>
              </a:rPr>
              <a:t>         </a:t>
            </a:r>
            <a:r>
              <a:rPr lang="en-US" altLang="zh-CN" sz="2100" dirty="0">
                <a:latin typeface="+mn-ea"/>
              </a:rPr>
              <a:t>D.2200</a:t>
            </a:r>
            <a:r>
              <a:rPr lang="zh-CN" altLang="en-US" sz="2100" dirty="0">
                <a:latin typeface="+mn-ea"/>
              </a:rPr>
              <a:t>个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68455" y="1350391"/>
            <a:ext cx="79836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44236"/>
                </a:solidFill>
                <a:latin typeface="+mn-ea"/>
              </a:rPr>
              <a:t>A</a:t>
            </a:r>
            <a:endParaRPr lang="zh-CN" altLang="en-US" sz="2100" dirty="0">
              <a:solidFill>
                <a:srgbClr val="F44236"/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86947" y="2355562"/>
            <a:ext cx="79836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44236"/>
                </a:solidFill>
                <a:latin typeface="+mn-ea"/>
              </a:rPr>
              <a:t>C</a:t>
            </a:r>
            <a:endParaRPr lang="zh-CN" altLang="en-US" sz="2100" dirty="0">
              <a:solidFill>
                <a:srgbClr val="F44236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40803" y="3394308"/>
            <a:ext cx="79836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44236"/>
                </a:solidFill>
                <a:latin typeface="+mn-ea"/>
              </a:rPr>
              <a:t>C</a:t>
            </a:r>
            <a:endParaRPr lang="zh-CN" altLang="en-US" sz="2100" dirty="0">
              <a:solidFill>
                <a:srgbClr val="F44236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6030" y="477759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选择。</a:t>
            </a:r>
            <a:endParaRPr lang="en-US" altLang="zh-CN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8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3395" y="1265872"/>
            <a:ext cx="3246120" cy="2368868"/>
          </a:xfrm>
          <a:prstGeom prst="round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solidFill>
                  <a:prstClr val="white"/>
                </a:solidFill>
              </a:rPr>
              <a:t>3</a:t>
            </a:r>
            <a:endParaRPr lang="zh-CN" altLang="en-US" sz="2100" b="1" dirty="0">
              <a:solidFill>
                <a:prstClr val="white"/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572000" y="606028"/>
            <a:ext cx="2917984" cy="1457325"/>
          </a:xfrm>
          <a:prstGeom prst="wedgeRoundRectCallout">
            <a:avLst>
              <a:gd name="adj1" fmla="val -82522"/>
              <a:gd name="adj2" fmla="val 53816"/>
              <a:gd name="adj3" fmla="val 16667"/>
            </a:avLst>
          </a:prstGeom>
          <a:solidFill>
            <a:srgbClr val="67A4BF"/>
          </a:solidFill>
          <a:ln>
            <a:solidFill>
              <a:srgbClr val="F7F6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猜一猜，这本儿童读物大概有几页？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40079" y="3272314"/>
            <a:ext cx="418766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10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页         </a:t>
            </a: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100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页         </a:t>
            </a: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1000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页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11918" y="2996089"/>
            <a:ext cx="1133475" cy="943928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1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solidFill>
                  <a:prstClr val="white"/>
                </a:solidFill>
              </a:rPr>
              <a:t>4</a:t>
            </a:r>
            <a:endParaRPr lang="zh-CN" altLang="en-US" sz="2100" b="1" dirty="0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52937" y="1372186"/>
            <a:ext cx="426958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</a:rPr>
              <a:t>那这种字典一本大致有多少页呢？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99122" y="2590800"/>
            <a:ext cx="426958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prstClr val="black"/>
                </a:solidFill>
                <a:cs typeface="+mn-lt"/>
              </a:rPr>
              <a:t>20</a:t>
            </a:r>
            <a:r>
              <a:rPr lang="zh-CN" altLang="en-US" sz="2100">
                <a:solidFill>
                  <a:prstClr val="black"/>
                </a:solidFill>
                <a:cs typeface="+mn-lt"/>
              </a:rPr>
              <a:t>页        </a:t>
            </a:r>
            <a:r>
              <a:rPr lang="en-US" altLang="zh-CN" sz="2100">
                <a:solidFill>
                  <a:prstClr val="black"/>
                </a:solidFill>
                <a:cs typeface="+mn-lt"/>
              </a:rPr>
              <a:t>200</a:t>
            </a:r>
            <a:r>
              <a:rPr lang="zh-CN" altLang="en-US" sz="2100">
                <a:solidFill>
                  <a:prstClr val="black"/>
                </a:solidFill>
                <a:cs typeface="+mn-lt"/>
              </a:rPr>
              <a:t>页         </a:t>
            </a:r>
            <a:r>
              <a:rPr lang="en-US" altLang="zh-CN" sz="2100">
                <a:solidFill>
                  <a:prstClr val="black"/>
                </a:solidFill>
                <a:cs typeface="+mn-lt"/>
              </a:rPr>
              <a:t>2000</a:t>
            </a:r>
            <a:r>
              <a:rPr lang="zh-CN" altLang="en-US" sz="2100">
                <a:solidFill>
                  <a:prstClr val="black"/>
                </a:solidFill>
                <a:cs typeface="+mn-lt"/>
              </a:rPr>
              <a:t>页</a:t>
            </a:r>
            <a:endParaRPr lang="zh-CN" altLang="en-US" sz="2100">
              <a:solidFill>
                <a:prstClr val="black"/>
              </a:solidFill>
              <a:cs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037546" y="2314575"/>
            <a:ext cx="1133475" cy="943928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89661" y="931545"/>
            <a:ext cx="2798921" cy="327993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solidFill>
                  <a:prstClr val="white"/>
                </a:solidFill>
              </a:rPr>
              <a:t>5</a:t>
            </a:r>
            <a:endParaRPr lang="zh-CN" altLang="en-US" sz="2100" b="1" dirty="0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62" y="2481947"/>
            <a:ext cx="2663190" cy="1149251"/>
          </a:xfrm>
          <a:prstGeom prst="wedgeRoundRectCallout">
            <a:avLst>
              <a:gd name="adj1" fmla="val 33244"/>
              <a:gd name="adj2" fmla="val 68467"/>
              <a:gd name="adj3" fmla="val 16667"/>
            </a:avLst>
          </a:prstGeom>
          <a:solidFill>
            <a:srgbClr val="EA976B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+mj-lt"/>
              </a:rPr>
              <a:t>大致能圈</a:t>
            </a:r>
            <a:r>
              <a:rPr lang="en-US" altLang="zh-CN" sz="2100" dirty="0">
                <a:solidFill>
                  <a:prstClr val="black"/>
                </a:solidFill>
                <a:cs typeface="+mj-lt"/>
              </a:rPr>
              <a:t>10</a:t>
            </a:r>
            <a:r>
              <a:rPr lang="zh-CN" altLang="en-US" sz="2100" dirty="0">
                <a:solidFill>
                  <a:prstClr val="black"/>
                </a:solidFill>
                <a:cs typeface="+mj-lt"/>
              </a:rPr>
              <a:t>个，所以大概有</a:t>
            </a:r>
            <a:r>
              <a:rPr lang="en-US" altLang="zh-CN" sz="2100" dirty="0">
                <a:solidFill>
                  <a:srgbClr val="FF0000"/>
                </a:solidFill>
                <a:cs typeface="+mj-lt"/>
              </a:rPr>
              <a:t>200</a:t>
            </a:r>
            <a:r>
              <a:rPr lang="zh-CN" altLang="en-US" sz="2100" dirty="0">
                <a:solidFill>
                  <a:prstClr val="black"/>
                </a:solidFill>
                <a:cs typeface="+mj-lt"/>
              </a:rPr>
              <a:t>个棋子。</a:t>
            </a:r>
            <a:endParaRPr lang="zh-CN" altLang="en-US" sz="2100" dirty="0">
              <a:solidFill>
                <a:prstClr val="black"/>
              </a:solidFill>
              <a:cs typeface="+mj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0055" y="1177290"/>
            <a:ext cx="3886200" cy="2951798"/>
            <a:chOff x="924" y="2472"/>
            <a:chExt cx="8160" cy="6198"/>
          </a:xfrm>
        </p:grpSpPr>
        <p:pic>
          <p:nvPicPr>
            <p:cNvPr id="12" name="Picture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4" y="2472"/>
              <a:ext cx="8161" cy="61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圆角矩形 3"/>
            <p:cNvSpPr/>
            <p:nvPr/>
          </p:nvSpPr>
          <p:spPr>
            <a:xfrm>
              <a:off x="1036" y="2632"/>
              <a:ext cx="3690" cy="116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3395" y="1805940"/>
            <a:ext cx="1757363" cy="2323624"/>
            <a:chOff x="1036" y="3792"/>
            <a:chExt cx="3690" cy="4879"/>
          </a:xfrm>
        </p:grpSpPr>
        <p:sp>
          <p:nvSpPr>
            <p:cNvPr id="19" name="圆角矩形 18"/>
            <p:cNvSpPr/>
            <p:nvPr/>
          </p:nvSpPr>
          <p:spPr>
            <a:xfrm>
              <a:off x="1036" y="3792"/>
              <a:ext cx="3690" cy="1316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036" y="5103"/>
              <a:ext cx="3689" cy="1315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036" y="6418"/>
              <a:ext cx="3689" cy="1109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036" y="7527"/>
              <a:ext cx="3689" cy="114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2309336" y="1253490"/>
            <a:ext cx="1757363" cy="55245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626292" y="868204"/>
            <a:ext cx="2635568" cy="1403509"/>
          </a:xfrm>
          <a:prstGeom prst="wedgeRoundRectCallout">
            <a:avLst>
              <a:gd name="adj1" fmla="val -73364"/>
              <a:gd name="adj2" fmla="val -10536"/>
              <a:gd name="adj3" fmla="val 16667"/>
            </a:avLst>
          </a:prstGeom>
          <a:solidFill>
            <a:srgbClr val="BA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方框圈起来的棋子有</a:t>
            </a:r>
            <a:r>
              <a:rPr lang="en-US" altLang="zh-CN" sz="2100" dirty="0">
                <a:solidFill>
                  <a:prstClr val="black"/>
                </a:solidFill>
              </a:rPr>
              <a:t>20 </a:t>
            </a:r>
            <a:r>
              <a:rPr lang="zh-CN" altLang="en-US" sz="2100" dirty="0">
                <a:solidFill>
                  <a:prstClr val="black"/>
                </a:solidFill>
              </a:rPr>
              <a:t>枚。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6043" y="541669"/>
            <a:ext cx="8171915" cy="28161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通过实例体会，生活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中有大数，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感受学习大数的必要性，激发学生学习数学的兴趣儿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“估一估”活动，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结合现实素材感受大数的意义，体会估计在生活中的作用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“估一估”感受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千的大小，发展学生数感。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17962" y="3523828"/>
            <a:ext cx="8339996" cy="1225187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02002" y="3887963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培养学生的估算能力。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标注 11"/>
          <p:cNvSpPr/>
          <p:nvPr/>
        </p:nvSpPr>
        <p:spPr>
          <a:xfrm>
            <a:off x="1912439" y="1669256"/>
            <a:ext cx="1867853" cy="1368743"/>
          </a:xfrm>
          <a:prstGeom prst="wedgeRoundRectCallout">
            <a:avLst>
              <a:gd name="adj1" fmla="val -67435"/>
              <a:gd name="adj2" fmla="val 35734"/>
              <a:gd name="adj3" fmla="val 16667"/>
            </a:avLst>
          </a:prstGeom>
          <a:solidFill>
            <a:srgbClr val="219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10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个      换</a:t>
            </a: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个        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 。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>
                <a:solidFill>
                  <a:prstClr val="white"/>
                </a:solidFill>
              </a:rPr>
              <a:t>6</a:t>
            </a:r>
            <a:endParaRPr lang="en-US" sz="2100" b="1" dirty="0">
              <a:solidFill>
                <a:prstClr val="white"/>
              </a:solidFill>
            </a:endParaRPr>
          </a:p>
        </p:txBody>
      </p:sp>
      <p:pic>
        <p:nvPicPr>
          <p:cNvPr id="1451" name="图片 1450" descr="40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55533" y="1051906"/>
            <a:ext cx="394811" cy="41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4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5399" y="1818323"/>
            <a:ext cx="226695" cy="53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596790" y="460404"/>
            <a:ext cx="7229902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小丽和小美玩游戏，小丽有</a:t>
            </a:r>
            <a:r>
              <a:rPr lang="en-US" altLang="zh-CN" sz="2100" dirty="0">
                <a:solidFill>
                  <a:prstClr val="black"/>
                </a:solidFill>
              </a:rPr>
              <a:t>100</a:t>
            </a:r>
            <a:r>
              <a:rPr lang="zh-CN" altLang="en-US" sz="2100" dirty="0">
                <a:solidFill>
                  <a:prstClr val="black"/>
                </a:solidFill>
              </a:rPr>
              <a:t>个       ，小美想拿她的    换小丽的        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pic>
        <p:nvPicPr>
          <p:cNvPr id="9" name="图片 8" descr="40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99685" y="522078"/>
            <a:ext cx="394811" cy="41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4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698" y="460403"/>
            <a:ext cx="226695" cy="53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40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28219" y="2421256"/>
            <a:ext cx="394811" cy="41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标注 2"/>
          <p:cNvSpPr/>
          <p:nvPr/>
        </p:nvSpPr>
        <p:spPr>
          <a:xfrm>
            <a:off x="4805082" y="1564279"/>
            <a:ext cx="3390473" cy="1292269"/>
          </a:xfrm>
          <a:prstGeom prst="wedgeRoundRectCallout">
            <a:avLst>
              <a:gd name="adj1" fmla="val 32769"/>
              <a:gd name="adj2" fmla="val 67144"/>
              <a:gd name="adj3" fmla="val 16667"/>
            </a:avLst>
          </a:prstGeom>
          <a:solidFill>
            <a:srgbClr val="EE858C"/>
          </a:solidFill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小</a:t>
            </a:r>
            <a:r>
              <a:rPr lang="zh-CN" altLang="en-US" sz="2100" dirty="0">
                <a:solidFill>
                  <a:prstClr val="black"/>
                </a:solidFill>
              </a:rPr>
              <a:t>美要想得到全部的        ，需要拿多少      来换？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pic>
        <p:nvPicPr>
          <p:cNvPr id="14" name="图片 13" descr="40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57581" y="1818323"/>
            <a:ext cx="394811" cy="41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4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6970" y="2210413"/>
            <a:ext cx="226695" cy="53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15"/>
          <p:cNvSpPr txBox="1"/>
          <p:nvPr/>
        </p:nvSpPr>
        <p:spPr>
          <a:xfrm>
            <a:off x="3327079" y="3521949"/>
            <a:ext cx="323564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cs typeface="+mn-lt"/>
              </a:rPr>
              <a:t>10</a:t>
            </a:r>
            <a:r>
              <a:rPr lang="zh-CN" altLang="en-US" sz="2100" dirty="0">
                <a:solidFill>
                  <a:srgbClr val="FF0000"/>
                </a:solidFill>
                <a:cs typeface="+mn-lt"/>
              </a:rPr>
              <a:t>个</a:t>
            </a:r>
            <a:r>
              <a:rPr lang="en-US" altLang="zh-CN" sz="2100" dirty="0">
                <a:solidFill>
                  <a:srgbClr val="FF0000"/>
                </a:solidFill>
                <a:cs typeface="+mn-lt"/>
              </a:rPr>
              <a:t>100</a:t>
            </a:r>
            <a:r>
              <a:rPr lang="zh-CN" altLang="en-US" sz="2100" dirty="0">
                <a:solidFill>
                  <a:srgbClr val="FF0000"/>
                </a:solidFill>
                <a:cs typeface="+mn-lt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cs typeface="+mn-lt"/>
              </a:rPr>
              <a:t>1000</a:t>
            </a:r>
            <a:r>
              <a:rPr lang="zh-CN" altLang="en-US" sz="2100" dirty="0">
                <a:solidFill>
                  <a:srgbClr val="FF0000"/>
                </a:solidFill>
                <a:cs typeface="+mn-lt"/>
              </a:rPr>
              <a:t>。</a:t>
            </a:r>
            <a:endParaRPr lang="zh-CN" altLang="en-US" sz="2100" dirty="0">
              <a:solidFill>
                <a:srgbClr val="FF0000"/>
              </a:solidFill>
              <a:cs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25611" y="4306931"/>
            <a:ext cx="472678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cs typeface="+mn-lt"/>
              </a:rPr>
              <a:t>答：需要</a:t>
            </a: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千个    。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pic>
        <p:nvPicPr>
          <p:cNvPr id="18" name="图片 17" descr="4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4900" y="4235018"/>
            <a:ext cx="226695" cy="53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" grpId="0" animBg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3445" y="603885"/>
            <a:ext cx="242887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小组游戏，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777365" y="1549241"/>
            <a:ext cx="2050733" cy="857250"/>
          </a:xfrm>
          <a:prstGeom prst="wedgeRoundRectCallout">
            <a:avLst>
              <a:gd name="adj1" fmla="val -62318"/>
              <a:gd name="adj2" fmla="val 26847"/>
              <a:gd name="adj3" fmla="val 16667"/>
            </a:avLst>
          </a:prstGeom>
          <a:solidFill>
            <a:srgbClr val="85C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我有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         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2894967" y="1728787"/>
            <a:ext cx="517684" cy="498158"/>
            <a:chOff x="5759" y="2998"/>
            <a:chExt cx="3830" cy="3588"/>
          </a:xfrm>
        </p:grpSpPr>
        <p:pic>
          <p:nvPicPr>
            <p:cNvPr id="141" name="图片 14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59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" name="图片 14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126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" name="图片 14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496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" name="图片 14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863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5" name="图片 14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46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6" name="图片 14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13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7" name="图片 14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983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8" name="图片 14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50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" name="图片 14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730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0" name="图片 14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097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圆角矩形标注 6"/>
          <p:cNvSpPr/>
          <p:nvPr/>
        </p:nvSpPr>
        <p:spPr>
          <a:xfrm>
            <a:off x="1448753" y="2947988"/>
            <a:ext cx="2638901" cy="807244"/>
          </a:xfrm>
          <a:prstGeom prst="wedgeRoundRectCallout">
            <a:avLst>
              <a:gd name="adj1" fmla="val 28801"/>
              <a:gd name="adj2" fmla="val 74156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可以和我换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    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2" name="图片 1431" descr="3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19488" y="2989421"/>
            <a:ext cx="106204" cy="71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5531725" y="1199198"/>
            <a:ext cx="2050733" cy="857250"/>
          </a:xfrm>
          <a:prstGeom prst="wedgeRoundRectCallout">
            <a:avLst>
              <a:gd name="adj1" fmla="val 56818"/>
              <a:gd name="adj2" fmla="val 27847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我有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        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 descr="3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73810" y="1269207"/>
            <a:ext cx="106204" cy="71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圆角矩形标注 11"/>
          <p:cNvSpPr/>
          <p:nvPr/>
        </p:nvSpPr>
        <p:spPr>
          <a:xfrm>
            <a:off x="5591175" y="2814638"/>
            <a:ext cx="2741295" cy="807244"/>
          </a:xfrm>
          <a:prstGeom prst="wedgeRoundRectCallout">
            <a:avLst>
              <a:gd name="adj1" fmla="val 29404"/>
              <a:gd name="adj2" fmla="val 73094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可以和我换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        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482840" y="2988945"/>
            <a:ext cx="517684" cy="498158"/>
            <a:chOff x="5759" y="2998"/>
            <a:chExt cx="3830" cy="3588"/>
          </a:xfrm>
        </p:grpSpPr>
        <p:pic>
          <p:nvPicPr>
            <p:cNvPr id="14" name="图片 1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59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126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1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496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1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863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图片 1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46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图片 1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13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图片 1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983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图片 2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50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730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图片 2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097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" name="任意多边形 3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7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animBg="1"/>
      <p:bldP spid="5" grpId="1" animBg="1"/>
      <p:bldP spid="7" grpId="0" animBg="1"/>
      <p:bldP spid="7" grpId="1" animBg="1"/>
      <p:bldP spid="9" grpId="0" animBg="1"/>
      <p:bldP spid="9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标注 39"/>
          <p:cNvSpPr/>
          <p:nvPr/>
        </p:nvSpPr>
        <p:spPr>
          <a:xfrm>
            <a:off x="4899274" y="3735946"/>
            <a:ext cx="2488712" cy="977741"/>
          </a:xfrm>
          <a:prstGeom prst="wedgeRoundRectCallout">
            <a:avLst>
              <a:gd name="adj1" fmla="val 55793"/>
              <a:gd name="adj2" fmla="val -12436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数一数 ，图中有多少个小正方体？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21740" y="3411372"/>
            <a:ext cx="7584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两千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1249" y="918049"/>
            <a:ext cx="2035450" cy="1980728"/>
            <a:chOff x="11740" y="2332"/>
            <a:chExt cx="4585" cy="4502"/>
          </a:xfrm>
        </p:grpSpPr>
        <p:grpSp>
          <p:nvGrpSpPr>
            <p:cNvPr id="9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128" name="立方体 127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29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0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1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117" name="立方体 116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18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9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0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1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2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4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5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6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7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106" name="立方体 105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07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8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9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0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1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3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4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5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6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95" name="立方体 9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96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7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8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9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0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1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84" name="立方体 83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85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6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7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8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9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0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1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3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4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73" name="立方体 7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74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5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6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7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8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9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0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1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3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62" name="立方体 61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63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5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8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0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6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51" name="立方体 5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2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37" name="立方体 36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8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8" name="图片 1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图片 1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图片 1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图片 2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图片 2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图片 2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图片 2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图片 2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图片 27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图片 2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图片 29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图片 3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图片 3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图片 3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图片 33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图片 3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图片 35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9" name="组合 138"/>
          <p:cNvGrpSpPr/>
          <p:nvPr/>
        </p:nvGrpSpPr>
        <p:grpSpPr>
          <a:xfrm>
            <a:off x="4332597" y="912414"/>
            <a:ext cx="2035450" cy="1980728"/>
            <a:chOff x="11740" y="2332"/>
            <a:chExt cx="4585" cy="4502"/>
          </a:xfrm>
        </p:grpSpPr>
        <p:grpSp>
          <p:nvGrpSpPr>
            <p:cNvPr id="140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256" name="立方体 255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57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8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9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0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2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3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4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5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1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245" name="立方体 244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46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7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8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9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0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1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2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3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4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5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2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234" name="立方体 233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35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7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8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9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0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1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2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3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4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3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223" name="立方体 22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24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6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7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8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9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0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2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3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4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212" name="立方体 211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13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7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8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9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0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1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2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5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201" name="立方体 20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02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3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1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6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190" name="立方体 189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91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2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3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6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7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7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179" name="立方体 17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80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1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2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3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5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6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7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8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9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8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168" name="立方体 167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69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0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1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2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3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5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6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7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8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49" name="图片 14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0" name="图片 14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1" name="图片 15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2" name="图片 15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" name="图片 15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" name="图片 15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5" name="图片 15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6" name="图片 15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7" name="图片 15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8" name="图片 157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9" name="图片 15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0" name="图片 159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1" name="图片 16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2" name="图片 16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" name="图片 16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" name="图片 16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5" name="图片 164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6" name="图片 16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7" name="图片 166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6914" y="1479551"/>
            <a:ext cx="903446" cy="879158"/>
            <a:chOff x="11740" y="2332"/>
            <a:chExt cx="4585" cy="4502"/>
          </a:xfrm>
        </p:grpSpPr>
        <p:grpSp>
          <p:nvGrpSpPr>
            <p:cNvPr id="3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119" name="立方体 11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20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1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2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4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5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6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7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8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9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108" name="立方体 107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09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0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1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3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4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5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6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7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8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97" name="立方体 96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98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9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0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1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7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86" name="立方体 85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87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8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9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0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1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3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4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5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6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75" name="立方体 74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76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7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8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9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0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1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3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4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5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64" name="立方体 63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65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8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0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3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4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53" name="立方体 52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4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42" name="立方体 41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3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31" name="立方体 3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2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2" name="图片 1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1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1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1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图片 1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图片 1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图片 1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图片 2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图片 2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图片 2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图片 2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图片 2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图片 27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图片 2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图片 29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0" name="组合 129"/>
          <p:cNvGrpSpPr/>
          <p:nvPr/>
        </p:nvGrpSpPr>
        <p:grpSpPr>
          <a:xfrm>
            <a:off x="1976481" y="1462802"/>
            <a:ext cx="903446" cy="879158"/>
            <a:chOff x="11740" y="2332"/>
            <a:chExt cx="4585" cy="4502"/>
          </a:xfrm>
        </p:grpSpPr>
        <p:grpSp>
          <p:nvGrpSpPr>
            <p:cNvPr id="131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247" name="立方体 246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48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9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0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1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2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3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4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5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7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2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236" name="立方体 235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37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8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9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0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1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2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3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4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5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6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3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225" name="立方体 22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26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7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8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9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0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2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3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4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4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214" name="立方体 213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15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7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8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9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0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1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2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3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4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5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203" name="立方体 202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04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1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2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6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192" name="立方体 191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93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6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7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2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7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181" name="立方体 180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82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3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5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6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7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8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9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0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1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8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170" name="立方体 169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71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2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3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5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6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7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8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9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0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9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159" name="立方体 15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60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1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2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3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5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6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7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8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9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40" name="图片 13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1" name="图片 14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" name="图片 14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" name="图片 14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" name="图片 14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5" name="图片 14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6" name="图片 14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7" name="图片 14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8" name="图片 14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" name="图片 14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0" name="图片 149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1" name="图片 15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2" name="图片 15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" name="图片 15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" name="图片 15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5" name="图片 15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6" name="图片 15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7" name="图片 15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8" name="图片 157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" name="组合 257"/>
          <p:cNvGrpSpPr/>
          <p:nvPr/>
        </p:nvGrpSpPr>
        <p:grpSpPr>
          <a:xfrm>
            <a:off x="5051627" y="1487091"/>
            <a:ext cx="903446" cy="879158"/>
            <a:chOff x="11740" y="2332"/>
            <a:chExt cx="4585" cy="4502"/>
          </a:xfrm>
        </p:grpSpPr>
        <p:grpSp>
          <p:nvGrpSpPr>
            <p:cNvPr id="259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375" name="立方体 37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76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7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8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9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0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1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2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3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4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5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0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364" name="立方体 363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65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6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7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8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9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0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1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2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3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4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1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353" name="立方体 35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54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5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6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7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0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1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2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3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2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342" name="立方体 341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43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4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5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6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7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9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0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1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2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3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331" name="立方体 330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32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3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4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5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6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7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8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9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0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1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4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320" name="立方体 319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21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2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3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4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5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6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7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8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9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0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5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309" name="立方体 308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310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1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2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3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4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5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6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7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8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9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6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298" name="立方体 297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99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0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1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2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3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4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5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6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7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8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7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287" name="立方体 286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288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9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0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1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2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3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4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5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6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7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68" name="图片 26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9" name="图片 26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0" name="图片 26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1" name="图片 27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2" name="图片 27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3" name="图片 27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4" name="图片 27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5" name="图片 27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" name="图片 27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7" name="图片 27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8" name="图片 277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9" name="图片 27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0" name="图片 279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1" name="图片 28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2" name="图片 28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" name="图片 28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4" name="图片 28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5" name="图片 28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" name="图片 28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86" name="组合 385"/>
          <p:cNvGrpSpPr/>
          <p:nvPr/>
        </p:nvGrpSpPr>
        <p:grpSpPr>
          <a:xfrm>
            <a:off x="4031976" y="1482328"/>
            <a:ext cx="903446" cy="879158"/>
            <a:chOff x="11740" y="2332"/>
            <a:chExt cx="4585" cy="4502"/>
          </a:xfrm>
        </p:grpSpPr>
        <p:grpSp>
          <p:nvGrpSpPr>
            <p:cNvPr id="387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503" name="立方体 50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04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5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6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7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8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9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0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1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3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88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492" name="立方体 491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93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4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5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6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7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8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9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0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1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2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89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481" name="立方体 48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82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3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4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5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6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7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8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9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0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1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90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470" name="立方体 469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71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2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3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4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5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6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7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8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9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0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91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459" name="立方体 458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60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1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2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3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4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5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6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7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8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9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92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448" name="立方体 447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49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0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1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2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3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4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5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6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7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8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93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437" name="立方体 436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38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9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0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1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2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3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4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5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6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7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94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426" name="立方体 425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27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8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9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0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1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2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3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4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5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6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95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415" name="立方体 41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416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7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8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9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0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1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2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3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4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5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96" name="图片 39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7" name="图片 39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8" name="图片 39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" name="图片 39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0" name="图片 39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1" name="图片 40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2" name="图片 40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3" name="图片 40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4" name="图片 40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5" name="图片 40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6" name="图片 40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7" name="图片 40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8" name="图片 407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" name="图片 40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" name="图片 409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" name="图片 41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" name="图片 41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3" name="图片 41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4" name="图片 41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4" name="组合 513"/>
          <p:cNvGrpSpPr/>
          <p:nvPr/>
        </p:nvGrpSpPr>
        <p:grpSpPr>
          <a:xfrm>
            <a:off x="3013277" y="1462326"/>
            <a:ext cx="903446" cy="879158"/>
            <a:chOff x="11740" y="2332"/>
            <a:chExt cx="4585" cy="4502"/>
          </a:xfrm>
        </p:grpSpPr>
        <p:grpSp>
          <p:nvGrpSpPr>
            <p:cNvPr id="515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631" name="立方体 63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632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3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4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5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6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7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8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9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0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1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16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620" name="立方体 619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621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2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3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4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5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6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7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8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9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0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17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609" name="立方体 60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610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1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2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3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4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5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6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8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9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18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598" name="立方体 597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99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0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1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2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3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4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5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6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7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8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19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587" name="立方体 586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88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9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0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1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2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3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4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5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6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7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20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576" name="立方体 575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77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8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9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0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1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2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3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4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5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6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21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565" name="立方体 564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66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7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8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9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0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1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2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3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4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5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22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554" name="立方体 553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55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6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7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8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9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0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1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2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3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4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23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543" name="立方体 54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544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5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6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7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8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9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0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1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2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3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24" name="图片 52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5" name="图片 52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6" name="图片 52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7" name="图片 52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8" name="图片 52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9" name="图片 52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0" name="图片 52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1" name="图片 53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" name="图片 53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3" name="图片 53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4" name="图片 53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5" name="图片 53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6" name="图片 53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7" name="图片 53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8" name="图片 537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9" name="图片 53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0" name="图片 539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1" name="图片 54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2" name="图片 54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82" name="文本框 1281"/>
          <p:cNvSpPr txBox="1"/>
          <p:nvPr/>
        </p:nvSpPr>
        <p:spPr>
          <a:xfrm>
            <a:off x="1001078" y="3581400"/>
            <a:ext cx="209502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图中有几个     ？         </a:t>
            </a:r>
            <a:endParaRPr lang="zh-CN" altLang="en-US" sz="2100" dirty="0"/>
          </a:p>
        </p:txBody>
      </p:sp>
      <p:pic>
        <p:nvPicPr>
          <p:cNvPr id="1283" name="图片 1282" descr="40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78158" y="3662595"/>
            <a:ext cx="220266" cy="22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84" name="组合 1283"/>
          <p:cNvGrpSpPr/>
          <p:nvPr/>
        </p:nvGrpSpPr>
        <p:grpSpPr>
          <a:xfrm>
            <a:off x="4519613" y="3275648"/>
            <a:ext cx="682466" cy="698659"/>
            <a:chOff x="11740" y="2332"/>
            <a:chExt cx="4585" cy="4502"/>
          </a:xfrm>
        </p:grpSpPr>
        <p:grpSp>
          <p:nvGrpSpPr>
            <p:cNvPr id="1285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1401" name="立方体 140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402" name="图片 16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3" name="图片 16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4" name="图片 17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5" name="图片 17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6" name="图片 17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7" name="图片 17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8" name="图片 17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9" name="图片 17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0" name="图片 17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1" name="图片 17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86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1390" name="立方体 1389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391" name="图片 19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2" name="图片 19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3" name="图片 19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4" name="图片 19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5" name="图片 19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6" name="图片 19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7" name="图片 19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8" name="图片 20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9" name="图片 20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0" name="图片 20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87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1379" name="立方体 137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380" name="图片 20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1" name="图片 20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2" name="图片 20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3" name="图片 20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4" name="图片 20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5" name="图片 21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6" name="图片 21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7" name="图片 21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8" name="图片 21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9" name="图片 21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88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1368" name="立方体 1367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369" name="图片 21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0" name="图片 21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1" name="图片 21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2" name="图片 22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3" name="图片 22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4" name="图片 22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5" name="图片 22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6" name="图片 22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7" name="图片 22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8" name="图片 22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89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1357" name="立方体 1356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358" name="图片 22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9" name="图片 23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0" name="图片 23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1" name="图片 23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2" name="图片 23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3" name="图片 23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4" name="图片 23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5" name="图片 23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6" name="图片 23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7" name="图片 23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90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1346" name="立方体 1345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347" name="图片 24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8" name="图片 24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9" name="图片 24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0" name="图片 24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1" name="图片 24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2" name="图片 24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3" name="图片 24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4" name="图片 24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5" name="图片 24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6" name="图片 25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91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1335" name="立方体 1334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336" name="图片 25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7" name="图片 25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8" name="图片 25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9" name="图片 25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0" name="图片 25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1" name="图片 25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2" name="图片 25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3" name="图片 26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4" name="图片 26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5" name="图片 26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92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1324" name="立方体 1323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325" name="图片 26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6" name="图片 26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7" name="图片 26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8" name="图片 26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9" name="图片 26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0" name="图片 27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1" name="图片 27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" name="图片 27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3" name="图片 27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4" name="图片 27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93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1313" name="立方体 131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314" name="图片 27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15" name="图片 27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16" name="图片 27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17" name="图片 28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18" name="图片 28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19" name="图片 28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0" name="图片 28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1" name="图片 28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2" name="图片 28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3" name="图片 28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294" name="图片 1293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95" name="图片 1294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96" name="图片 1295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97" name="图片 1296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98" name="图片 1297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99" name="图片 1298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0" name="图片 1299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1" name="图片 1300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2" name="图片 1301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3" name="图片 1302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4" name="图片 1303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5" name="图片 1304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6" name="图片 1305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7" name="图片 1306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8" name="图片 1307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9" name="图片 1308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10" name="图片 1309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11" name="图片 1310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12" name="图片 1311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12" name="文本框 1411"/>
          <p:cNvSpPr txBox="1"/>
          <p:nvPr/>
        </p:nvSpPr>
        <p:spPr>
          <a:xfrm>
            <a:off x="3664744" y="3471386"/>
            <a:ext cx="392287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一个               有</a:t>
            </a:r>
            <a:r>
              <a:rPr lang="zh-CN" altLang="en-US" sz="2100" dirty="0">
                <a:solidFill>
                  <a:srgbClr val="F44236"/>
                </a:solidFill>
              </a:rPr>
              <a:t>一千</a:t>
            </a:r>
            <a:r>
              <a:rPr lang="zh-CN" altLang="en-US" sz="2100" dirty="0"/>
              <a:t>个       </a:t>
            </a:r>
            <a:r>
              <a:rPr lang="zh-CN" altLang="en-US" sz="2100" dirty="0"/>
              <a:t>，</a:t>
            </a:r>
            <a:endParaRPr lang="zh-CN" altLang="en-US" sz="2100" dirty="0"/>
          </a:p>
        </p:txBody>
      </p:sp>
      <p:pic>
        <p:nvPicPr>
          <p:cNvPr id="1413" name="图片 1412" descr="40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37726" y="3535913"/>
            <a:ext cx="220266" cy="22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14" name="组合 1413"/>
          <p:cNvGrpSpPr/>
          <p:nvPr/>
        </p:nvGrpSpPr>
        <p:grpSpPr>
          <a:xfrm>
            <a:off x="4511993" y="4081463"/>
            <a:ext cx="682466" cy="698659"/>
            <a:chOff x="11740" y="2332"/>
            <a:chExt cx="4585" cy="4502"/>
          </a:xfrm>
        </p:grpSpPr>
        <p:grpSp>
          <p:nvGrpSpPr>
            <p:cNvPr id="1415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1531" name="立方体 153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532" name="图片 16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3" name="图片 16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4" name="图片 17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5" name="图片 17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6" name="图片 17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" name="图片 17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" name="图片 17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" name="图片 17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" name="图片 17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" name="图片 17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16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1520" name="立方体 1519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521" name="图片 19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2" name="图片 19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3" name="图片 19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4" name="图片 19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5" name="图片 19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6" name="图片 19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7" name="图片 19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8" name="图片 20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9" name="图片 20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0" name="图片 20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17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1509" name="立方体 150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510" name="图片 20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1" name="图片 20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2" name="图片 20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3" name="图片 20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4" name="图片 20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5" name="图片 21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6" name="图片 21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7" name="图片 21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8" name="图片 21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9" name="图片 21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18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1498" name="立方体 1497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499" name="图片 21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0" name="图片 21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1" name="图片 21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2" name="图片 22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3" name="图片 22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" name="图片 22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5" name="图片 22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6" name="图片 22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7" name="图片 22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8" name="图片 22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19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1487" name="立方体 1486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488" name="图片 22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9" name="图片 23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0" name="图片 23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1" name="图片 23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2" name="图片 23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3" name="图片 23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4" name="图片 23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5" name="图片 23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6" name="图片 23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7" name="图片 23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20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1476" name="立方体 1475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477" name="图片 24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8" name="图片 24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9" name="图片 24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0" name="图片 24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1" name="图片 24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2" name="图片 24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3" name="图片 24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4" name="图片 24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5" name="图片 24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6" name="图片 25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21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1465" name="立方体 1464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466" name="图片 25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7" name="图片 25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8" name="图片 25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9" name="图片 25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0" name="图片 25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1" name="图片 25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2" name="图片 25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3" name="图片 26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4" name="图片 26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5" name="图片 26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22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1454" name="立方体 1453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455" name="图片 26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6" name="图片 26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7" name="图片 26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8" name="图片 26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9" name="图片 26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0" name="图片 27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1" name="图片 27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2" name="图片 27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3" name="图片 27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4" name="图片 27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23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1443" name="立方体 144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pic>
            <p:nvPicPr>
              <p:cNvPr id="1444" name="图片 277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5" name="图片 278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6" name="图片 279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7" name="图片 280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8" name="图片 281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9" name="图片 282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0" name="图片 283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1" name="图片 284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2" name="图片 285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3" name="图片 286" descr="39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424" name="图片 1423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5" name="图片 1424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6" name="图片 1425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7" name="图片 1426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8" name="图片 1427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9" name="图片 1428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0" name="图片 1429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1" name="图片 1430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2" name="图片 1431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3" name="图片 1432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" name="图片 1433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" name="图片 1434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" name="图片 1435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7" name="图片 1436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8" name="图片 1437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9" name="图片 1438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0" name="图片 1439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1" name="图片 1440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2" name="图片 1441" descr="4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42" name="文本框 1541"/>
          <p:cNvSpPr txBox="1"/>
          <p:nvPr/>
        </p:nvSpPr>
        <p:spPr>
          <a:xfrm>
            <a:off x="3657124" y="4277201"/>
            <a:ext cx="392287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五</a:t>
            </a:r>
            <a:r>
              <a:rPr lang="zh-CN" altLang="en-US" sz="2100" dirty="0"/>
              <a:t>个               有</a:t>
            </a:r>
            <a:r>
              <a:rPr lang="zh-CN" altLang="en-US" sz="2100" dirty="0">
                <a:solidFill>
                  <a:srgbClr val="F44236"/>
                </a:solidFill>
              </a:rPr>
              <a:t>五</a:t>
            </a:r>
            <a:r>
              <a:rPr lang="zh-CN" altLang="en-US" sz="2100" dirty="0">
                <a:solidFill>
                  <a:srgbClr val="F44236"/>
                </a:solidFill>
              </a:rPr>
              <a:t>千</a:t>
            </a:r>
            <a:r>
              <a:rPr lang="zh-CN" altLang="en-US" sz="2100" dirty="0"/>
              <a:t>个       。</a:t>
            </a:r>
            <a:endParaRPr lang="en-US" altLang="zh-CN" sz="2100" dirty="0"/>
          </a:p>
        </p:txBody>
      </p:sp>
      <p:pic>
        <p:nvPicPr>
          <p:cNvPr id="1543" name="图片 1542" descr="40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37726" y="4362683"/>
            <a:ext cx="220266" cy="22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2" grpId="0"/>
      <p:bldP spid="1412" grpId="0"/>
      <p:bldP spid="15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17.png"/>
          <p:cNvPicPr>
            <a:picLocks noChangeAspect="1"/>
          </p:cNvPicPr>
          <p:nvPr/>
        </p:nvPicPr>
        <p:blipFill>
          <a:blip r:embed="rId1" cstate="email"/>
          <a:srcRect b="101"/>
          <a:stretch>
            <a:fillRect/>
          </a:stretch>
        </p:blipFill>
        <p:spPr>
          <a:xfrm>
            <a:off x="1937681" y="1228156"/>
            <a:ext cx="5859065" cy="31789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50777" y="1215059"/>
            <a:ext cx="677466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1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32931" y="1343647"/>
            <a:ext cx="434578" cy="4595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8"/>
          <p:cNvSpPr txBox="1"/>
          <p:nvPr/>
        </p:nvSpPr>
        <p:spPr>
          <a:xfrm>
            <a:off x="1051617" y="1354362"/>
            <a:ext cx="872014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1019709" y="2687862"/>
            <a:ext cx="975122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37756" y="1230537"/>
            <a:ext cx="677465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04494" y="1243634"/>
            <a:ext cx="677465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81946" y="1232918"/>
            <a:ext cx="677466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71306" y="1242443"/>
            <a:ext cx="677465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1140" y="1232918"/>
            <a:ext cx="677466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10733" y="1231728"/>
            <a:ext cx="677466" cy="31039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77471" y="1210297"/>
            <a:ext cx="677466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44208" y="1215059"/>
            <a:ext cx="676275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10946" y="1228156"/>
            <a:ext cx="676275" cy="310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550841" y="561405"/>
            <a:ext cx="510730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圈一圈，再大致圈出一千个。</a:t>
            </a:r>
            <a:endParaRPr lang="zh-CN" altLang="en-US" sz="2100" dirty="0"/>
          </a:p>
        </p:txBody>
      </p:sp>
      <p:sp>
        <p:nvSpPr>
          <p:cNvPr id="17" name="TextBox 8"/>
          <p:cNvSpPr txBox="1"/>
          <p:nvPr/>
        </p:nvSpPr>
        <p:spPr>
          <a:xfrm>
            <a:off x="5986996" y="685231"/>
            <a:ext cx="1467326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6" grpId="0"/>
      <p:bldP spid="16" grpId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44531" y="650885"/>
            <a:ext cx="4278572" cy="2850000"/>
          </a:xfrm>
          <a:prstGeom prst="rect">
            <a:avLst/>
          </a:prstGeom>
        </p:spPr>
      </p:pic>
      <p:sp>
        <p:nvSpPr>
          <p:cNvPr id="2" name="TextBox 41"/>
          <p:cNvSpPr txBox="1"/>
          <p:nvPr/>
        </p:nvSpPr>
        <p:spPr>
          <a:xfrm>
            <a:off x="320371" y="515964"/>
            <a:ext cx="6140189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一千有多大？看一看，说一说。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" name="TextBox 39"/>
          <p:cNvSpPr txBox="1"/>
          <p:nvPr/>
        </p:nvSpPr>
        <p:spPr>
          <a:xfrm>
            <a:off x="2544532" y="3764394"/>
            <a:ext cx="3967337" cy="103874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一本数学书约有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50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张纸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,20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本书摞在一起大约有一千张纸。</a:t>
            </a:r>
            <a:endParaRPr lang="en-US" altLang="zh-CN" sz="2100" kern="0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4"/>
          <p:cNvSpPr txBox="1"/>
          <p:nvPr/>
        </p:nvSpPr>
        <p:spPr>
          <a:xfrm>
            <a:off x="1477946" y="3510285"/>
            <a:ext cx="4237179" cy="10387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每张贴纸上有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100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个笑脸，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张这样的贴纸上可以呈现一千个笑脸。</a:t>
            </a:r>
            <a:endParaRPr lang="en-US" altLang="zh-CN" sz="2100" kern="0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3" name="IMAGE45-m.eps" descr="id:2147498844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15416" y="1271334"/>
            <a:ext cx="2873474" cy="2055845"/>
          </a:xfrm>
          <a:prstGeom prst="rect">
            <a:avLst/>
          </a:prstGeom>
        </p:spPr>
      </p:pic>
      <p:sp>
        <p:nvSpPr>
          <p:cNvPr id="4" name="TextBox 41"/>
          <p:cNvSpPr txBox="1"/>
          <p:nvPr/>
        </p:nvSpPr>
        <p:spPr>
          <a:xfrm>
            <a:off x="526441" y="534230"/>
            <a:ext cx="6140189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一千有多大？看一看，说一说。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464311" y="696702"/>
            <a:ext cx="2842442" cy="1629440"/>
          </a:xfrm>
          <a:prstGeom prst="wedgeRoundRectCallout">
            <a:avLst>
              <a:gd name="adj1" fmla="val 16966"/>
              <a:gd name="adj2" fmla="val 67293"/>
              <a:gd name="adj3" fmla="val 16667"/>
            </a:avLst>
          </a:prstGeom>
          <a:solidFill>
            <a:srgbClr val="219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cs typeface="+mn-lt"/>
              </a:rPr>
              <a:t>你身边还有哪些实例可以看出千的大小，跟老师同学说一说。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1033" y="1147763"/>
            <a:ext cx="3535715" cy="26785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54905" y="1344931"/>
            <a:ext cx="3197543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微软雅黑" panose="020B0503020204020204" pitchFamily="34" charset="-122"/>
              </a:rPr>
              <a:t>每一小袋硬币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pitchFamily="34" charset="-122"/>
              </a:rPr>
              <a:t>有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pitchFamily="34" charset="-122"/>
              </a:rPr>
              <a:t>100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pitchFamily="34" charset="-122"/>
              </a:rPr>
              <a:t>个，有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pitchFamily="34" charset="-122"/>
              </a:rPr>
              <a:t>十小袋，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pitchFamily="34" charset="-122"/>
              </a:rPr>
              <a:t>共多少钱？</a:t>
            </a:r>
            <a:endParaRPr lang="zh-CN" altLang="en-US" sz="2100" dirty="0">
              <a:solidFill>
                <a:prstClr val="black"/>
              </a:soli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0254" y="2864644"/>
            <a:ext cx="171307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一千元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68416" y="611541"/>
            <a:ext cx="3143727" cy="153728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68416" y="1210604"/>
            <a:ext cx="3143727" cy="15372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68416" y="1804248"/>
            <a:ext cx="3143727" cy="153728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68416" y="2397893"/>
            <a:ext cx="3143727" cy="15372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68416" y="2996956"/>
            <a:ext cx="3143727" cy="153728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88919" y="1380184"/>
            <a:ext cx="199882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</a:rPr>
              <a:t>共</a:t>
            </a:r>
            <a:r>
              <a:rPr lang="zh-CN" altLang="en-US" sz="2100" dirty="0">
                <a:solidFill>
                  <a:prstClr val="black"/>
                </a:solidFill>
              </a:rPr>
              <a:t>有</a:t>
            </a:r>
            <a:r>
              <a:rPr lang="zh-CN" altLang="en-US" sz="2100" dirty="0">
                <a:solidFill>
                  <a:prstClr val="black"/>
                </a:solidFill>
              </a:rPr>
              <a:t>多少钱？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97066" y="2180272"/>
            <a:ext cx="171307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一千元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2478" y="611541"/>
            <a:ext cx="3143727" cy="15372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2478" y="1210604"/>
            <a:ext cx="3143727" cy="153728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2478" y="1804248"/>
            <a:ext cx="3143727" cy="1537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2478" y="2397893"/>
            <a:ext cx="3143727" cy="15372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2478" y="2996956"/>
            <a:ext cx="3143727" cy="1537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PP_MARK_KEY" val="19073710-627a-481c-b39a-c445b932812b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WPS 演示</Application>
  <PresentationFormat>全屏显示(16:9)</PresentationFormat>
  <Paragraphs>170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115</cp:revision>
  <dcterms:created xsi:type="dcterms:W3CDTF">2019-05-20T10:58:00Z</dcterms:created>
  <dcterms:modified xsi:type="dcterms:W3CDTF">2023-01-30T04:30:59Z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0F1CDC1C07F1491BBD86955D4B0F3338</vt:lpwstr>
  </property>
</Properties>
</file>