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257" r:id="rId3"/>
    <p:sldId id="258" r:id="rId4"/>
    <p:sldId id="259" r:id="rId5"/>
    <p:sldId id="260" r:id="rId6"/>
    <p:sldId id="289" r:id="rId7"/>
    <p:sldId id="263" r:id="rId8"/>
    <p:sldId id="290" r:id="rId9"/>
    <p:sldId id="264" r:id="rId10"/>
    <p:sldId id="287" r:id="rId11"/>
    <p:sldId id="285" r:id="rId12"/>
    <p:sldId id="308" r:id="rId13"/>
    <p:sldId id="286" r:id="rId14"/>
    <p:sldId id="306" r:id="rId15"/>
    <p:sldId id="303" r:id="rId16"/>
    <p:sldId id="304" r:id="rId17"/>
    <p:sldId id="278" r:id="rId18"/>
    <p:sldId id="274" r:id="rId19"/>
    <p:sldId id="276" r:id="rId20"/>
    <p:sldId id="288" r:id="rId21"/>
    <p:sldId id="312" r:id="rId22"/>
    <p:sldId id="313" r:id="rId23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4" userDrawn="1">
          <p15:clr>
            <a:srgbClr val="A4A3A4"/>
          </p15:clr>
        </p15:guide>
        <p15:guide id="2" pos="2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57373"/>
    <a:srgbClr val="85CCC9"/>
    <a:srgbClr val="F09A6D"/>
    <a:srgbClr val="A1C450"/>
    <a:srgbClr val="A0DAF4"/>
    <a:srgbClr val="EA976B"/>
    <a:srgbClr val="FFFFFF"/>
    <a:srgbClr val="EE84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60"/>
  </p:normalViewPr>
  <p:slideViewPr>
    <p:cSldViewPr>
      <p:cViewPr varScale="1">
        <p:scale>
          <a:sx n="108" d="100"/>
          <a:sy n="108" d="100"/>
        </p:scale>
        <p:origin x="-78" y="-672"/>
      </p:cViewPr>
      <p:guideLst>
        <p:guide orient="horz" pos="1654"/>
        <p:guide pos="287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7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8" Type="http://schemas.openxmlformats.org/officeDocument/2006/relationships/theme" Target="../theme/theme1.xml"/><Relationship Id="rId27" Type="http://schemas.openxmlformats.org/officeDocument/2006/relationships/tags" Target="../tags/tag6.xml"/><Relationship Id="rId26" Type="http://schemas.openxmlformats.org/officeDocument/2006/relationships/tags" Target="../tags/tag5.xml"/><Relationship Id="rId25" Type="http://schemas.openxmlformats.org/officeDocument/2006/relationships/tags" Target="../tags/tag4.xml"/><Relationship Id="rId24" Type="http://schemas.openxmlformats.org/officeDocument/2006/relationships/tags" Target="../tags/tag3.xml"/><Relationship Id="rId23" Type="http://schemas.openxmlformats.org/officeDocument/2006/relationships/tags" Target="../tags/tag2.xml"/><Relationship Id="rId22" Type="http://schemas.openxmlformats.org/officeDocument/2006/relationships/tags" Target="../tags/tag1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14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14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143000" y="843558"/>
            <a:ext cx="6858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生活中的大数</a:t>
            </a:r>
            <a:endParaRPr lang="zh-CN" altLang="en-US" sz="30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143000" y="2031690"/>
            <a:ext cx="6858000" cy="9002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5400" b="1" dirty="0">
                <a:solidFill>
                  <a:srgbClr val="FF0000"/>
                </a:solidFill>
                <a:latin typeface="+mn-ea"/>
                <a:cs typeface="+mn-lt"/>
              </a:rPr>
              <a:t>拨一拨</a:t>
            </a:r>
            <a:endParaRPr lang="zh-CN" altLang="en-US" sz="5400" b="1" dirty="0">
              <a:solidFill>
                <a:srgbClr val="FF0000"/>
              </a:solidFill>
              <a:latin typeface="+mn-ea"/>
              <a:cs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2257425" y="1298823"/>
            <a:ext cx="4629150" cy="2545854"/>
          </a:xfrm>
          <a:prstGeom prst="rect">
            <a:avLst/>
          </a:prstGeom>
        </p:spPr>
        <p:txBody>
          <a:bodyPr vert="horz" lIns="51435" tIns="25717" rIns="51435" bIns="25717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endParaRPr lang="zh-CN" altLang="en-US" sz="1800" dirty="0"/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2328863" y="1370260"/>
            <a:ext cx="4629150" cy="2545854"/>
          </a:xfrm>
          <a:prstGeom prst="rect">
            <a:avLst/>
          </a:prstGeom>
        </p:spPr>
        <p:txBody>
          <a:bodyPr vert="horz" lIns="51435" tIns="25717" rIns="51435" bIns="25717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ysClr val="windowText" lastClr="000000"/>
                </a:solidFill>
                <a:latin typeface="Calibri" panose="020F0502020204030204" charset="0"/>
                <a:ea typeface="+mn-ea"/>
                <a:cs typeface="+mn-ea"/>
              </a:defRPr>
            </a:lvl9pPr>
          </a:lstStyle>
          <a:p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33646" y="561015"/>
            <a:ext cx="315658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数学游戏：谁得第一？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87724" y="1545636"/>
            <a:ext cx="2205514" cy="2232184"/>
            <a:chOff x="7804" y="3898"/>
            <a:chExt cx="4096" cy="4046"/>
          </a:xfrm>
        </p:grpSpPr>
        <p:grpSp>
          <p:nvGrpSpPr>
            <p:cNvPr id="11" name="组合 10"/>
            <p:cNvGrpSpPr/>
            <p:nvPr/>
          </p:nvGrpSpPr>
          <p:grpSpPr>
            <a:xfrm>
              <a:off x="7804" y="3898"/>
              <a:ext cx="4096" cy="4046"/>
              <a:chOff x="7804" y="3898"/>
              <a:chExt cx="4096" cy="4046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804" y="3898"/>
                <a:ext cx="4096" cy="40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8311" y="4439"/>
                <a:ext cx="3081" cy="296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8975" y="5063"/>
                <a:ext cx="1765" cy="17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9402" y="5518"/>
                <a:ext cx="899" cy="899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/>
          </p:nvSpPr>
          <p:spPr>
            <a:xfrm>
              <a:off x="9274" y="5678"/>
              <a:ext cx="1247" cy="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1000</a:t>
              </a:r>
              <a:endParaRPr lang="en-US" altLang="zh-CN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402" y="5066"/>
              <a:ext cx="1247" cy="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</a:t>
              </a:r>
              <a:endParaRPr lang="en-US" altLang="zh-CN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274" y="4486"/>
              <a:ext cx="1247" cy="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10</a:t>
              </a:r>
              <a:endParaRPr lang="en-US" altLang="zh-CN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9258" y="3906"/>
              <a:ext cx="1247" cy="5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</p:grpSp>
      <p:sp>
        <p:nvSpPr>
          <p:cNvPr id="18" name="圆角矩形标注 17"/>
          <p:cNvSpPr/>
          <p:nvPr/>
        </p:nvSpPr>
        <p:spPr>
          <a:xfrm>
            <a:off x="5166067" y="2345294"/>
            <a:ext cx="1404156" cy="765810"/>
          </a:xfrm>
          <a:prstGeom prst="wedgeRoundRectCallout">
            <a:avLst>
              <a:gd name="adj1" fmla="val 67713"/>
              <a:gd name="adj2" fmla="val 37491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/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各投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次。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20578" y="926783"/>
            <a:ext cx="2057657" cy="2005489"/>
            <a:chOff x="7804" y="3898"/>
            <a:chExt cx="4096" cy="4046"/>
          </a:xfrm>
        </p:grpSpPr>
        <p:grpSp>
          <p:nvGrpSpPr>
            <p:cNvPr id="17" name="组合 16"/>
            <p:cNvGrpSpPr/>
            <p:nvPr/>
          </p:nvGrpSpPr>
          <p:grpSpPr>
            <a:xfrm>
              <a:off x="7804" y="3898"/>
              <a:ext cx="4096" cy="4046"/>
              <a:chOff x="7804" y="3898"/>
              <a:chExt cx="4096" cy="4046"/>
            </a:xfrm>
          </p:grpSpPr>
          <p:sp>
            <p:nvSpPr>
              <p:cNvPr id="20" name="椭圆 19"/>
              <p:cNvSpPr/>
              <p:nvPr/>
            </p:nvSpPr>
            <p:spPr>
              <a:xfrm>
                <a:off x="7804" y="3898"/>
                <a:ext cx="4096" cy="40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8311" y="4439"/>
                <a:ext cx="3081" cy="296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8975" y="5063"/>
                <a:ext cx="1765" cy="17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9402" y="5518"/>
                <a:ext cx="899" cy="899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274" y="5678"/>
              <a:ext cx="1247" cy="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1000</a:t>
              </a:r>
              <a:endParaRPr lang="en-US" altLang="zh-CN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402" y="5066"/>
              <a:ext cx="1247" cy="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</a:t>
              </a:r>
              <a:endParaRPr lang="en-US" altLang="zh-CN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9274" y="4486"/>
              <a:ext cx="1247" cy="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10</a:t>
              </a:r>
              <a:endParaRPr lang="en-US" altLang="zh-CN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8" y="3906"/>
              <a:ext cx="1247" cy="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</p:grpSp>
      <p:sp>
        <p:nvSpPr>
          <p:cNvPr id="28" name="圆角矩形标注 27"/>
          <p:cNvSpPr/>
          <p:nvPr/>
        </p:nvSpPr>
        <p:spPr>
          <a:xfrm>
            <a:off x="1396993" y="1668926"/>
            <a:ext cx="1773079" cy="832485"/>
          </a:xfrm>
          <a:prstGeom prst="wedgeRoundRectCallout">
            <a:avLst>
              <a:gd name="adj1" fmla="val -36375"/>
              <a:gd name="adj2" fmla="val 83945"/>
              <a:gd name="adj3" fmla="val 16667"/>
            </a:avLst>
          </a:prstGeom>
          <a:solidFill>
            <a:srgbClr val="F09A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/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我得了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221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310664" y="1033463"/>
            <a:ext cx="91006" cy="795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057775" y="2103120"/>
            <a:ext cx="91006" cy="795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4976813" y="1760697"/>
            <a:ext cx="91006" cy="795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410677" y="2153603"/>
            <a:ext cx="91006" cy="795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01678" y="2176939"/>
            <a:ext cx="91006" cy="7953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959799" y="4083918"/>
            <a:ext cx="3865769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200+20+1=221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（分）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22343" y="3195161"/>
            <a:ext cx="276301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100+100=200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（分）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4039234" y="3639539"/>
            <a:ext cx="2290531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10+10=20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（分）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1" bldLvl="0" animBg="1"/>
      <p:bldP spid="4" grpId="1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4057650" y="825342"/>
            <a:ext cx="2180749" cy="2191226"/>
            <a:chOff x="7804" y="3898"/>
            <a:chExt cx="4096" cy="4046"/>
          </a:xfrm>
        </p:grpSpPr>
        <p:grpSp>
          <p:nvGrpSpPr>
            <p:cNvPr id="49" name="组合 48"/>
            <p:cNvGrpSpPr/>
            <p:nvPr/>
          </p:nvGrpSpPr>
          <p:grpSpPr>
            <a:xfrm>
              <a:off x="7804" y="3898"/>
              <a:ext cx="4096" cy="4046"/>
              <a:chOff x="7804" y="3898"/>
              <a:chExt cx="4096" cy="404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7804" y="3898"/>
                <a:ext cx="4096" cy="40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8311" y="4439"/>
                <a:ext cx="3081" cy="296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8975" y="5063"/>
                <a:ext cx="1765" cy="17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9402" y="5518"/>
                <a:ext cx="899" cy="899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9274" y="5678"/>
              <a:ext cx="1247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1000</a:t>
              </a:r>
              <a:endParaRPr lang="en-US" altLang="zh-CN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9402" y="5066"/>
              <a:ext cx="1247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</a:t>
              </a:r>
              <a:endParaRPr lang="en-US" altLang="zh-CN"/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9274" y="4486"/>
              <a:ext cx="1247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10</a:t>
              </a:r>
              <a:endParaRPr lang="en-US" altLang="zh-CN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58" y="3906"/>
              <a:ext cx="1247" cy="5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</p:grpSp>
      <p:sp>
        <p:nvSpPr>
          <p:cNvPr id="58" name="椭圆 57"/>
          <p:cNvSpPr/>
          <p:nvPr/>
        </p:nvSpPr>
        <p:spPr>
          <a:xfrm>
            <a:off x="4972527" y="2175987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5434489" y="2071212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241132" y="1937862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4639628" y="2204085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4400074" y="1369695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3" name="圆角矩形标注 62"/>
          <p:cNvSpPr/>
          <p:nvPr/>
        </p:nvSpPr>
        <p:spPr>
          <a:xfrm>
            <a:off x="1115616" y="1869092"/>
            <a:ext cx="1944216" cy="847725"/>
          </a:xfrm>
          <a:prstGeom prst="wedgeRoundRectCallout">
            <a:avLst>
              <a:gd name="adj1" fmla="val -33520"/>
              <a:gd name="adj2" fmla="val 79514"/>
              <a:gd name="adj3" fmla="val 16667"/>
            </a:avLst>
          </a:prstGeom>
          <a:solidFill>
            <a:srgbClr val="85CC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/>
            <a:r>
              <a:rPr lang="zh-CN" altLang="en-US" sz="21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我得了？？？</a:t>
            </a:r>
            <a:endParaRPr lang="zh-CN" altLang="en-US" sz="21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303746" y="3753250"/>
            <a:ext cx="398811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1000+200+10+1=1211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（分）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bldLvl="0" animBg="1"/>
      <p:bldP spid="58" grpId="1" animBg="1"/>
      <p:bldP spid="59" grpId="0" bldLvl="0" animBg="1"/>
      <p:bldP spid="59" grpId="1" animBg="1"/>
      <p:bldP spid="60" grpId="0" bldLvl="0" animBg="1"/>
      <p:bldP spid="60" grpId="1" animBg="1"/>
      <p:bldP spid="61" grpId="0" bldLvl="0" animBg="1"/>
      <p:bldP spid="61" grpId="1" animBg="1"/>
      <p:bldP spid="62" grpId="0" bldLvl="0" animBg="1"/>
      <p:bldP spid="62" grpId="1" animBg="1"/>
      <p:bldP spid="63" grpId="0" bldLvl="0" animBg="1"/>
      <p:bldP spid="63" grpId="1" animBg="1"/>
      <p:bldP spid="65" grpId="0"/>
      <p:bldP spid="65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283143" y="687705"/>
            <a:ext cx="2180846" cy="2113121"/>
            <a:chOff x="7804" y="3898"/>
            <a:chExt cx="4096" cy="4046"/>
          </a:xfrm>
        </p:grpSpPr>
        <p:grpSp>
          <p:nvGrpSpPr>
            <p:cNvPr id="13" name="组合 12"/>
            <p:cNvGrpSpPr/>
            <p:nvPr/>
          </p:nvGrpSpPr>
          <p:grpSpPr>
            <a:xfrm>
              <a:off x="7804" y="3898"/>
              <a:ext cx="4096" cy="4046"/>
              <a:chOff x="7804" y="3898"/>
              <a:chExt cx="4096" cy="404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7804" y="3898"/>
                <a:ext cx="4096" cy="4046"/>
              </a:xfrm>
              <a:prstGeom prst="ellipse">
                <a:avLst/>
              </a:prstGeom>
              <a:solidFill>
                <a:schemeClr val="bg1">
                  <a:alpha val="0"/>
                </a:schemeClr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8311" y="4439"/>
                <a:ext cx="3081" cy="296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8975" y="5063"/>
                <a:ext cx="1765" cy="174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>
                <a:off x="9402" y="5518"/>
                <a:ext cx="899" cy="899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文本框 18"/>
            <p:cNvSpPr txBox="1"/>
            <p:nvPr/>
          </p:nvSpPr>
          <p:spPr>
            <a:xfrm>
              <a:off x="9274" y="5678"/>
              <a:ext cx="1247" cy="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1000</a:t>
              </a:r>
              <a:endParaRPr lang="en-US" altLang="zh-CN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402" y="5066"/>
              <a:ext cx="1247" cy="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/>
                <a:t>100</a:t>
              </a:r>
              <a:endParaRPr lang="en-US" altLang="zh-CN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74" y="4486"/>
              <a:ext cx="1247" cy="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10</a:t>
              </a:r>
              <a:endParaRPr lang="en-US" altLang="zh-CN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258" y="3906"/>
              <a:ext cx="1247" cy="58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/>
                <a:t>1</a:t>
              </a:r>
              <a:endParaRPr lang="en-US" altLang="zh-CN"/>
            </a:p>
          </p:txBody>
        </p:sp>
      </p:grpSp>
      <p:sp>
        <p:nvSpPr>
          <p:cNvPr id="24" name="椭圆 23"/>
          <p:cNvSpPr/>
          <p:nvPr/>
        </p:nvSpPr>
        <p:spPr>
          <a:xfrm>
            <a:off x="3106103" y="801529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3324225" y="1617345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3324225" y="1836897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477578" y="2649379"/>
            <a:ext cx="56674" cy="566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507933" y="2089785"/>
            <a:ext cx="57150" cy="571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圆角矩形标注 1"/>
          <p:cNvSpPr/>
          <p:nvPr/>
        </p:nvSpPr>
        <p:spPr>
          <a:xfrm>
            <a:off x="5865972" y="2110741"/>
            <a:ext cx="2068354" cy="821531"/>
          </a:xfrm>
          <a:prstGeom prst="wedgeRoundRectCallout">
            <a:avLst>
              <a:gd name="adj1" fmla="val 18069"/>
              <a:gd name="adj2" fmla="val 97362"/>
              <a:gd name="adj3" fmla="val 16667"/>
            </a:avLst>
          </a:prstGeom>
          <a:solidFill>
            <a:srgbClr val="D573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lvl="0"/>
            <a:r>
              <a:rPr lang="zh-CN" altLang="en-US" sz="210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我得了多少分？</a:t>
            </a:r>
            <a:endParaRPr lang="zh-CN" altLang="en-US" sz="21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35358" y="3560291"/>
            <a:ext cx="256698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2000+3=2003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（分）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" grpId="0" animBg="1"/>
      <p:bldP spid="2" grpId="1" animBg="1"/>
      <p:bldP spid="30" grpId="0"/>
      <p:bldP spid="3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29839" y="1411603"/>
            <a:ext cx="7884599" cy="17052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）用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三个数字，组出不同的三位数。组出的三位数有（       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       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），其中最小的三位数是（        ），最大的三位数是（       ）。</a:t>
            </a:r>
            <a:endParaRPr lang="en-US" sz="800" dirty="0">
              <a:latin typeface="Calibri" panose="020F0502020204030204" charset="0"/>
              <a:ea typeface="宋体" panose="02010600030101010101" pitchFamily="2" charset="-122"/>
              <a:cs typeface="Times New Roman" panose="02020603050405020304" charset="0"/>
            </a:endParaRPr>
          </a:p>
          <a:p>
            <a:pPr>
              <a:lnSpc>
                <a:spcPct val="150000"/>
              </a:lnSpc>
            </a:pPr>
            <a:r>
              <a:rPr lang="en-US" sz="800" dirty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</a:t>
            </a:r>
            <a:endParaRPr lang="zh-CN" altLang="en-US" dirty="0"/>
          </a:p>
        </p:txBody>
      </p:sp>
      <p:sp>
        <p:nvSpPr>
          <p:cNvPr id="23" name="圆角矩形 22"/>
          <p:cNvSpPr/>
          <p:nvPr/>
        </p:nvSpPr>
        <p:spPr>
          <a:xfrm>
            <a:off x="506730" y="592087"/>
            <a:ext cx="1562100" cy="387191"/>
          </a:xfrm>
          <a:prstGeom prst="roundRect">
            <a:avLst>
              <a:gd name="adj" fmla="val 50000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填一填。</a:t>
            </a:r>
            <a:endParaRPr lang="zh-CN" altLang="en-US" sz="24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29562" y="3651870"/>
            <a:ext cx="6183630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个百、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个一组成的数是（        ）。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3598" y="2018254"/>
            <a:ext cx="455056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376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367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736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763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637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673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4760" y="2504095"/>
            <a:ext cx="81772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367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34332" y="2504308"/>
            <a:ext cx="8777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763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8114" y="3692440"/>
            <a:ext cx="68294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573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490312" y="1334929"/>
            <a:ext cx="4205764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123=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 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929" y="596314"/>
            <a:ext cx="3287078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在（    ）里填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数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</a:t>
            </a:r>
            <a:endParaRPr lang="zh-CN" b="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90311" y="1876867"/>
            <a:ext cx="378999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586=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endParaRPr lang="zh-CN" altLang="en-US" sz="2100"/>
          </a:p>
        </p:txBody>
      </p:sp>
      <p:sp>
        <p:nvSpPr>
          <p:cNvPr id="5" name="文本框 4"/>
          <p:cNvSpPr txBox="1"/>
          <p:nvPr/>
        </p:nvSpPr>
        <p:spPr>
          <a:xfrm>
            <a:off x="2490312" y="2468846"/>
            <a:ext cx="424481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256=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 </a:t>
            </a:r>
            <a:endParaRPr lang="zh-CN" altLang="en-US" sz="2100"/>
          </a:p>
        </p:txBody>
      </p:sp>
      <p:sp>
        <p:nvSpPr>
          <p:cNvPr id="6" name="文本框 5"/>
          <p:cNvSpPr txBox="1"/>
          <p:nvPr/>
        </p:nvSpPr>
        <p:spPr>
          <a:xfrm>
            <a:off x="2490312" y="3060825"/>
            <a:ext cx="424481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389=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endParaRPr lang="zh-CN" altLang="en-US" sz="2100"/>
          </a:p>
        </p:txBody>
      </p:sp>
      <p:sp>
        <p:nvSpPr>
          <p:cNvPr id="8" name="文本框 7"/>
          <p:cNvSpPr txBox="1"/>
          <p:nvPr/>
        </p:nvSpPr>
        <p:spPr>
          <a:xfrm>
            <a:off x="2490312" y="3615656"/>
            <a:ext cx="413908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999=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   </a:t>
            </a:r>
            <a:endParaRPr lang="zh-CN" altLang="en-US" sz="2100"/>
          </a:p>
        </p:txBody>
      </p:sp>
      <p:sp>
        <p:nvSpPr>
          <p:cNvPr id="9" name="文本框 8"/>
          <p:cNvSpPr txBox="1"/>
          <p:nvPr/>
        </p:nvSpPr>
        <p:spPr>
          <a:xfrm>
            <a:off x="2490311" y="4183346"/>
            <a:ext cx="387762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812=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+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     ）</a:t>
            </a:r>
            <a:endParaRPr lang="zh-CN" altLang="en-US" sz="2100"/>
          </a:p>
        </p:txBody>
      </p:sp>
      <p:sp>
        <p:nvSpPr>
          <p:cNvPr id="10" name="文本框 9"/>
          <p:cNvSpPr txBox="1"/>
          <p:nvPr/>
        </p:nvSpPr>
        <p:spPr>
          <a:xfrm>
            <a:off x="3358992" y="1872105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7243" y="1916396"/>
            <a:ext cx="4995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765006" y="1916396"/>
            <a:ext cx="3790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85586" y="2468846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595885" y="2475990"/>
            <a:ext cx="4995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96915" y="2481970"/>
            <a:ext cx="3790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388043" y="3085114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82478" y="3075589"/>
            <a:ext cx="4995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794058" y="3075589"/>
            <a:ext cx="3790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29477" y="3610894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570096" y="3601369"/>
            <a:ext cx="4995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781675" y="3601369"/>
            <a:ext cx="3790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400426" y="4185727"/>
            <a:ext cx="77581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611529" y="4180965"/>
            <a:ext cx="49958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769293" y="4180965"/>
            <a:ext cx="3790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2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2" grpId="0"/>
      <p:bldP spid="2" grpId="1"/>
      <p:bldP spid="3" grpId="0"/>
      <p:bldP spid="3" grpId="1"/>
      <p:bldP spid="5" grpId="0"/>
      <p:bldP spid="5" grpId="1"/>
      <p:bldP spid="6" grpId="0"/>
      <p:bldP spid="6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012676" y="1573418"/>
            <a:ext cx="6999748" cy="238573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数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的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组成有三种不同的表达方式：</a:t>
            </a:r>
            <a:endParaRPr lang="en-US" altLang="zh-CN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一是摆小方块；</a:t>
            </a:r>
            <a:endParaRPr lang="en-US" altLang="zh-CN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二是通过不同数位上的数字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进行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理解；</a:t>
            </a:r>
            <a:endParaRPr lang="en-US" altLang="zh-CN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三是在计数器上拨珠。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圆角矩形 22"/>
          <p:cNvSpPr/>
          <p:nvPr/>
        </p:nvSpPr>
        <p:spPr>
          <a:xfrm>
            <a:off x="502890" y="459843"/>
            <a:ext cx="1236406" cy="616729"/>
          </a:xfrm>
          <a:prstGeom prst="roundRect">
            <a:avLst>
              <a:gd name="adj" fmla="val 50000"/>
            </a:avLst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prstClr val="black"/>
                </a:solidFill>
              </a:rPr>
              <a:t>填空。</a:t>
            </a:r>
            <a:endParaRPr lang="zh-CN" altLang="en-US" sz="2400" b="1" kern="0" dirty="0">
              <a:solidFill>
                <a:prstClr val="black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7574" y="1265991"/>
            <a:ext cx="7830870" cy="1361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5678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在（     ）位上，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在（     ）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位上，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在（     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）位上，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在（     ）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位上。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059832" y="1529715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千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380312" y="1506730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十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20072" y="1506730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百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51336" y="2138947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个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7908" y="2792371"/>
            <a:ext cx="7614846" cy="136191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里面有（        ）个一，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里有（        ）个十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里有（          ）个百。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011079" y="3026380"/>
            <a:ext cx="5048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932484" y="3026500"/>
            <a:ext cx="5048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798923" y="3692440"/>
            <a:ext cx="50482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</a:rPr>
              <a:t>1</a:t>
            </a:r>
            <a:endParaRPr lang="zh-CN" altLang="en-US" sz="2100" b="1" kern="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8" grpId="0"/>
      <p:bldP spid="9" grpId="0"/>
      <p:bldP spid="10" grpId="0"/>
      <p:bldP spid="11" grpId="0"/>
      <p:bldP spid="3" grpId="0"/>
      <p:bldP spid="3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687333" y="1250915"/>
            <a:ext cx="7924800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985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是由（      ）个百，（        ）个十和（        ）个一组成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334" y="1896580"/>
            <a:ext cx="490204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是由（      ）个百组成的。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7333" y="2526710"/>
            <a:ext cx="6968679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个百、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个一组成的数是（          ）。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0974" y="1266451"/>
            <a:ext cx="3581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</a:rPr>
              <a:t>9</a:t>
            </a:r>
            <a:endParaRPr lang="en-US" altLang="zh-CN" sz="210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689958" y="1254166"/>
            <a:ext cx="54387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4989" y="1280839"/>
            <a:ext cx="44529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774482" y="1940170"/>
            <a:ext cx="46767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60132" y="2533164"/>
            <a:ext cx="605790" cy="39147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573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</a:rPr>
              <a:t>1</a:t>
            </a:r>
            <a:endParaRPr lang="zh-CN" altLang="en-US" sz="2100" b="1" kern="0" dirty="0">
              <a:solidFill>
                <a:prstClr val="white"/>
              </a:solidFill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02890" y="459843"/>
            <a:ext cx="1236406" cy="616729"/>
          </a:xfrm>
          <a:prstGeom prst="roundRect">
            <a:avLst>
              <a:gd name="adj" fmla="val 50000"/>
            </a:avLst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prstClr val="black"/>
                </a:solidFill>
              </a:rPr>
              <a:t>填空。</a:t>
            </a:r>
            <a:endParaRPr lang="zh-CN" altLang="en-US" sz="2400" b="1" kern="0" dirty="0">
              <a:solidFill>
                <a:prstClr val="black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7333" y="3057805"/>
            <a:ext cx="7506834" cy="103874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4358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中有表示 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_____ 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个千，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_____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个百，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_____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个十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，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    </a:t>
            </a:r>
            <a:endParaRPr lang="en-US" altLang="zh-CN" sz="2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        _____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个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一。</a:t>
            </a:r>
            <a:endParaRPr lang="zh-CN" altLang="en-US" sz="2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67705" y="3132843"/>
            <a:ext cx="52522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72667" y="3136653"/>
            <a:ext cx="49501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47413" y="3156894"/>
            <a:ext cx="46286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655676" y="3606765"/>
            <a:ext cx="73737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38268" y="1093477"/>
            <a:ext cx="5623943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ea typeface="+mn-lt"/>
                <a:cs typeface="+mn-lt"/>
              </a:rPr>
              <a:t>（</a:t>
            </a:r>
            <a:r>
              <a:rPr lang="en-US" altLang="zh-CN" sz="2100" dirty="0">
                <a:ea typeface="+mn-lt"/>
                <a:cs typeface="+mn-lt"/>
              </a:rPr>
              <a:t>7</a:t>
            </a:r>
            <a:r>
              <a:rPr lang="zh-CN" altLang="en-US" sz="2100" dirty="0">
                <a:ea typeface="+mn-lt"/>
                <a:cs typeface="+mn-lt"/>
              </a:rPr>
              <a:t>）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由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个千和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个十组成的数是 </a:t>
            </a:r>
            <a:r>
              <a:rPr lang="en-US" altLang="zh-CN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_______</a:t>
            </a:r>
            <a:r>
              <a:rPr lang="zh-CN" altLang="en-US" sz="2100" dirty="0"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。</a:t>
            </a:r>
            <a:endParaRPr lang="en-US" altLang="zh-CN" sz="2100" dirty="0"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66928" y="1072999"/>
            <a:ext cx="12015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3070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8268" y="1979196"/>
            <a:ext cx="8244853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个百是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，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6800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里面有</a:t>
            </a:r>
            <a:r>
              <a:rPr 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________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798677" y="1925190"/>
            <a:ext cx="105238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1000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75441" y="1925190"/>
            <a:ext cx="571607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68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</a:rPr>
              <a:t>1</a:t>
            </a:r>
            <a:endParaRPr lang="zh-CN" altLang="en-US" sz="2100" b="1" kern="0" dirty="0">
              <a:solidFill>
                <a:prstClr val="white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38268" y="2719830"/>
            <a:ext cx="7884876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384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里面有（       ）个百，（        ）个十和（        ）个一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247850" y="2856704"/>
            <a:ext cx="8307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131909" y="2830406"/>
            <a:ext cx="70175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8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02964" y="2830406"/>
            <a:ext cx="62993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93289" y="3551109"/>
            <a:ext cx="10949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51054" y="4016476"/>
            <a:ext cx="109492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38268" y="3423214"/>
            <a:ext cx="7563332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440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这个数最左边的“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4”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表示（           ），中间的“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4”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表示（  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）。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502890" y="459843"/>
            <a:ext cx="1236406" cy="616729"/>
          </a:xfrm>
          <a:prstGeom prst="roundRect">
            <a:avLst>
              <a:gd name="adj" fmla="val 50000"/>
            </a:avLst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prstClr val="black"/>
                </a:solidFill>
              </a:rPr>
              <a:t>填空。</a:t>
            </a:r>
            <a:endParaRPr lang="zh-CN" altLang="en-US" sz="2400" b="1"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2" grpId="0"/>
      <p:bldP spid="12" grpId="1"/>
      <p:bldP spid="5" grpId="0"/>
      <p:bldP spid="5" grpId="1"/>
      <p:bldP spid="7" grpId="0"/>
      <p:bldP spid="8" grpId="0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29562" y="2999014"/>
            <a:ext cx="7992888" cy="1389226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1600" dirty="0"/>
          </a:p>
        </p:txBody>
      </p:sp>
      <p:sp>
        <p:nvSpPr>
          <p:cNvPr id="6" name="矩形 5"/>
          <p:cNvSpPr/>
          <p:nvPr/>
        </p:nvSpPr>
        <p:spPr>
          <a:xfrm>
            <a:off x="629563" y="3045370"/>
            <a:ext cx="6128936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学习掌握万以内的大数。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643609" y="3678678"/>
            <a:ext cx="4954506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掌握数的组成。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629562" y="749896"/>
            <a:ext cx="7992888" cy="190928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9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准确掌握万以内大数的读法和写法。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探索并掌握数的组成。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9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感受数学与日常生活的密切联系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在学习活动中获得成功的体验。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9966" y="3053066"/>
            <a:ext cx="6538913" cy="83676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sz="8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9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3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90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里面有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9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个十，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900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里面有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9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个百。 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 （      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</a:t>
            </a:r>
            <a:endParaRPr lang="en-US" sz="2100" dirty="0">
              <a:solidFill>
                <a:prstClr val="black"/>
              </a:solidFill>
              <a:cs typeface="微软雅黑" panose="020B0503020204020204" charset="-122"/>
            </a:endParaRPr>
          </a:p>
          <a:p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</a:t>
            </a:r>
            <a:endParaRPr lang="zh-CN" altLang="en-US" sz="2100" dirty="0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513439" y="471161"/>
            <a:ext cx="1236406" cy="616729"/>
          </a:xfrm>
          <a:prstGeom prst="roundRect">
            <a:avLst>
              <a:gd name="adj" fmla="val 50000"/>
            </a:avLst>
          </a:prstGeom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zh-CN" altLang="en-US" sz="2400" b="1" kern="0" dirty="0">
                <a:solidFill>
                  <a:prstClr val="black"/>
                </a:solidFill>
              </a:rPr>
              <a:t>判断。</a:t>
            </a:r>
            <a:endParaRPr lang="zh-CN" altLang="en-US" sz="2400" b="1" kern="0" dirty="0">
              <a:solidFill>
                <a:prstClr val="black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24228" y="1271668"/>
            <a:ext cx="5367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21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62179" y="2218722"/>
            <a:ext cx="41576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21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692332" y="3165775"/>
            <a:ext cx="40052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cs typeface="Arial" panose="020B0604020202020204" pitchFamily="34" charset="0"/>
              </a:rPr>
              <a:t>√</a:t>
            </a:r>
            <a:endParaRPr lang="zh-CN" altLang="en-US" sz="21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</a:rPr>
              <a:t>2</a:t>
            </a:r>
            <a:endParaRPr lang="zh-CN" altLang="en-US" sz="2100" b="1" kern="0" dirty="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64430" y="1221455"/>
            <a:ext cx="6431906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380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中的“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8"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在十位上，表示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8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个十。（      ）</a:t>
            </a:r>
            <a:endParaRPr lang="en-US" altLang="zh-CN" sz="2100" dirty="0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04913" y="2218722"/>
            <a:ext cx="6337417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/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180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里面有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个百和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8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个十。               （      ）</a:t>
            </a:r>
            <a:endParaRPr lang="en-US" altLang="zh-CN" sz="2100" dirty="0">
              <a:solidFill>
                <a:prstClr val="black"/>
              </a:solidFill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53598" y="1173136"/>
            <a:ext cx="6372708" cy="136191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1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5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个千和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个一组成的数是（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      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）。            </a:t>
            </a:r>
            <a:endParaRPr lang="en-US" sz="2100" dirty="0">
              <a:solidFill>
                <a:prstClr val="black"/>
              </a:solidFill>
              <a:cs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   A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. 504                       B. 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5040                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C. 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5004</a:t>
            </a:r>
            <a:endParaRPr lang="zh-CN" altLang="en-US" sz="2100" dirty="0">
              <a:solidFill>
                <a:prstClr val="black"/>
              </a:solidFill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058055" y="1413874"/>
            <a:ext cx="57007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kern="0" dirty="0">
                <a:solidFill>
                  <a:srgbClr val="FF0000"/>
                </a:solidFill>
              </a:rPr>
              <a:t>C</a:t>
            </a:r>
            <a:endParaRPr lang="en-US" altLang="zh-CN" sz="2100" kern="0" dirty="0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4209" y="2806719"/>
            <a:ext cx="680475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cs typeface="微软雅黑" panose="020B050302020402020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）由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个千和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5</a:t>
            </a:r>
            <a:r>
              <a:rPr lang="zh-CN" altLang="en-US" sz="2100" dirty="0">
                <a:solidFill>
                  <a:prstClr val="black"/>
                </a:solidFill>
                <a:cs typeface="微软雅黑" panose="020B0503020204020204" charset="-122"/>
              </a:rPr>
              <a:t>个十组成的数是（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     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)</a:t>
            </a:r>
            <a:r>
              <a:rPr lang="zh-CN" altLang="en-US" sz="2100" dirty="0" smtClean="0">
                <a:solidFill>
                  <a:prstClr val="black"/>
                </a:solidFill>
                <a:cs typeface="微软雅黑" panose="020B0503020204020204" charset="-122"/>
              </a:rPr>
              <a:t>。  </a:t>
            </a:r>
            <a:endParaRPr lang="en-US" sz="2100" dirty="0">
              <a:solidFill>
                <a:prstClr val="black"/>
              </a:solidFill>
              <a:cs typeface="微软雅黑" panose="020B0503020204020204" charset="-122"/>
            </a:endParaRPr>
          </a:p>
          <a:p>
            <a:pPr lvl="0">
              <a:lnSpc>
                <a:spcPct val="200000"/>
              </a:lnSpc>
            </a:pP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   A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. 2500  </a:t>
            </a:r>
            <a:r>
              <a:rPr lang="en-US" sz="2100" dirty="0">
                <a:solidFill>
                  <a:prstClr val="black"/>
                </a:solidFill>
                <a:cs typeface="微软雅黑" panose="020B0503020204020204" charset="-122"/>
              </a:rPr>
              <a:t>                   </a:t>
            </a:r>
            <a:r>
              <a:rPr lang="en-US" altLang="zh-CN" sz="2100" dirty="0">
                <a:solidFill>
                  <a:prstClr val="black"/>
                </a:solidFill>
                <a:cs typeface="Times New Roman" panose="02020603050405020304" charset="0"/>
              </a:rPr>
              <a:t>B</a:t>
            </a:r>
            <a:r>
              <a:rPr lang="en-US" altLang="zh-CN" sz="2100" dirty="0">
                <a:solidFill>
                  <a:prstClr val="black"/>
                </a:solidFill>
                <a:cs typeface="Times New Roman" panose="02020603050405020304" charset="0"/>
              </a:rPr>
              <a:t>. 2050 </a:t>
            </a:r>
            <a:r>
              <a:rPr lang="en-US" altLang="zh-CN" sz="2100" dirty="0">
                <a:solidFill>
                  <a:prstClr val="black"/>
                </a:solidFill>
                <a:cs typeface="Times New Roman" panose="02020603050405020304" charset="0"/>
              </a:rPr>
              <a:t>               </a:t>
            </a:r>
            <a:r>
              <a:rPr lang="en-US" altLang="zh-CN" sz="2100" kern="0" dirty="0">
                <a:solidFill>
                  <a:prstClr val="black"/>
                </a:solidFill>
                <a:cs typeface="Times New Roman" panose="02020603050405020304" charset="0"/>
              </a:rPr>
              <a:t>C. </a:t>
            </a:r>
            <a:r>
              <a:rPr lang="en-US" altLang="zh-CN" sz="2100" kern="0" dirty="0">
                <a:solidFill>
                  <a:prstClr val="black"/>
                </a:solidFill>
                <a:cs typeface="Times New Roman" panose="02020603050405020304" charset="0"/>
              </a:rPr>
              <a:t>2005</a:t>
            </a:r>
            <a:r>
              <a:rPr lang="en-US" altLang="zh-CN" sz="2100" dirty="0">
                <a:solidFill>
                  <a:prstClr val="black"/>
                </a:solidFill>
                <a:cs typeface="Times New Roman" panose="02020603050405020304" charset="0"/>
              </a:rPr>
              <a:t>                                       </a:t>
            </a:r>
            <a:r>
              <a:rPr lang="en-US" sz="2100" dirty="0">
                <a:solidFill>
                  <a:prstClr val="black"/>
                </a:solidFill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                                 </a:t>
            </a:r>
            <a:endParaRPr lang="zh-CN" altLang="en-US" sz="2100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pic>
        <p:nvPicPr>
          <p:cNvPr id="6" name="图片 5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70044" y="3669284"/>
            <a:ext cx="17145" cy="2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1870044" y="3887406"/>
            <a:ext cx="17145" cy="28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274079" y="2949792"/>
            <a:ext cx="53959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defRPr/>
            </a:pPr>
            <a:r>
              <a:rPr lang="en-US" altLang="zh-CN" sz="2100" kern="0" dirty="0">
                <a:solidFill>
                  <a:srgbClr val="FF0000"/>
                </a:solidFill>
              </a:rPr>
              <a:t>B</a:t>
            </a:r>
            <a:endParaRPr lang="en-US" altLang="zh-CN" sz="2100" kern="0" dirty="0">
              <a:solidFill>
                <a:srgbClr val="FF0000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</a:rPr>
              <a:t>3</a:t>
            </a:r>
            <a:endParaRPr lang="zh-CN" altLang="en-US" sz="2100" b="1" kern="0" dirty="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93847" y="566995"/>
            <a:ext cx="1061830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>
              <a:defRPr/>
            </a:pPr>
            <a:r>
              <a:rPr lang="zh-CN" altLang="en-US" sz="2400" b="1" kern="0" dirty="0">
                <a:solidFill>
                  <a:prstClr val="black"/>
                </a:solidFill>
              </a:rPr>
              <a:t>选择。</a:t>
            </a:r>
            <a:endParaRPr lang="zh-CN" altLang="en-US" sz="2400" b="1" kern="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10" grpId="0"/>
      <p:bldP spid="10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 Box 5"/>
          <p:cNvSpPr txBox="1"/>
          <p:nvPr/>
        </p:nvSpPr>
        <p:spPr>
          <a:xfrm>
            <a:off x="3707905" y="3435846"/>
            <a:ext cx="2030015" cy="3924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100" dirty="0">
                <a:latin typeface="+mn-ea"/>
              </a:rPr>
              <a:t>数位顺序表</a:t>
            </a:r>
            <a:endParaRPr lang="zh-CN" altLang="en-US" sz="2100" dirty="0">
              <a:latin typeface="+mn-ea"/>
            </a:endParaRPr>
          </a:p>
        </p:txBody>
      </p:sp>
      <p:pic>
        <p:nvPicPr>
          <p:cNvPr id="9" name="图片 22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193958" y="681540"/>
            <a:ext cx="3602481" cy="243017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2" name="表格 11"/>
          <p:cNvGraphicFramePr/>
          <p:nvPr/>
        </p:nvGraphicFramePr>
        <p:xfrm>
          <a:off x="1522513" y="3887792"/>
          <a:ext cx="5993607" cy="617220"/>
        </p:xfrm>
        <a:graphic>
          <a:graphicData uri="http://schemas.openxmlformats.org/drawingml/2006/table">
            <a:tbl>
              <a:tblPr/>
              <a:tblGrid>
                <a:gridCol w="998935"/>
                <a:gridCol w="998934"/>
                <a:gridCol w="998935"/>
                <a:gridCol w="998934"/>
                <a:gridCol w="998935"/>
                <a:gridCol w="998934"/>
              </a:tblGrid>
              <a:tr h="617220"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</a:rPr>
                        <a:t>……</a:t>
                      </a:r>
                      <a:endParaRPr lang="zh-CN" altLang="en-US" sz="1800" b="1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(          )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(          )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(          )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(          )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(          )</a:t>
                      </a: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微软雅黑" panose="020B0503020204020204" charset="-122"/>
                        </a:rPr>
                        <a:t>位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微软雅黑" panose="020B0503020204020204" charset="-122"/>
                      </a:endParaRPr>
                    </a:p>
                  </a:txBody>
                  <a:tcPr marL="68580" marR="68580" marT="34290" marB="34290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A1C450"/>
                    </a:solidFill>
                  </a:tcPr>
                </a:tc>
              </a:tr>
            </a:tbl>
          </a:graphicData>
        </a:graphic>
      </p:graphicFrame>
      <p:sp>
        <p:nvSpPr>
          <p:cNvPr id="31" name="TextBox 30"/>
          <p:cNvSpPr txBox="1"/>
          <p:nvPr/>
        </p:nvSpPr>
        <p:spPr>
          <a:xfrm>
            <a:off x="6803472" y="3833187"/>
            <a:ext cx="482203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个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812596" y="3833186"/>
            <a:ext cx="482203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十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814256" y="3841760"/>
            <a:ext cx="482204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百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815916" y="3850332"/>
            <a:ext cx="482204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千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751237" y="3831832"/>
            <a:ext cx="482204" cy="4345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+mn-ea"/>
              </a:rPr>
              <a:t>万</a:t>
            </a:r>
            <a:endParaRPr lang="zh-CN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1734957" y="1113588"/>
            <a:ext cx="1901190" cy="1486737"/>
          </a:xfrm>
          <a:prstGeom prst="wedgeRoundRectCallout">
            <a:avLst>
              <a:gd name="adj1" fmla="val -59423"/>
              <a:gd name="adj2" fmla="val 27801"/>
              <a:gd name="adj3" fmla="val 16667"/>
            </a:avLst>
          </a:prstGeom>
          <a:solidFill>
            <a:srgbClr val="EE84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让我们一起来复习一下数位顺序表吧！</a:t>
            </a:r>
            <a:endParaRPr lang="zh-CN" altLang="en-US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/>
      <p:bldP spid="31" grpId="0"/>
      <p:bldP spid="32" grpId="0"/>
      <p:bldP spid="33" grpId="0"/>
      <p:bldP spid="34" grpId="0"/>
      <p:bldP spid="3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圆角矩形 42"/>
          <p:cNvSpPr/>
          <p:nvPr/>
        </p:nvSpPr>
        <p:spPr>
          <a:xfrm>
            <a:off x="640556" y="570072"/>
            <a:ext cx="1272540" cy="417671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拨一拨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267" name="TextBox 5"/>
          <p:cNvSpPr/>
          <p:nvPr/>
        </p:nvSpPr>
        <p:spPr>
          <a:xfrm>
            <a:off x="1482567" y="2581271"/>
            <a:ext cx="3680222" cy="438158"/>
          </a:xfrm>
          <a:prstGeom prst="roundRect">
            <a:avLst>
              <a:gd name="adj" fmla="val 44958"/>
            </a:avLst>
          </a:prstGeom>
          <a:solidFill>
            <a:srgbClr val="A1C450"/>
          </a:solidFill>
          <a:ln w="9525">
            <a:noFill/>
          </a:ln>
        </p:spPr>
        <p:txBody>
          <a:bodyPr wrap="square" lIns="0" tIns="0" rIns="0" bIns="0" anchor="ctr" anchorCtr="1">
            <a:spAutoFit/>
          </a:bodyPr>
          <a:lstStyle/>
          <a:p>
            <a:pPr algn="ctr"/>
            <a:r>
              <a:rPr lang="en-US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2128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＝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2000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</a:t>
            </a:r>
            <a:r>
              <a:rPr lang="zh-CN" altLang="en-US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＋</a:t>
            </a:r>
            <a:r>
              <a:rPr lang="en-US" altLang="zh-CN" sz="21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endParaRPr lang="zh-CN" altLang="en-US" sz="21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6273" name="图片 23" descr="2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760132" y="1761661"/>
            <a:ext cx="1941910" cy="18871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4" name="图片 22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388068" y="3007054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5" name="图片 26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2474" y="2554616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6" name="图片 27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2474" y="2398644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7" name="图片 28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2474" y="2242673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8" name="图片 29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8427" y="2086700"/>
            <a:ext cx="23693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79" name="图片 30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10627" y="3004673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0" name="图片 31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10627" y="2848700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1" name="图片 32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75033" y="3008244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2" name="图片 33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75033" y="2852273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3" name="图片 34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7237" y="2701063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4" name="图片 35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7237" y="3008244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5" name="图片 36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7237" y="2852273"/>
            <a:ext cx="238125" cy="171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86" name="图片 37" descr="7 (2)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358427" y="1933110"/>
            <a:ext cx="236935" cy="171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" name="文本框 36"/>
          <p:cNvSpPr txBox="1"/>
          <p:nvPr/>
        </p:nvSpPr>
        <p:spPr>
          <a:xfrm>
            <a:off x="1469108" y="1641396"/>
            <a:ext cx="2389117" cy="3924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ctr"/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2128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该如何表示？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6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6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6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6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6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6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96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96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6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96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96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6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96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  <p:bldP spid="11267" grpId="1" animBg="1"/>
      <p:bldP spid="37" grpId="0"/>
      <p:bldP spid="3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753510" y="3084323"/>
            <a:ext cx="754973" cy="1258289"/>
          </a:xfrm>
          <a:prstGeom prst="rect">
            <a:avLst/>
          </a:prstGeom>
        </p:spPr>
      </p:pic>
      <p:pic>
        <p:nvPicPr>
          <p:cNvPr id="96260" name="图片 6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7193" y="1231106"/>
            <a:ext cx="1038225" cy="9582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6262" name="图片 8" descr="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3969" y="1220629"/>
            <a:ext cx="1050608" cy="96869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97" name="TextBox 38"/>
          <p:cNvSpPr txBox="1"/>
          <p:nvPr/>
        </p:nvSpPr>
        <p:spPr>
          <a:xfrm>
            <a:off x="1174797" y="1794718"/>
            <a:ext cx="2796205" cy="1149251"/>
          </a:xfrm>
          <a:prstGeom prst="wedgeRoundRectCallout">
            <a:avLst>
              <a:gd name="adj1" fmla="val -34738"/>
              <a:gd name="adj2" fmla="val 74357"/>
              <a:gd name="adj3" fmla="val 16667"/>
            </a:avLst>
          </a:prstGeom>
          <a:solidFill>
            <a:srgbClr val="EA976B"/>
          </a:solidFill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2128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51071" y="2369344"/>
            <a:ext cx="108632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31819" y="2369344"/>
            <a:ext cx="86391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4889" y="4389596"/>
            <a:ext cx="88106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9924" y="4358164"/>
            <a:ext cx="86153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</a:t>
            </a:r>
            <a:r>
              <a:rPr lang="zh-CN" altLang="en-US" sz="21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</a:t>
            </a:r>
            <a:endParaRPr lang="zh-CN" altLang="en-US" sz="21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05555" y="1091832"/>
            <a:ext cx="1139305" cy="12339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732240" y="3363077"/>
            <a:ext cx="702078" cy="82232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5" cstate="email"/>
          <a:srcRect/>
          <a:stretch>
            <a:fillRect/>
          </a:stretch>
        </p:blipFill>
        <p:spPr>
          <a:xfrm>
            <a:off x="7363778" y="3676507"/>
            <a:ext cx="653177" cy="4795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6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6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97" grpId="0" bldLvl="0" animBg="1"/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63454" y="1357789"/>
            <a:ext cx="4458653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那么，用方块来表示一下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3267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吧。</a:t>
            </a:r>
            <a:endParaRPr lang="zh-CN" altLang="en-US" sz="1600" dirty="0">
              <a:ea typeface="+mn-lt"/>
              <a:cs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04486" y="2083117"/>
            <a:ext cx="677585" cy="659369"/>
            <a:chOff x="11740" y="2332"/>
            <a:chExt cx="4585" cy="4502"/>
          </a:xfrm>
        </p:grpSpPr>
        <p:grpSp>
          <p:nvGrpSpPr>
            <p:cNvPr id="1324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325" name="立方体 132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26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7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8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9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0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1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3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4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5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36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337" name="立方体 133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38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9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0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1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2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3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4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5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6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7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48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349" name="立方体 134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50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1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2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3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4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5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6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7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8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9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60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1361" name="立方体 136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62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3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4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5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6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7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8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9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0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1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72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1373" name="立方体 1372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74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5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6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7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8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9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0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1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2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3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84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1385" name="立方体 138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86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7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8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9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0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1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2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3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4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5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96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397" name="立方体 139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98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9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0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1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2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3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4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5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6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7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08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409" name="立方体 140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410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1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2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3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4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5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6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7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8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9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0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421" name="立方体 142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422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3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4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5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6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7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8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9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0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1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" name="图片 2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" name="图片 143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2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图片 2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图片 2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图片 3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9" name="图片 143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图片 3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" name="图片 144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2" name="图片 144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3" name="图片 144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4" name="图片 144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5" name="图片 144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6" name="图片 144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7" name="图片 144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8" name="图片 1447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9" name="图片 144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50" name="图片 1449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2382798" y="2077402"/>
            <a:ext cx="677585" cy="659369"/>
            <a:chOff x="11740" y="2332"/>
            <a:chExt cx="4585" cy="4502"/>
          </a:xfrm>
        </p:grpSpPr>
        <p:grpSp>
          <p:nvGrpSpPr>
            <p:cNvPr id="5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6" name="立方体 5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7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8" name="立方体 17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9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5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3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5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6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7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8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39" name="立方体 3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40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1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2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3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4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5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6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7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8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49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0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51" name="立方体 5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52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3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4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5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6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7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8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9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0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1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2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63" name="立方体 62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64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5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6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7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8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69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0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1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2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3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74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75" name="立方体 7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76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7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8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79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0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1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2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4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5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6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87" name="立方体 8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88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9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0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1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2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3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4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5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6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97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98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99" name="立方体 9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00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1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3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4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5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6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7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8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9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0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11" name="立方体 11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12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3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4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5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6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7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8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9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0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1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122" name="图片 12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" name="图片 12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4" name="图片 12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5" name="图片 12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6" name="图片 12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7" name="图片 12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8" name="图片 12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9" name="图片 12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0" name="图片 12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1" name="图片 13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2" name="图片 13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" name="图片 13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" name="图片 13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5" name="图片 13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6" name="图片 13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7" name="图片 13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8" name="图片 137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9" name="图片 13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0" name="图片 139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1" name="组合 140"/>
          <p:cNvGrpSpPr/>
          <p:nvPr/>
        </p:nvGrpSpPr>
        <p:grpSpPr>
          <a:xfrm>
            <a:off x="3108603" y="2071687"/>
            <a:ext cx="677585" cy="659369"/>
            <a:chOff x="11740" y="2332"/>
            <a:chExt cx="4585" cy="4502"/>
          </a:xfrm>
        </p:grpSpPr>
        <p:grpSp>
          <p:nvGrpSpPr>
            <p:cNvPr id="142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43" name="立方体 14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44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5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6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7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8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9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0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1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2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3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54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55" name="立方体 15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56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7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8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59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0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1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2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3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4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5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66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67" name="立方体 16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68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69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0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1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2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3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5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6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7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78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179" name="立方体 17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80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1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2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3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4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5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6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7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8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9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90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191" name="立方体 190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92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3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4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5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6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7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8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99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0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1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02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203" name="立方体 202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204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5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6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7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8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09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0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1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2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3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14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215" name="立方体 214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216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7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8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9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0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1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2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3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4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5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26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227" name="立方体 226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228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29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0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1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2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3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4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5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6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7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238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239" name="立方体 23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240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1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2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3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4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5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6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7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8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49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50" name="图片 24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1" name="图片 25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2" name="图片 25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3" name="图片 252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4" name="图片 25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5" name="图片 254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6" name="图片 25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7" name="图片 25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8" name="图片 25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9" name="图片 25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0" name="图片 259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1" name="图片 26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2" name="图片 26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3" name="图片 26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4" name="图片 26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5" name="图片 26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" name="图片 265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7" name="图片 26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8" name="图片 267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69" name="组合 268"/>
          <p:cNvGrpSpPr/>
          <p:nvPr/>
        </p:nvGrpSpPr>
        <p:grpSpPr>
          <a:xfrm>
            <a:off x="3911560" y="2192774"/>
            <a:ext cx="505778" cy="539354"/>
            <a:chOff x="5759" y="2998"/>
            <a:chExt cx="3830" cy="3588"/>
          </a:xfrm>
        </p:grpSpPr>
        <p:pic>
          <p:nvPicPr>
            <p:cNvPr id="270" name="图片 269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1" name="图片 270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2" name="图片 271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3" name="图片 272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4" name="图片 273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5" name="图片 274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6" name="图片 275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7" name="图片 276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8" name="图片 277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9" name="图片 278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0" name="组合 279"/>
          <p:cNvGrpSpPr/>
          <p:nvPr/>
        </p:nvGrpSpPr>
        <p:grpSpPr>
          <a:xfrm>
            <a:off x="4529852" y="2181344"/>
            <a:ext cx="505778" cy="539354"/>
            <a:chOff x="5759" y="2998"/>
            <a:chExt cx="3830" cy="3588"/>
          </a:xfrm>
        </p:grpSpPr>
        <p:pic>
          <p:nvPicPr>
            <p:cNvPr id="281" name="图片 280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2" name="图片 281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3" name="图片 282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4" name="图片 283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5" name="图片 284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6" name="图片 285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7" name="图片 286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8" name="图片 287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9" name="图片 288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0" name="图片 289" descr="39.png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2" name="图片 1431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198507" y="2178487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1" name="图片 290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388531" y="2190631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2" name="图片 291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584984" y="2190631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3" name="图片 292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63221" y="2202776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4" name="图片 293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947886" y="2197061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5" name="图片 294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114336" y="2191346"/>
            <a:ext cx="79653" cy="53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" name="图片 295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47394" y="2508703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" name="图片 296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173926" y="2206879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8" name="图片 297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06392" y="2217595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9" name="图片 298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21000" y="2217595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0" name="图片 299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347394" y="2206879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1" name="图片 300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621000" y="2508703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2" name="图片 301" descr="40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06392" y="2514775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4" name="文本框 303"/>
          <p:cNvSpPr txBox="1"/>
          <p:nvPr/>
        </p:nvSpPr>
        <p:spPr>
          <a:xfrm>
            <a:off x="2373630" y="2778442"/>
            <a:ext cx="98583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三千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305" name="文本框 304"/>
          <p:cNvSpPr txBox="1"/>
          <p:nvPr/>
        </p:nvSpPr>
        <p:spPr>
          <a:xfrm>
            <a:off x="4160996" y="2749867"/>
            <a:ext cx="8534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二百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306" name="文本框 305"/>
          <p:cNvSpPr txBox="1"/>
          <p:nvPr/>
        </p:nvSpPr>
        <p:spPr>
          <a:xfrm>
            <a:off x="5422106" y="2735580"/>
            <a:ext cx="74866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六十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6620828" y="2735580"/>
            <a:ext cx="82296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lt"/>
              </a:rPr>
              <a:t>七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lt"/>
            </a:endParaRPr>
          </a:p>
        </p:txBody>
      </p:sp>
      <p:sp>
        <p:nvSpPr>
          <p:cNvPr id="308" name="文本框 307"/>
          <p:cNvSpPr txBox="1"/>
          <p:nvPr/>
        </p:nvSpPr>
        <p:spPr>
          <a:xfrm>
            <a:off x="988886" y="3563452"/>
            <a:ext cx="556593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3267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中有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09" name="文本框 308"/>
          <p:cNvSpPr txBox="1"/>
          <p:nvPr/>
        </p:nvSpPr>
        <p:spPr>
          <a:xfrm>
            <a:off x="2234780" y="4136326"/>
            <a:ext cx="405384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3267=3000+200+60+7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33" name="圆角矩形 732"/>
          <p:cNvSpPr/>
          <p:nvPr/>
        </p:nvSpPr>
        <p:spPr>
          <a:xfrm>
            <a:off x="595313" y="544830"/>
            <a:ext cx="2252186" cy="544830"/>
          </a:xfrm>
          <a:prstGeom prst="roundRect">
            <a:avLst/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看一看 说一说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4" grpId="0"/>
      <p:bldP spid="305" grpId="0"/>
      <p:bldP spid="306" grpId="0"/>
      <p:bldP spid="307" grpId="0"/>
      <p:bldP spid="308" grpId="0"/>
      <p:bldP spid="30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03898" y="895350"/>
            <a:ext cx="3528536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你能再找几个数说一说吗？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9592" y="1707654"/>
            <a:ext cx="563784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4357=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______+______+_______+_______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753032" y="1711464"/>
            <a:ext cx="77328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4000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92686" y="1720989"/>
            <a:ext cx="6134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40436" y="1698605"/>
            <a:ext cx="5919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42955" y="1728609"/>
            <a:ext cx="676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7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99592" y="2471083"/>
            <a:ext cx="513057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4357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7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7209" y="3148310"/>
            <a:ext cx="563784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</a:rPr>
              <a:t>1509=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Arial" panose="020B0604020202020204" pitchFamily="34" charset="0"/>
              </a:rPr>
              <a:t>______+______+_______+_______</a:t>
            </a:r>
            <a:endParaRPr lang="en-US" altLang="zh-CN" sz="2100" dirty="0">
              <a:latin typeface="微软雅黑" panose="020B0503020204020204" charset="-122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53032" y="3148310"/>
            <a:ext cx="773289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26487" y="3161645"/>
            <a:ext cx="61341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500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28054" y="3139261"/>
            <a:ext cx="59197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0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76756" y="3115449"/>
            <a:ext cx="676751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9</a:t>
            </a:r>
            <a:endParaRPr lang="en-US" altLang="zh-CN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41026" y="3911739"/>
            <a:ext cx="640365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1509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里有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个千，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个百，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个十和</a:t>
            </a:r>
            <a:r>
              <a:rPr lang="en-US" altLang="zh-CN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9</a:t>
            </a:r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个一。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2525673" y="3763801"/>
            <a:ext cx="4126231" cy="367189"/>
            <a:chOff x="2859" y="6940"/>
            <a:chExt cx="11552" cy="1028"/>
          </a:xfrm>
        </p:grpSpPr>
        <p:sp>
          <p:nvSpPr>
            <p:cNvPr id="35" name="圆角矩形 34"/>
            <p:cNvSpPr/>
            <p:nvPr/>
          </p:nvSpPr>
          <p:spPr>
            <a:xfrm>
              <a:off x="2859" y="6963"/>
              <a:ext cx="2115" cy="98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6" name="圆角矩形 35"/>
            <p:cNvSpPr/>
            <p:nvPr/>
          </p:nvSpPr>
          <p:spPr>
            <a:xfrm>
              <a:off x="6422" y="6940"/>
              <a:ext cx="1949" cy="98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7" name="圆角矩形 36"/>
            <p:cNvSpPr/>
            <p:nvPr/>
          </p:nvSpPr>
          <p:spPr>
            <a:xfrm>
              <a:off x="9231" y="6940"/>
              <a:ext cx="1587" cy="98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11510" y="6940"/>
              <a:ext cx="1218" cy="98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13428" y="6940"/>
              <a:ext cx="983" cy="982"/>
            </a:xfrm>
            <a:prstGeom prst="roundRect">
              <a:avLst/>
            </a:prstGeom>
            <a:solidFill>
              <a:schemeClr val="accent1">
                <a:alpha val="0"/>
              </a:scheme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336" y="6999"/>
              <a:ext cx="783" cy="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=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2728" y="7020"/>
              <a:ext cx="849" cy="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FF0000"/>
                  </a:solidFill>
                </a:rPr>
                <a:t>+</a:t>
              </a:r>
              <a:endParaRPr lang="en-US" altLang="zh-CN" sz="1600">
                <a:solidFill>
                  <a:srgbClr val="FF0000"/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0818" y="7020"/>
              <a:ext cx="849" cy="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>
                  <a:solidFill>
                    <a:srgbClr val="FF0000"/>
                  </a:solidFill>
                </a:rPr>
                <a:t>+</a:t>
              </a:r>
              <a:endParaRPr lang="en-US" altLang="zh-CN" sz="1600">
                <a:solidFill>
                  <a:srgbClr val="FF0000"/>
                </a:solidFill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8404" y="7020"/>
              <a:ext cx="849" cy="9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FF0000"/>
                  </a:solidFill>
                </a:rPr>
                <a:t>+</a:t>
              </a:r>
              <a:endParaRPr lang="en-US" altLang="zh-CN" sz="1600" dirty="0">
                <a:solidFill>
                  <a:srgbClr val="FF0000"/>
                </a:solidFill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505551" y="3751897"/>
            <a:ext cx="852488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1325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418273" y="2175034"/>
            <a:ext cx="1215390" cy="1179195"/>
            <a:chOff x="11740" y="2332"/>
            <a:chExt cx="4585" cy="4502"/>
          </a:xfrm>
        </p:grpSpPr>
        <p:grpSp>
          <p:nvGrpSpPr>
            <p:cNvPr id="1324" name="组合 178"/>
            <p:cNvGrpSpPr/>
            <p:nvPr/>
          </p:nvGrpSpPr>
          <p:grpSpPr bwMode="auto">
            <a:xfrm>
              <a:off x="12695" y="2332"/>
              <a:ext cx="3630" cy="3580"/>
              <a:chOff x="1000100" y="4134218"/>
              <a:chExt cx="2305065" cy="2273389"/>
            </a:xfrm>
          </p:grpSpPr>
          <p:sp>
            <p:nvSpPr>
              <p:cNvPr id="1325" name="立方体 132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26" name="图片 1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7" name="图片 1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8" name="图片 1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29" name="图片 1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7155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0" name="图片 1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1" name="图片 1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2" name="图片 1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3" name="图片 17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4" name="图片 17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5" name="图片 1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36" name="组合 191"/>
            <p:cNvGrpSpPr/>
            <p:nvPr/>
          </p:nvGrpSpPr>
          <p:grpSpPr bwMode="auto">
            <a:xfrm>
              <a:off x="12598" y="2435"/>
              <a:ext cx="3630" cy="3580"/>
              <a:chOff x="1000100" y="4134218"/>
              <a:chExt cx="2305065" cy="2273389"/>
            </a:xfrm>
          </p:grpSpPr>
          <p:sp>
            <p:nvSpPr>
              <p:cNvPr id="1337" name="立方体 133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38" name="图片 19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39" name="图片 19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0" name="图片 19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1" name="图片 19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2" name="图片 19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3" name="图片 19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4" name="图片 19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5" name="图片 20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6" name="图片 20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47" name="图片 20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48" name="组合 203"/>
            <p:cNvGrpSpPr/>
            <p:nvPr/>
          </p:nvGrpSpPr>
          <p:grpSpPr bwMode="auto">
            <a:xfrm>
              <a:off x="12485" y="2540"/>
              <a:ext cx="3630" cy="3580"/>
              <a:chOff x="1000100" y="4134218"/>
              <a:chExt cx="2305065" cy="2273389"/>
            </a:xfrm>
          </p:grpSpPr>
          <p:sp>
            <p:nvSpPr>
              <p:cNvPr id="1349" name="立方体 134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50" name="图片 20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1" name="图片 20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2" name="图片 20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3" name="图片 20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4" name="图片 20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5" name="图片 21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6" name="图片 21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7" name="图片 21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8" name="图片 21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59" name="图片 21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60" name="组合 215"/>
            <p:cNvGrpSpPr/>
            <p:nvPr/>
          </p:nvGrpSpPr>
          <p:grpSpPr bwMode="auto">
            <a:xfrm>
              <a:off x="12375" y="2647"/>
              <a:ext cx="3630" cy="3580"/>
              <a:chOff x="1000100" y="4134218"/>
              <a:chExt cx="2305065" cy="2273389"/>
            </a:xfrm>
          </p:grpSpPr>
          <p:sp>
            <p:nvSpPr>
              <p:cNvPr id="1361" name="立方体 136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62" name="图片 21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3" name="图片 21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4" name="图片 21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5" name="图片 22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6" name="图片 22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7" name="图片 22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8" name="图片 22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69" name="图片 22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0" name="图片 22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1" name="图片 22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72" name="组合 227"/>
            <p:cNvGrpSpPr/>
            <p:nvPr/>
          </p:nvGrpSpPr>
          <p:grpSpPr bwMode="auto">
            <a:xfrm>
              <a:off x="12263" y="2747"/>
              <a:ext cx="3630" cy="3583"/>
              <a:chOff x="1000100" y="4134218"/>
              <a:chExt cx="2305065" cy="2273389"/>
            </a:xfrm>
          </p:grpSpPr>
          <p:sp>
            <p:nvSpPr>
              <p:cNvPr id="1373" name="立方体 1372"/>
              <p:cNvSpPr/>
              <p:nvPr/>
            </p:nvSpPr>
            <p:spPr>
              <a:xfrm>
                <a:off x="2357421" y="4273826"/>
                <a:ext cx="285752" cy="285562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74" name="图片 22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5" name="图片 23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6" name="图片 23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7" name="图片 23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8" name="图片 23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79" name="图片 23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0" name="图片 23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1" name="图片 23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2" name="图片 23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3" name="图片 23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84" name="组合 239"/>
            <p:cNvGrpSpPr/>
            <p:nvPr/>
          </p:nvGrpSpPr>
          <p:grpSpPr bwMode="auto">
            <a:xfrm>
              <a:off x="12155" y="2842"/>
              <a:ext cx="3630" cy="3580"/>
              <a:chOff x="1000100" y="4134218"/>
              <a:chExt cx="2305065" cy="2273389"/>
            </a:xfrm>
          </p:grpSpPr>
          <p:sp>
            <p:nvSpPr>
              <p:cNvPr id="1385" name="立方体 1384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86" name="图片 24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7" name="图片 24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8" name="图片 24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89" name="图片 24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0" name="图片 24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1" name="图片 24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2" name="图片 24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3" name="图片 24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4" name="图片 24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5" name="图片 25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396" name="组合 251"/>
            <p:cNvGrpSpPr/>
            <p:nvPr/>
          </p:nvGrpSpPr>
          <p:grpSpPr bwMode="auto">
            <a:xfrm>
              <a:off x="12043" y="2955"/>
              <a:ext cx="3630" cy="3580"/>
              <a:chOff x="1000100" y="4134218"/>
              <a:chExt cx="2305065" cy="2273389"/>
            </a:xfrm>
          </p:grpSpPr>
          <p:sp>
            <p:nvSpPr>
              <p:cNvPr id="1397" name="立方体 1396"/>
              <p:cNvSpPr/>
              <p:nvPr/>
            </p:nvSpPr>
            <p:spPr>
              <a:xfrm>
                <a:off x="2357421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398" name="图片 25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99" name="图片 25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0" name="图片 25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1" name="图片 25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2" name="图片 25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3" name="图片 25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4" name="图片 25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5" name="图片 26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6" name="图片 26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07" name="图片 26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08" name="组合 263"/>
            <p:cNvGrpSpPr/>
            <p:nvPr/>
          </p:nvGrpSpPr>
          <p:grpSpPr bwMode="auto">
            <a:xfrm>
              <a:off x="11950" y="3052"/>
              <a:ext cx="3630" cy="3580"/>
              <a:chOff x="1000100" y="4134218"/>
              <a:chExt cx="2305065" cy="2273389"/>
            </a:xfrm>
          </p:grpSpPr>
          <p:sp>
            <p:nvSpPr>
              <p:cNvPr id="1409" name="立方体 1408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410" name="图片 26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1" name="图片 26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2" name="图片 26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3" name="图片 26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4" name="图片 26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5" name="图片 27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6" name="图片 27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7" name="图片 27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8" name="图片 27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19" name="图片 27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420" name="组合 275"/>
            <p:cNvGrpSpPr/>
            <p:nvPr/>
          </p:nvGrpSpPr>
          <p:grpSpPr bwMode="auto">
            <a:xfrm>
              <a:off x="11850" y="3152"/>
              <a:ext cx="3630" cy="3580"/>
              <a:chOff x="1000100" y="4134218"/>
              <a:chExt cx="2305065" cy="2273389"/>
            </a:xfrm>
          </p:grpSpPr>
          <p:sp>
            <p:nvSpPr>
              <p:cNvPr id="1421" name="立方体 1420"/>
              <p:cNvSpPr/>
              <p:nvPr/>
            </p:nvSpPr>
            <p:spPr>
              <a:xfrm>
                <a:off x="2357422" y="4273923"/>
                <a:ext cx="285752" cy="285761"/>
              </a:xfrm>
              <a:prstGeom prst="cube">
                <a:avLst/>
              </a:prstGeom>
              <a:solidFill>
                <a:srgbClr val="00B0F0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1000"/>
              </a:p>
            </p:txBody>
          </p:sp>
          <p:pic>
            <p:nvPicPr>
              <p:cNvPr id="1422" name="图片 277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000100" y="4139607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3" name="图片 278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21536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4" name="图片 279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428763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5" name="图片 280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651382" y="413689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6" name="图片 281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1872715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7" name="图片 282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096842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8" name="图片 283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317468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29" name="图片 284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542982" y="4134218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0" name="图片 285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767877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431" name="图片 286" descr="39.png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2993391" y="4135054"/>
                <a:ext cx="311774" cy="2268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6" name="图片 25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174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7" name="图片 26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090" y="3255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4" name="图片 1433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440" y="3250"/>
              <a:ext cx="490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8" name="图片 27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2793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9" name="图片 2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14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" name="图片 29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95" y="3250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图片 30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850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9" name="图片 1438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205" y="3252"/>
              <a:ext cx="490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" name="图片 31" descr="39.png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4555" y="3252"/>
              <a:ext cx="493" cy="35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1" name="图片 1440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6352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2" name="图片 1441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6025"/>
              <a:ext cx="465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3" name="图片 1442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677"/>
              <a:ext cx="463" cy="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4" name="图片 1443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533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5" name="图片 1444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20" y="4990"/>
              <a:ext cx="463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6" name="图片 1445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5" y="4642"/>
              <a:ext cx="46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7" name="图片 1446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8" y="4300"/>
              <a:ext cx="462" cy="4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8" name="图片 1447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957"/>
              <a:ext cx="470" cy="4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9" name="图片 1448" descr="40.png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14913" y="3600"/>
              <a:ext cx="467" cy="4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50" name="图片 1449" descr="40.png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14908" y="3255"/>
              <a:ext cx="472" cy="4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32" name="图片 1431" descr="39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893117" y="2322672"/>
            <a:ext cx="157163" cy="1064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" name="图片 162" descr="39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232208" y="2335054"/>
            <a:ext cx="154781" cy="1050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0" name="组合 139"/>
          <p:cNvGrpSpPr/>
          <p:nvPr/>
        </p:nvGrpSpPr>
        <p:grpSpPr>
          <a:xfrm>
            <a:off x="4836795" y="2321243"/>
            <a:ext cx="732949" cy="872490"/>
            <a:chOff x="5759" y="2998"/>
            <a:chExt cx="3830" cy="3588"/>
          </a:xfrm>
        </p:grpSpPr>
        <p:pic>
          <p:nvPicPr>
            <p:cNvPr id="141" name="图片 140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2" name="图片 141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3" name="图片 142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4" name="图片 143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5" name="图片 144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6" name="图片 145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7" name="图片 146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8" name="图片 147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49" name="图片 148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0" name="图片 149" descr="39.png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51" name="图片 150" descr="40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46385" y="2976618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2" name="图片 151" descr="40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405384" y="2666223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" name="图片 152" descr="40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19991" y="2666223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4" name="图片 153" descr="40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846385" y="2655507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5" name="图片 154" descr="40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119991" y="2957330"/>
            <a:ext cx="165200" cy="172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4032409" y="2321243"/>
            <a:ext cx="713423" cy="863441"/>
            <a:chOff x="5759" y="2998"/>
            <a:chExt cx="3830" cy="3588"/>
          </a:xfrm>
        </p:grpSpPr>
        <p:pic>
          <p:nvPicPr>
            <p:cNvPr id="4" name="图片 3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" name="图片 4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" name="图片 5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图片 6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图片 7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图片 8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图片 9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" name="图片 10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图片 11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图片 12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组合 13"/>
          <p:cNvGrpSpPr/>
          <p:nvPr/>
        </p:nvGrpSpPr>
        <p:grpSpPr>
          <a:xfrm>
            <a:off x="3216593" y="2321243"/>
            <a:ext cx="735330" cy="863441"/>
            <a:chOff x="5759" y="2998"/>
            <a:chExt cx="3830" cy="3588"/>
          </a:xfrm>
        </p:grpSpPr>
        <p:pic>
          <p:nvPicPr>
            <p:cNvPr id="15" name="图片 14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5759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图片 15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126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" name="图片 16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496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图片 17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6863" y="301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" name="图片 18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246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0" name="图片 19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613" y="3001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1" name="图片 20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7983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8350" y="2998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4" name="图片 23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8730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5" name="图片 24" descr="39.png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9097" y="3014"/>
              <a:ext cx="493" cy="35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文本框 32"/>
          <p:cNvSpPr txBox="1"/>
          <p:nvPr/>
        </p:nvSpPr>
        <p:spPr>
          <a:xfrm>
            <a:off x="578327" y="612511"/>
            <a:ext cx="1700927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有多少个      </a:t>
            </a:r>
            <a:r>
              <a:rPr lang="zh-CN" altLang="en-US" sz="2100" dirty="0"/>
              <a:t>？</a:t>
            </a:r>
            <a:endParaRPr lang="zh-CN" altLang="en-US" sz="2100" dirty="0"/>
          </a:p>
        </p:txBody>
      </p:sp>
      <p:pic>
        <p:nvPicPr>
          <p:cNvPr id="1451" name="图片 1450" descr="40.png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1824793" y="708715"/>
            <a:ext cx="217646" cy="227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文本框 46"/>
          <p:cNvSpPr txBox="1"/>
          <p:nvPr/>
        </p:nvSpPr>
        <p:spPr>
          <a:xfrm>
            <a:off x="3761899" y="3768566"/>
            <a:ext cx="764381" cy="715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1000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782503" y="3764280"/>
            <a:ext cx="643414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300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615940" y="3768566"/>
            <a:ext cx="502920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20</a:t>
            </a:r>
            <a:endParaRPr lang="en-US" altLang="zh-CN" sz="2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339721" y="3764280"/>
            <a:ext cx="33932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</a:rPr>
              <a:t>5</a:t>
            </a:r>
            <a:endParaRPr lang="en-US" altLang="zh-CN" sz="2100" dirty="0">
              <a:solidFill>
                <a:srgbClr val="FF0000"/>
              </a:solidFill>
            </a:endParaRPr>
          </a:p>
        </p:txBody>
      </p:sp>
      <p:sp>
        <p:nvSpPr>
          <p:cNvPr id="189" name="任意多边形 18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lIns="68580" tIns="34290" rIns="68580" bIns="34290" rtlCol="0" anchor="ctr"/>
          <a:lstStyle/>
          <a:p>
            <a:pPr algn="ctr">
              <a:defRPr/>
            </a:pPr>
            <a:r>
              <a:rPr lang="en-US" altLang="zh-CN" sz="2100" b="1" kern="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rPr>
              <a:t>1</a:t>
            </a:r>
            <a:endParaRPr lang="zh-CN" altLang="en-US" sz="2100" b="1" kern="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7" grpId="0"/>
      <p:bldP spid="48" grpId="0"/>
      <p:bldP spid="49" grpId="0"/>
      <p:bldP spid="5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5" name="图片 128004" descr="xxsx2bp3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1944529" y="2414588"/>
            <a:ext cx="4463675" cy="17254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9" name="文本框 308"/>
          <p:cNvSpPr txBox="1"/>
          <p:nvPr/>
        </p:nvSpPr>
        <p:spPr>
          <a:xfrm>
            <a:off x="3073167" y="4353948"/>
            <a:ext cx="3731419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1000+100+3=1103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（块</a:t>
            </a:r>
            <a:r>
              <a:rPr lang="zh-CN" altLang="en-US" sz="2100" dirty="0">
                <a:solidFill>
                  <a:srgbClr val="FF0000"/>
                </a:solidFill>
              </a:rPr>
              <a:t>）</a:t>
            </a:r>
            <a:endParaRPr lang="zh-CN" altLang="en-US" sz="2100" dirty="0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1550" y="614098"/>
            <a:ext cx="189547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>
                <a:latin typeface="微软雅黑" panose="020B0503020204020204" charset="-122"/>
                <a:ea typeface="微软雅黑" panose="020B0503020204020204" charset="-122"/>
              </a:rPr>
              <a:t>总共有几块糖？</a:t>
            </a:r>
            <a:endParaRPr lang="zh-CN" altLang="en-US" sz="21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图片 3" descr="GXM]_PE[CB_ZA%TGR[GNF`N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937159" y="545783"/>
            <a:ext cx="1269683" cy="1311116"/>
          </a:xfrm>
          <a:prstGeom prst="rect">
            <a:avLst/>
          </a:prstGeom>
        </p:spPr>
      </p:pic>
      <p:sp>
        <p:nvSpPr>
          <p:cNvPr id="5" name="圆角矩形标注 4"/>
          <p:cNvSpPr/>
          <p:nvPr/>
        </p:nvSpPr>
        <p:spPr>
          <a:xfrm>
            <a:off x="5544026" y="589597"/>
            <a:ext cx="2430352" cy="661035"/>
          </a:xfrm>
          <a:prstGeom prst="wedgeRoundRectCallout">
            <a:avLst>
              <a:gd name="adj1" fmla="val -71788"/>
              <a:gd name="adj2" fmla="val 31916"/>
              <a:gd name="adj3" fmla="val 16667"/>
            </a:avLst>
          </a:prstGeom>
          <a:solidFill>
            <a:srgbClr val="A0DA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个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</a:t>
            </a:r>
            <a:r>
              <a:rPr lang="en-US" altLang="zh-CN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1000</a:t>
            </a:r>
            <a:r>
              <a:rPr lang="zh-CN" altLang="en-US" sz="2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en-US" altLang="zh-CN" sz="2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19680000">
            <a:off x="3080328" y="1883288"/>
            <a:ext cx="770573" cy="262890"/>
          </a:xfrm>
          <a:prstGeom prst="rightArrow">
            <a:avLst>
              <a:gd name="adj1" fmla="val 55072"/>
              <a:gd name="adj2" fmla="val 55253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/>
      <p:bldP spid="309" grpId="1"/>
      <p:bldP spid="5" grpId="0" bldLvl="0" animBg="1"/>
      <p:bldP spid="5" grpId="1" animBg="1"/>
      <p:bldP spid="6" grpId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90ccf5f9-a840-47d7-baa0-0e3afb5e96e0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2003</Words>
  <Application>WPS 演示</Application>
  <PresentationFormat>全屏显示(16:9)</PresentationFormat>
  <Paragraphs>367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Calibri</vt:lpstr>
      <vt:lpstr>楷体</vt:lpstr>
      <vt:lpstr>Arial Unicode MS</vt:lpstr>
      <vt:lpstr>Times New Roman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39</cp:revision>
  <dcterms:created xsi:type="dcterms:W3CDTF">2019-08-30T13:40:00Z</dcterms:created>
  <dcterms:modified xsi:type="dcterms:W3CDTF">2023-01-30T04:31:48Z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5E426F7D5C274F45A2E505871A139192</vt:lpwstr>
  </property>
</Properties>
</file>