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35" r:id="rId7"/>
    <p:sldId id="536" r:id="rId8"/>
    <p:sldId id="537" r:id="rId9"/>
    <p:sldId id="502" r:id="rId10"/>
    <p:sldId id="518" r:id="rId11"/>
    <p:sldId id="538" r:id="rId12"/>
    <p:sldId id="539" r:id="rId13"/>
    <p:sldId id="515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9F9F"/>
    <a:srgbClr val="0070C0"/>
    <a:srgbClr val="AFF22A"/>
    <a:srgbClr val="FF0000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422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生活中的大数 比一比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275606"/>
            <a:ext cx="9138574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比一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</a:t>
            </a:r>
            <a:endParaRPr lang="en-US" altLang="zh-CN" sz="6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41036" y="678637"/>
            <a:ext cx="22929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生活中的大数</a:t>
            </a:r>
            <a:endParaRPr lang="zh-CN" altLang="en-US" sz="28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115616" y="2164346"/>
            <a:ext cx="2232248" cy="1079152"/>
            <a:chOff x="704748" y="1453531"/>
            <a:chExt cx="4073916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704748" y="1453531"/>
              <a:ext cx="4073916" cy="1882381"/>
            </a:xfrm>
            <a:prstGeom prst="cloudCallout">
              <a:avLst>
                <a:gd name="adj1" fmla="val -46560"/>
                <a:gd name="adj2" fmla="val 80372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974516" y="1543150"/>
              <a:ext cx="3804146" cy="14495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写数和读数都从高位起。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70452" y="1231173"/>
            <a:ext cx="1499628" cy="2000739"/>
            <a:chOff x="3582493" y="1751458"/>
            <a:chExt cx="1499628" cy="2159866"/>
          </a:xfrm>
        </p:grpSpPr>
        <p:grpSp>
          <p:nvGrpSpPr>
            <p:cNvPr id="33" name="组合 32"/>
            <p:cNvGrpSpPr/>
            <p:nvPr/>
          </p:nvGrpSpPr>
          <p:grpSpPr>
            <a:xfrm>
              <a:off x="3582493" y="1751458"/>
              <a:ext cx="1499628" cy="2159866"/>
              <a:chOff x="4944580" y="1746235"/>
              <a:chExt cx="1499628" cy="2159866"/>
            </a:xfrm>
          </p:grpSpPr>
          <p:sp>
            <p:nvSpPr>
              <p:cNvPr id="36" name="圆柱形 35"/>
              <p:cNvSpPr/>
              <p:nvPr/>
            </p:nvSpPr>
            <p:spPr>
              <a:xfrm>
                <a:off x="5120539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" name="圆柱形 36"/>
              <p:cNvSpPr/>
              <p:nvPr/>
            </p:nvSpPr>
            <p:spPr>
              <a:xfrm>
                <a:off x="5424886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8" name="圆柱形 37"/>
              <p:cNvSpPr/>
              <p:nvPr/>
            </p:nvSpPr>
            <p:spPr>
              <a:xfrm>
                <a:off x="5707955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9" name="圆柱形 38"/>
              <p:cNvSpPr/>
              <p:nvPr/>
            </p:nvSpPr>
            <p:spPr>
              <a:xfrm>
                <a:off x="6012548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0" name="圆柱形 39"/>
              <p:cNvSpPr/>
              <p:nvPr/>
            </p:nvSpPr>
            <p:spPr>
              <a:xfrm>
                <a:off x="6300192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084168" y="3469010"/>
                <a:ext cx="360040" cy="431933"/>
                <a:chOff x="2915816" y="2508282"/>
                <a:chExt cx="360040" cy="431933"/>
              </a:xfrm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61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31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5806049" y="3469010"/>
                <a:ext cx="360040" cy="431933"/>
                <a:chOff x="2915816" y="2508282"/>
                <a:chExt cx="360040" cy="431933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9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31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5527931" y="3469010"/>
                <a:ext cx="360040" cy="431933"/>
                <a:chOff x="2915816" y="2508282"/>
                <a:chExt cx="360040" cy="431933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rgbClr val="FF9F9F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7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31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5240288" y="3469010"/>
                <a:ext cx="360040" cy="431933"/>
                <a:chOff x="2915816" y="2508282"/>
                <a:chExt cx="360040" cy="431933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rgbClr val="FFFF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5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31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4944580" y="3474168"/>
                <a:ext cx="366550" cy="431933"/>
                <a:chOff x="2909306" y="2513440"/>
                <a:chExt cx="366550" cy="431933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52" name="矩形 4"/>
                <p:cNvSpPr>
                  <a:spLocks noChangeArrowheads="1"/>
                </p:cNvSpPr>
                <p:nvPr/>
              </p:nvSpPr>
              <p:spPr bwMode="auto">
                <a:xfrm>
                  <a:off x="2909306" y="2513440"/>
                  <a:ext cx="292667" cy="431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万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62" name="椭圆 61"/>
            <p:cNvSpPr/>
            <p:nvPr/>
          </p:nvSpPr>
          <p:spPr>
            <a:xfrm>
              <a:off x="3965059" y="3401673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3" name="椭圆 62"/>
            <p:cNvSpPr/>
            <p:nvPr/>
          </p:nvSpPr>
          <p:spPr>
            <a:xfrm>
              <a:off x="3965059" y="3245484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椭圆 75"/>
            <p:cNvSpPr/>
            <p:nvPr/>
          </p:nvSpPr>
          <p:spPr>
            <a:xfrm>
              <a:off x="4848105" y="3418397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7" name="椭圆 76"/>
            <p:cNvSpPr/>
            <p:nvPr/>
          </p:nvSpPr>
          <p:spPr>
            <a:xfrm>
              <a:off x="4847422" y="3260193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4" name="椭圆 63"/>
            <p:cNvSpPr/>
            <p:nvPr/>
          </p:nvSpPr>
          <p:spPr>
            <a:xfrm>
              <a:off x="3965059" y="3078190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5" name="椭圆 64"/>
            <p:cNvSpPr/>
            <p:nvPr/>
          </p:nvSpPr>
          <p:spPr>
            <a:xfrm>
              <a:off x="3954868" y="2916759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6" name="椭圆 65"/>
            <p:cNvSpPr/>
            <p:nvPr/>
          </p:nvSpPr>
          <p:spPr>
            <a:xfrm>
              <a:off x="4849155" y="3105399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7" name="椭圆 66"/>
            <p:cNvSpPr/>
            <p:nvPr/>
          </p:nvSpPr>
          <p:spPr>
            <a:xfrm>
              <a:off x="4850034" y="2943870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78" name="矩形 4"/>
          <p:cNvSpPr>
            <a:spLocks noChangeArrowheads="1"/>
          </p:cNvSpPr>
          <p:nvPr/>
        </p:nvSpPr>
        <p:spPr bwMode="auto">
          <a:xfrm>
            <a:off x="3563529" y="3219822"/>
            <a:ext cx="1667502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4"/>
          <p:cNvSpPr>
            <a:spLocks noChangeArrowheads="1"/>
          </p:cNvSpPr>
          <p:nvPr/>
        </p:nvSpPr>
        <p:spPr bwMode="auto">
          <a:xfrm>
            <a:off x="3548387" y="3755816"/>
            <a:ext cx="212724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4"/>
          <p:cNvSpPr>
            <a:spLocks noChangeArrowheads="1"/>
          </p:cNvSpPr>
          <p:nvPr/>
        </p:nvSpPr>
        <p:spPr bwMode="auto">
          <a:xfrm>
            <a:off x="4355976" y="3217821"/>
            <a:ext cx="864096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4283968" y="3766269"/>
            <a:ext cx="1953741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四千零四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675633" y="1231173"/>
            <a:ext cx="1499628" cy="2017152"/>
            <a:chOff x="3582493" y="1751458"/>
            <a:chExt cx="1499628" cy="2155481"/>
          </a:xfrm>
        </p:grpSpPr>
        <p:grpSp>
          <p:nvGrpSpPr>
            <p:cNvPr id="69" name="组合 68"/>
            <p:cNvGrpSpPr/>
            <p:nvPr/>
          </p:nvGrpSpPr>
          <p:grpSpPr>
            <a:xfrm>
              <a:off x="3582493" y="1751458"/>
              <a:ext cx="1499628" cy="2155481"/>
              <a:chOff x="4944580" y="1746235"/>
              <a:chExt cx="1499628" cy="2155481"/>
            </a:xfrm>
          </p:grpSpPr>
          <p:sp>
            <p:nvSpPr>
              <p:cNvPr id="84" name="圆柱形 83"/>
              <p:cNvSpPr/>
              <p:nvPr/>
            </p:nvSpPr>
            <p:spPr>
              <a:xfrm>
                <a:off x="5120539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5" name="圆柱形 84"/>
              <p:cNvSpPr/>
              <p:nvPr/>
            </p:nvSpPr>
            <p:spPr>
              <a:xfrm>
                <a:off x="5424886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6" name="圆柱形 85"/>
              <p:cNvSpPr/>
              <p:nvPr/>
            </p:nvSpPr>
            <p:spPr>
              <a:xfrm>
                <a:off x="5707955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7" name="圆柱形 86"/>
              <p:cNvSpPr/>
              <p:nvPr/>
            </p:nvSpPr>
            <p:spPr>
              <a:xfrm>
                <a:off x="6012548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8" name="圆柱形 87"/>
              <p:cNvSpPr/>
              <p:nvPr/>
            </p:nvSpPr>
            <p:spPr>
              <a:xfrm>
                <a:off x="6300192" y="1746235"/>
                <a:ext cx="36000" cy="1810939"/>
              </a:xfrm>
              <a:prstGeom prst="can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6084168" y="3469010"/>
                <a:ext cx="360040" cy="427548"/>
                <a:chOff x="2915816" y="2508282"/>
                <a:chExt cx="360040" cy="427548"/>
              </a:xfrm>
            </p:grpSpPr>
            <p:sp>
              <p:nvSpPr>
                <p:cNvPr id="102" name="矩形 101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03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275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5806049" y="3469010"/>
                <a:ext cx="360040" cy="427548"/>
                <a:chOff x="2915816" y="2508282"/>
                <a:chExt cx="360040" cy="427548"/>
              </a:xfrm>
            </p:grpSpPr>
            <p:sp>
              <p:nvSpPr>
                <p:cNvPr id="100" name="矩形 99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101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275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91" name="组合 90"/>
              <p:cNvGrpSpPr/>
              <p:nvPr/>
            </p:nvGrpSpPr>
            <p:grpSpPr>
              <a:xfrm>
                <a:off x="5527931" y="3469010"/>
                <a:ext cx="360040" cy="427548"/>
                <a:chOff x="2915816" y="2508282"/>
                <a:chExt cx="360040" cy="427548"/>
              </a:xfrm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rgbClr val="FF9F9F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9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275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92" name="组合 91"/>
              <p:cNvGrpSpPr/>
              <p:nvPr/>
            </p:nvGrpSpPr>
            <p:grpSpPr>
              <a:xfrm>
                <a:off x="5240288" y="3469010"/>
                <a:ext cx="360040" cy="427548"/>
                <a:chOff x="2915816" y="2508282"/>
                <a:chExt cx="360040" cy="427548"/>
              </a:xfrm>
            </p:grpSpPr>
            <p:sp>
              <p:nvSpPr>
                <p:cNvPr id="96" name="矩形 95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rgbClr val="FFFF00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7" name="矩形 4"/>
                <p:cNvSpPr>
                  <a:spLocks noChangeArrowheads="1"/>
                </p:cNvSpPr>
                <p:nvPr/>
              </p:nvSpPr>
              <p:spPr bwMode="auto">
                <a:xfrm>
                  <a:off x="2915816" y="2508282"/>
                  <a:ext cx="292667" cy="4275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4944580" y="3474168"/>
                <a:ext cx="366550" cy="427548"/>
                <a:chOff x="2909306" y="2513440"/>
                <a:chExt cx="366550" cy="427548"/>
              </a:xfrm>
            </p:grpSpPr>
            <p:sp>
              <p:nvSpPr>
                <p:cNvPr id="94" name="矩形 93"/>
                <p:cNvSpPr/>
                <p:nvPr/>
              </p:nvSpPr>
              <p:spPr>
                <a:xfrm>
                  <a:off x="2987824" y="2605308"/>
                  <a:ext cx="288032" cy="254474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/>
                </a:p>
              </p:txBody>
            </p:sp>
            <p:sp>
              <p:nvSpPr>
                <p:cNvPr id="95" name="矩形 4"/>
                <p:cNvSpPr>
                  <a:spLocks noChangeArrowheads="1"/>
                </p:cNvSpPr>
                <p:nvPr/>
              </p:nvSpPr>
              <p:spPr bwMode="auto">
                <a:xfrm>
                  <a:off x="2909306" y="2513440"/>
                  <a:ext cx="292667" cy="4275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万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70" name="椭圆 69"/>
            <p:cNvSpPr/>
            <p:nvPr/>
          </p:nvSpPr>
          <p:spPr>
            <a:xfrm>
              <a:off x="3965059" y="3401673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1" name="椭圆 70"/>
            <p:cNvSpPr/>
            <p:nvPr/>
          </p:nvSpPr>
          <p:spPr>
            <a:xfrm>
              <a:off x="3965059" y="3245484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2" name="椭圆 71"/>
            <p:cNvSpPr/>
            <p:nvPr/>
          </p:nvSpPr>
          <p:spPr>
            <a:xfrm>
              <a:off x="4551986" y="3403247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椭圆 72"/>
            <p:cNvSpPr/>
            <p:nvPr/>
          </p:nvSpPr>
          <p:spPr>
            <a:xfrm>
              <a:off x="4551303" y="3245043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4" name="椭圆 73"/>
            <p:cNvSpPr/>
            <p:nvPr/>
          </p:nvSpPr>
          <p:spPr>
            <a:xfrm>
              <a:off x="4273868" y="3402233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5" name="椭圆 74"/>
            <p:cNvSpPr/>
            <p:nvPr/>
          </p:nvSpPr>
          <p:spPr>
            <a:xfrm>
              <a:off x="4263677" y="3240802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2" name="椭圆 81"/>
            <p:cNvSpPr/>
            <p:nvPr/>
          </p:nvSpPr>
          <p:spPr>
            <a:xfrm>
              <a:off x="4553036" y="3090249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3" name="椭圆 82"/>
            <p:cNvSpPr/>
            <p:nvPr/>
          </p:nvSpPr>
          <p:spPr>
            <a:xfrm>
              <a:off x="4553915" y="2928720"/>
              <a:ext cx="216000" cy="14400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04" name="矩形 4"/>
          <p:cNvSpPr>
            <a:spLocks noChangeArrowheads="1"/>
          </p:cNvSpPr>
          <p:nvPr/>
        </p:nvSpPr>
        <p:spPr bwMode="auto">
          <a:xfrm>
            <a:off x="5759072" y="3228842"/>
            <a:ext cx="1765256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矩形 4"/>
          <p:cNvSpPr>
            <a:spLocks noChangeArrowheads="1"/>
          </p:cNvSpPr>
          <p:nvPr/>
        </p:nvSpPr>
        <p:spPr bwMode="auto">
          <a:xfrm>
            <a:off x="5743564" y="3755816"/>
            <a:ext cx="2788875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4"/>
          <p:cNvSpPr>
            <a:spLocks noChangeArrowheads="1"/>
          </p:cNvSpPr>
          <p:nvPr/>
        </p:nvSpPr>
        <p:spPr bwMode="auto">
          <a:xfrm>
            <a:off x="6516216" y="3228842"/>
            <a:ext cx="864096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2240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矩形 4"/>
          <p:cNvSpPr>
            <a:spLocks noChangeArrowheads="1"/>
          </p:cNvSpPr>
          <p:nvPr/>
        </p:nvSpPr>
        <p:spPr bwMode="auto">
          <a:xfrm>
            <a:off x="6545463" y="3751037"/>
            <a:ext cx="2130993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二千二百四十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806489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写出并读出下面计算器上表示的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数，并比较大小。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TextBox 25"/>
          <p:cNvSpPr txBox="1">
            <a:spLocks noChangeArrowheads="1"/>
          </p:cNvSpPr>
          <p:nvPr/>
        </p:nvSpPr>
        <p:spPr bwMode="auto">
          <a:xfrm>
            <a:off x="5044270" y="1814686"/>
            <a:ext cx="540000" cy="56263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6" name="组合 1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7" name="图片 1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/>
      <p:bldP spid="81" grpId="0"/>
      <p:bldP spid="104" grpId="0" animBg="1"/>
      <p:bldP spid="105" grpId="0" animBg="1"/>
      <p:bldP spid="106" grpId="0"/>
      <p:bldP spid="107" grpId="0"/>
      <p:bldP spid="1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4"/>
          <p:cNvGrpSpPr/>
          <p:nvPr/>
        </p:nvGrpSpPr>
        <p:grpSpPr bwMode="auto">
          <a:xfrm>
            <a:off x="539552" y="2141287"/>
            <a:ext cx="1800200" cy="899160"/>
            <a:chOff x="2771417" y="1154780"/>
            <a:chExt cx="1974577" cy="4885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1" name="云形标注 82"/>
            <p:cNvSpPr>
              <a:spLocks noChangeArrowheads="1"/>
            </p:cNvSpPr>
            <p:nvPr/>
          </p:nvSpPr>
          <p:spPr bwMode="auto">
            <a:xfrm>
              <a:off x="2771417" y="1154780"/>
              <a:ext cx="1974577" cy="488501"/>
            </a:xfrm>
            <a:prstGeom prst="cloudCallout">
              <a:avLst>
                <a:gd name="adj1" fmla="val -16531"/>
                <a:gd name="adj2" fmla="val 110758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矩形 4"/>
            <p:cNvSpPr>
              <a:spLocks noChangeArrowheads="1"/>
            </p:cNvSpPr>
            <p:nvPr/>
          </p:nvSpPr>
          <p:spPr bwMode="auto">
            <a:xfrm>
              <a:off x="2936162" y="1213627"/>
              <a:ext cx="1780139" cy="3845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大的数是谁呢？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11760" y="1491630"/>
            <a:ext cx="5774357" cy="2350797"/>
            <a:chOff x="2555776" y="1873942"/>
            <a:chExt cx="5774357" cy="2350797"/>
          </a:xfrm>
        </p:grpSpPr>
        <p:pic>
          <p:nvPicPr>
            <p:cNvPr id="26" name="Picture 4" descr="http://img4.imgtn.bdimg.com/it/u=3928519439,3840875163&amp;fm=27&amp;gp=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55776" y="1873942"/>
              <a:ext cx="5400601" cy="2350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3241948" y="2039119"/>
              <a:ext cx="5073395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5632     3652     6532      1645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3256738" y="3507177"/>
              <a:ext cx="5073395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6314      3512     1432     3514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3260905" y="2849285"/>
              <a:ext cx="1239087" cy="40011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5600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以上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4784775" y="2849285"/>
              <a:ext cx="1440160" cy="40011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3500-5600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6509718" y="2849285"/>
              <a:ext cx="1230634" cy="40011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3500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以下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1" name="直接箭头连接符 10"/>
          <p:cNvCxnSpPr/>
          <p:nvPr/>
        </p:nvCxnSpPr>
        <p:spPr>
          <a:xfrm>
            <a:off x="3419872" y="1973414"/>
            <a:ext cx="316560" cy="4894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4814550" y="1967978"/>
            <a:ext cx="316560" cy="4894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4211960" y="1967978"/>
            <a:ext cx="1453165" cy="4894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7067206" y="2038696"/>
            <a:ext cx="1" cy="42827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V="1">
            <a:off x="3419874" y="2867083"/>
            <a:ext cx="316558" cy="33046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4938542" y="2867083"/>
            <a:ext cx="316558" cy="33046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V="1">
            <a:off x="6163384" y="2910004"/>
            <a:ext cx="404635" cy="30857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H="1" flipV="1">
            <a:off x="6012160" y="2910004"/>
            <a:ext cx="968859" cy="30857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2376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4"/>
          <p:cNvGrpSpPr/>
          <p:nvPr/>
        </p:nvGrpSpPr>
        <p:grpSpPr bwMode="auto">
          <a:xfrm>
            <a:off x="539552" y="2073155"/>
            <a:ext cx="1896939" cy="1123981"/>
            <a:chOff x="2635614" y="1154779"/>
            <a:chExt cx="2080687" cy="61064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5" name="云形标注 82"/>
            <p:cNvSpPr>
              <a:spLocks noChangeArrowheads="1"/>
            </p:cNvSpPr>
            <p:nvPr/>
          </p:nvSpPr>
          <p:spPr bwMode="auto">
            <a:xfrm>
              <a:off x="2635614" y="1154779"/>
              <a:ext cx="2080687" cy="610642"/>
            </a:xfrm>
            <a:prstGeom prst="cloudCallout">
              <a:avLst>
                <a:gd name="adj1" fmla="val -11081"/>
                <a:gd name="adj2" fmla="val 86646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2936162" y="1213627"/>
              <a:ext cx="1780139" cy="5517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大的数是谁呢？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"/>
          <p:cNvGrpSpPr/>
          <p:nvPr/>
        </p:nvGrpSpPr>
        <p:grpSpPr bwMode="auto">
          <a:xfrm>
            <a:off x="587921" y="2133310"/>
            <a:ext cx="1800200" cy="899160"/>
            <a:chOff x="2771417" y="1154780"/>
            <a:chExt cx="1974577" cy="48850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9" name="云形标注 82"/>
            <p:cNvSpPr>
              <a:spLocks noChangeArrowheads="1"/>
            </p:cNvSpPr>
            <p:nvPr/>
          </p:nvSpPr>
          <p:spPr bwMode="auto">
            <a:xfrm>
              <a:off x="2771417" y="1154780"/>
              <a:ext cx="1974577" cy="488501"/>
            </a:xfrm>
            <a:prstGeom prst="cloudCallout">
              <a:avLst>
                <a:gd name="adj1" fmla="val -7105"/>
                <a:gd name="adj2" fmla="val 11600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2936162" y="1213627"/>
              <a:ext cx="1780139" cy="3845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3500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的数是谁呢？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92565" y="1957247"/>
            <a:ext cx="7035819" cy="21986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比较数的大小时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最高位上的数大的那个数就大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最高位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上的数相同时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接着比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下一位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直至比出谁大。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32712" y="978048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谁最矮？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66656" y="771550"/>
            <a:ext cx="4868792" cy="3286780"/>
            <a:chOff x="2388149" y="814147"/>
            <a:chExt cx="4868792" cy="3286780"/>
          </a:xfrm>
        </p:grpSpPr>
        <p:pic>
          <p:nvPicPr>
            <p:cNvPr id="1026" name="Picture 2" descr="http://p1.so.qhimgs1.com/bdr/_240_/t01fb1aea2f5302bfbd.jp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388149" y="814147"/>
              <a:ext cx="1973188" cy="149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p1.so.qhimgs1.com/bdr/_240_/t0123930da4cda4aebd.jpg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4932040" y="814147"/>
              <a:ext cx="2082121" cy="149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://p0.so.qhimgs1.com/bdr/_240_/t014450be6962a77db4.jpg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2388149" y="2756614"/>
              <a:ext cx="2112803" cy="1339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http://p3.so.qhimgs1.com/bdr/_240_/t010facd4c35e179163.jpg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4932040" y="2756614"/>
              <a:ext cx="1859936" cy="1344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3645421" y="827492"/>
              <a:ext cx="1019232" cy="466876"/>
              <a:chOff x="2880541" y="3106492"/>
              <a:chExt cx="1019232" cy="466876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915816" y="3106492"/>
                <a:ext cx="669844" cy="405321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1" name="矩形 4"/>
              <p:cNvSpPr>
                <a:spLocks noChangeArrowheads="1"/>
              </p:cNvSpPr>
              <p:nvPr/>
            </p:nvSpPr>
            <p:spPr bwMode="auto">
              <a:xfrm>
                <a:off x="2880541" y="3111703"/>
                <a:ext cx="10192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黄山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237709" y="903692"/>
              <a:ext cx="1019232" cy="466876"/>
              <a:chOff x="2837108" y="3106492"/>
              <a:chExt cx="1019232" cy="46687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915816" y="3106492"/>
                <a:ext cx="669844" cy="405321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4" name="矩形 4"/>
              <p:cNvSpPr>
                <a:spLocks noChangeArrowheads="1"/>
              </p:cNvSpPr>
              <p:nvPr/>
            </p:nvSpPr>
            <p:spPr bwMode="auto">
              <a:xfrm>
                <a:off x="2837108" y="3111703"/>
                <a:ext cx="10192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香山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789437" y="2728746"/>
              <a:ext cx="1019232" cy="461665"/>
              <a:chOff x="2880541" y="3078624"/>
              <a:chExt cx="1019232" cy="461665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915816" y="3106492"/>
                <a:ext cx="669844" cy="405321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8" name="矩形 4"/>
              <p:cNvSpPr>
                <a:spLocks noChangeArrowheads="1"/>
              </p:cNvSpPr>
              <p:nvPr/>
            </p:nvSpPr>
            <p:spPr bwMode="auto">
              <a:xfrm>
                <a:off x="2880541" y="3078624"/>
                <a:ext cx="10192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泰山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093693" y="2800754"/>
              <a:ext cx="1019232" cy="461665"/>
              <a:chOff x="2859491" y="3082660"/>
              <a:chExt cx="1019232" cy="461665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915816" y="3106492"/>
                <a:ext cx="669844" cy="405321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2859491" y="3082660"/>
                <a:ext cx="10192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华山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627784" y="2067694"/>
            <a:ext cx="2387384" cy="646331"/>
            <a:chOff x="2396688" y="2110291"/>
            <a:chExt cx="2145279" cy="646331"/>
          </a:xfrm>
        </p:grpSpPr>
        <p:sp>
          <p:nvSpPr>
            <p:cNvPr id="6" name="圆角矩形 5"/>
            <p:cNvSpPr/>
            <p:nvPr/>
          </p:nvSpPr>
          <p:spPr>
            <a:xfrm>
              <a:off x="2411760" y="2313229"/>
              <a:ext cx="1747874" cy="33053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396688" y="2110291"/>
              <a:ext cx="214527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海拔约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1865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48064" y="2139702"/>
            <a:ext cx="1948407" cy="646331"/>
            <a:chOff x="2343944" y="2163680"/>
            <a:chExt cx="1948407" cy="646331"/>
          </a:xfrm>
        </p:grpSpPr>
        <p:sp>
          <p:nvSpPr>
            <p:cNvPr id="39" name="圆角矩形 38"/>
            <p:cNvSpPr/>
            <p:nvPr/>
          </p:nvSpPr>
          <p:spPr>
            <a:xfrm>
              <a:off x="2411760" y="2313229"/>
              <a:ext cx="1747874" cy="33053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343944" y="2163680"/>
              <a:ext cx="1948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海拔约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575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12108" y="3939902"/>
            <a:ext cx="2147924" cy="1008112"/>
            <a:chOff x="2411760" y="2113536"/>
            <a:chExt cx="1752060" cy="1113766"/>
          </a:xfrm>
        </p:grpSpPr>
        <p:sp>
          <p:nvSpPr>
            <p:cNvPr id="42" name="圆角矩形 41"/>
            <p:cNvSpPr/>
            <p:nvPr/>
          </p:nvSpPr>
          <p:spPr>
            <a:xfrm>
              <a:off x="2411760" y="2313229"/>
              <a:ext cx="1747874" cy="33053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11760" y="2113536"/>
              <a:ext cx="1752060" cy="111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海拔约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1533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76055" y="3906256"/>
            <a:ext cx="2088232" cy="646331"/>
            <a:chOff x="2351011" y="2145345"/>
            <a:chExt cx="1867577" cy="646331"/>
          </a:xfrm>
        </p:grpSpPr>
        <p:sp>
          <p:nvSpPr>
            <p:cNvPr id="45" name="圆角矩形 44"/>
            <p:cNvSpPr/>
            <p:nvPr/>
          </p:nvSpPr>
          <p:spPr>
            <a:xfrm>
              <a:off x="2411760" y="2313229"/>
              <a:ext cx="1747874" cy="33053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351011" y="2145345"/>
              <a:ext cx="18675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海拔约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2155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143808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657686" y="1707655"/>
            <a:ext cx="2474154" cy="1008112"/>
            <a:chOff x="1293280" y="1311482"/>
            <a:chExt cx="3777809" cy="1567968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293280" y="1311482"/>
              <a:ext cx="3338848" cy="1567968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445546" y="1423478"/>
              <a:ext cx="3625543" cy="12924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不同位数的数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的大小比较。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11560" y="915566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谁最矮？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04417" y="1270408"/>
          <a:ext cx="3488550" cy="1859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97710"/>
                <a:gridCol w="697710"/>
                <a:gridCol w="697710"/>
                <a:gridCol w="714613"/>
                <a:gridCol w="680807"/>
              </a:tblGrid>
              <a:tr h="3375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714420" y="1586032"/>
            <a:ext cx="1019232" cy="400110"/>
            <a:chOff x="6714420" y="1586032"/>
            <a:chExt cx="1019232" cy="400110"/>
          </a:xfrm>
        </p:grpSpPr>
        <p:sp>
          <p:nvSpPr>
            <p:cNvPr id="21" name="圆角矩形 20"/>
            <p:cNvSpPr/>
            <p:nvPr/>
          </p:nvSpPr>
          <p:spPr>
            <a:xfrm>
              <a:off x="6732240" y="1664221"/>
              <a:ext cx="669844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6714420" y="1586032"/>
              <a:ext cx="1019232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黄山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4090089" y="1580510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4788024" y="1580510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5455146" y="1580510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6160368" y="1580510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702070" y="1942530"/>
            <a:ext cx="1019232" cy="400110"/>
            <a:chOff x="6714420" y="1586032"/>
            <a:chExt cx="1019232" cy="400110"/>
          </a:xfrm>
        </p:grpSpPr>
        <p:sp>
          <p:nvSpPr>
            <p:cNvPr id="32" name="圆角矩形 31"/>
            <p:cNvSpPr/>
            <p:nvPr/>
          </p:nvSpPr>
          <p:spPr>
            <a:xfrm>
              <a:off x="6732240" y="1664221"/>
              <a:ext cx="669844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6714420" y="1586032"/>
              <a:ext cx="1019232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香山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4797406" y="1944519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5442796" y="1937008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6148018" y="1937008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720472" y="2266440"/>
            <a:ext cx="1019232" cy="400110"/>
            <a:chOff x="6714420" y="1586032"/>
            <a:chExt cx="1019232" cy="400110"/>
          </a:xfrm>
        </p:grpSpPr>
        <p:sp>
          <p:nvSpPr>
            <p:cNvPr id="39" name="圆角矩形 38"/>
            <p:cNvSpPr/>
            <p:nvPr/>
          </p:nvSpPr>
          <p:spPr>
            <a:xfrm>
              <a:off x="6732240" y="1664221"/>
              <a:ext cx="669844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6714420" y="1586032"/>
              <a:ext cx="1019232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泰山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4096141" y="2260918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4794076" y="2260918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5461198" y="2260918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6166420" y="2260918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702070" y="2618096"/>
            <a:ext cx="1019232" cy="400110"/>
            <a:chOff x="6714420" y="1586032"/>
            <a:chExt cx="1019232" cy="400110"/>
          </a:xfrm>
        </p:grpSpPr>
        <p:sp>
          <p:nvSpPr>
            <p:cNvPr id="46" name="圆角矩形 45"/>
            <p:cNvSpPr/>
            <p:nvPr/>
          </p:nvSpPr>
          <p:spPr>
            <a:xfrm>
              <a:off x="6732240" y="1664221"/>
              <a:ext cx="669844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6714420" y="1586032"/>
              <a:ext cx="1019232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华山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矩形 4"/>
          <p:cNvSpPr>
            <a:spLocks noChangeArrowheads="1"/>
          </p:cNvSpPr>
          <p:nvPr/>
        </p:nvSpPr>
        <p:spPr bwMode="auto">
          <a:xfrm>
            <a:off x="4077739" y="2612574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4775674" y="2612574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5442796" y="2612574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4"/>
          <p:cNvSpPr>
            <a:spLocks noChangeArrowheads="1"/>
          </p:cNvSpPr>
          <p:nvPr/>
        </p:nvSpPr>
        <p:spPr bwMode="auto">
          <a:xfrm>
            <a:off x="6148018" y="2612574"/>
            <a:ext cx="37981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3184567" y="3219822"/>
            <a:ext cx="2539561" cy="132802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香山的高度低于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米，其他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山都高于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44008" y="2020719"/>
            <a:ext cx="2764128" cy="2880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585216" y="1944519"/>
            <a:ext cx="1019232" cy="400110"/>
            <a:chOff x="6707910" y="1593929"/>
            <a:chExt cx="1019232" cy="400110"/>
          </a:xfrm>
        </p:grpSpPr>
        <p:sp>
          <p:nvSpPr>
            <p:cNvPr id="54" name="圆角矩形 53"/>
            <p:cNvSpPr/>
            <p:nvPr/>
          </p:nvSpPr>
          <p:spPr>
            <a:xfrm>
              <a:off x="6732240" y="1664221"/>
              <a:ext cx="669844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6707910" y="1593929"/>
              <a:ext cx="1019232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最矮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5940152" y="3507854"/>
            <a:ext cx="2798067" cy="510778"/>
          </a:xfrm>
          <a:prstGeom prst="roundRect">
            <a:avLst/>
          </a:prstGeom>
          <a:noFill/>
          <a:ln w="9525">
            <a:solidFill>
              <a:schemeClr val="accent5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2" name="图片 6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24" grpId="0"/>
      <p:bldP spid="25" grpId="0"/>
      <p:bldP spid="30" grpId="0"/>
      <p:bldP spid="34" grpId="0"/>
      <p:bldP spid="36" grpId="0"/>
      <p:bldP spid="37" grpId="0"/>
      <p:bldP spid="41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 animBg="1"/>
      <p:bldP spid="4" grpId="0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467544" y="1707655"/>
            <a:ext cx="2505485" cy="1008112"/>
            <a:chOff x="1293280" y="1311482"/>
            <a:chExt cx="3785591" cy="1567968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293280" y="1311482"/>
              <a:ext cx="3338848" cy="1567968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453329" y="1423478"/>
              <a:ext cx="3625542" cy="12924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位数相同的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大小比较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67544" y="33950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谁最高？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04417" y="1270408"/>
          <a:ext cx="3488550" cy="14935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97710"/>
                <a:gridCol w="697710"/>
                <a:gridCol w="697710"/>
                <a:gridCol w="697710"/>
                <a:gridCol w="697710"/>
              </a:tblGrid>
              <a:tr h="3375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4087264" y="1580510"/>
            <a:ext cx="3652440" cy="1175539"/>
            <a:chOff x="4087264" y="1580510"/>
            <a:chExt cx="3652440" cy="1175539"/>
          </a:xfrm>
        </p:grpSpPr>
        <p:grpSp>
          <p:nvGrpSpPr>
            <p:cNvPr id="3" name="组合 2"/>
            <p:cNvGrpSpPr/>
            <p:nvPr/>
          </p:nvGrpSpPr>
          <p:grpSpPr>
            <a:xfrm>
              <a:off x="6714420" y="1586032"/>
              <a:ext cx="1019232" cy="400110"/>
              <a:chOff x="6714420" y="1586032"/>
              <a:chExt cx="1019232" cy="40011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黄山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2" name="矩形 4"/>
            <p:cNvSpPr>
              <a:spLocks noChangeArrowheads="1"/>
            </p:cNvSpPr>
            <p:nvPr/>
          </p:nvSpPr>
          <p:spPr bwMode="auto">
            <a:xfrm>
              <a:off x="4090089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4788024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5455146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6160368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720472" y="1948250"/>
              <a:ext cx="1019232" cy="400110"/>
              <a:chOff x="6714420" y="1586032"/>
              <a:chExt cx="1019232" cy="400110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0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泰山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4096141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4794076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5442148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6166420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702070" y="2299906"/>
              <a:ext cx="1019232" cy="400110"/>
              <a:chOff x="6714420" y="1586032"/>
              <a:chExt cx="1019232" cy="400110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7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华山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8" name="矩形 4"/>
            <p:cNvSpPr>
              <a:spLocks noChangeArrowheads="1"/>
            </p:cNvSpPr>
            <p:nvPr/>
          </p:nvSpPr>
          <p:spPr bwMode="auto">
            <a:xfrm>
              <a:off x="4087264" y="229438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4775674" y="229438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5442796" y="229438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6167068" y="229438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411760" y="2899911"/>
            <a:ext cx="3065642" cy="1328023"/>
          </a:xfrm>
          <a:prstGeom prst="round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黄山和泰山的高度都是一千多米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华山的高度是两千多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048516" y="2397145"/>
            <a:ext cx="466219" cy="2880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3" name="组合 52"/>
          <p:cNvGrpSpPr/>
          <p:nvPr/>
        </p:nvGrpSpPr>
        <p:grpSpPr>
          <a:xfrm>
            <a:off x="7603125" y="2294384"/>
            <a:ext cx="1019232" cy="400110"/>
            <a:chOff x="6707910" y="1593929"/>
            <a:chExt cx="1019232" cy="400110"/>
          </a:xfrm>
          <a:noFill/>
        </p:grpSpPr>
        <p:sp>
          <p:nvSpPr>
            <p:cNvPr id="54" name="圆角矩形 53"/>
            <p:cNvSpPr/>
            <p:nvPr/>
          </p:nvSpPr>
          <p:spPr>
            <a:xfrm>
              <a:off x="6732240" y="1664221"/>
              <a:ext cx="669844" cy="288012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6707910" y="1593929"/>
              <a:ext cx="1019232" cy="40011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最高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56176" y="3075806"/>
            <a:ext cx="2633752" cy="1368152"/>
            <a:chOff x="6277634" y="2426219"/>
            <a:chExt cx="2804120" cy="1368152"/>
          </a:xfrm>
          <a:noFill/>
        </p:grpSpPr>
        <p:sp>
          <p:nvSpPr>
            <p:cNvPr id="57" name="云形标注 56"/>
            <p:cNvSpPr/>
            <p:nvPr/>
          </p:nvSpPr>
          <p:spPr>
            <a:xfrm>
              <a:off x="6277634" y="2426219"/>
              <a:ext cx="2804120" cy="1368152"/>
            </a:xfrm>
            <a:prstGeom prst="cloudCallout">
              <a:avLst>
                <a:gd name="adj1" fmla="val -26827"/>
                <a:gd name="adj2" fmla="val -73346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6508814" y="2498227"/>
              <a:ext cx="2572939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三个数都是四位数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我们就看它们的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最高位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4048516" y="1698129"/>
            <a:ext cx="466219" cy="61632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2" grpId="0" animBg="1"/>
      <p:bldP spid="4" grpId="0" animBg="1"/>
      <p:bldP spid="4" grpId="1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657687" y="1707655"/>
            <a:ext cx="2330137" cy="1008112"/>
            <a:chOff x="1293280" y="1311482"/>
            <a:chExt cx="3809782" cy="1567968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293280" y="1311482"/>
              <a:ext cx="3692049" cy="1567968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477520" y="1362962"/>
              <a:ext cx="3625542" cy="12924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位数相同的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大小比较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67544" y="339502"/>
            <a:ext cx="4473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黄山和泰山谁高？谁矮？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04417" y="1653789"/>
          <a:ext cx="3488550" cy="1127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97710"/>
                <a:gridCol w="697710"/>
                <a:gridCol w="697710"/>
                <a:gridCol w="697710"/>
                <a:gridCol w="697710"/>
              </a:tblGrid>
              <a:tr h="3375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4090089" y="1963891"/>
            <a:ext cx="3649615" cy="823883"/>
            <a:chOff x="4090089" y="1580510"/>
            <a:chExt cx="3649615" cy="823883"/>
          </a:xfrm>
        </p:grpSpPr>
        <p:grpSp>
          <p:nvGrpSpPr>
            <p:cNvPr id="3" name="组合 2"/>
            <p:cNvGrpSpPr/>
            <p:nvPr/>
          </p:nvGrpSpPr>
          <p:grpSpPr>
            <a:xfrm>
              <a:off x="6714420" y="1586032"/>
              <a:ext cx="1019232" cy="400110"/>
              <a:chOff x="6714420" y="1586032"/>
              <a:chExt cx="1019232" cy="40011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黄山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2" name="矩形 4"/>
            <p:cNvSpPr>
              <a:spLocks noChangeArrowheads="1"/>
            </p:cNvSpPr>
            <p:nvPr/>
          </p:nvSpPr>
          <p:spPr bwMode="auto">
            <a:xfrm>
              <a:off x="4090089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4788024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5455146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6160368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720472" y="1948250"/>
              <a:ext cx="1019232" cy="400110"/>
              <a:chOff x="6714420" y="1586032"/>
              <a:chExt cx="1019232" cy="400110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0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泰山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4096141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4794076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5442148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6166420" y="194272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627784" y="3049391"/>
            <a:ext cx="3466628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它们都是四位数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并且最高位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千位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上的数相同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我们就看它们的百位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16016" y="2071188"/>
            <a:ext cx="466219" cy="2880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3" name="组合 52"/>
          <p:cNvGrpSpPr/>
          <p:nvPr/>
        </p:nvGrpSpPr>
        <p:grpSpPr>
          <a:xfrm>
            <a:off x="7458216" y="1970510"/>
            <a:ext cx="509616" cy="400110"/>
            <a:chOff x="6707910" y="1584404"/>
            <a:chExt cx="509616" cy="400110"/>
          </a:xfrm>
        </p:grpSpPr>
        <p:sp>
          <p:nvSpPr>
            <p:cNvPr id="54" name="圆角矩形 53"/>
            <p:cNvSpPr/>
            <p:nvPr/>
          </p:nvSpPr>
          <p:spPr>
            <a:xfrm>
              <a:off x="6732240" y="1664221"/>
              <a:ext cx="409136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6707910" y="1584404"/>
              <a:ext cx="509616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28184" y="3189449"/>
            <a:ext cx="2520280" cy="966477"/>
            <a:chOff x="6345449" y="2539862"/>
            <a:chExt cx="2057069" cy="966477"/>
          </a:xfrm>
          <a:noFill/>
        </p:grpSpPr>
        <p:sp>
          <p:nvSpPr>
            <p:cNvPr id="57" name="云形标注 56"/>
            <p:cNvSpPr/>
            <p:nvPr/>
          </p:nvSpPr>
          <p:spPr>
            <a:xfrm>
              <a:off x="6345449" y="2539862"/>
              <a:ext cx="1944216" cy="966477"/>
            </a:xfrm>
            <a:prstGeom prst="cloudCallout">
              <a:avLst>
                <a:gd name="adj1" fmla="val -23606"/>
                <a:gd name="adj2" fmla="val -76102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6489465" y="2570235"/>
              <a:ext cx="1913053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8&gt;5,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所以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比泰山高。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4048516" y="2081510"/>
            <a:ext cx="466219" cy="61632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0" name="圆角矩形 59"/>
          <p:cNvSpPr/>
          <p:nvPr/>
        </p:nvSpPr>
        <p:spPr>
          <a:xfrm>
            <a:off x="4707675" y="2410709"/>
            <a:ext cx="466219" cy="28801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1" name="组合 60"/>
          <p:cNvGrpSpPr/>
          <p:nvPr/>
        </p:nvGrpSpPr>
        <p:grpSpPr>
          <a:xfrm>
            <a:off x="7484896" y="2361095"/>
            <a:ext cx="509616" cy="400110"/>
            <a:chOff x="6707910" y="1584404"/>
            <a:chExt cx="509616" cy="400110"/>
          </a:xfrm>
        </p:grpSpPr>
        <p:sp>
          <p:nvSpPr>
            <p:cNvPr id="62" name="圆角矩形 61"/>
            <p:cNvSpPr/>
            <p:nvPr/>
          </p:nvSpPr>
          <p:spPr>
            <a:xfrm>
              <a:off x="6732240" y="1664221"/>
              <a:ext cx="409136" cy="288012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6707910" y="1584404"/>
              <a:ext cx="509616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矮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2" grpId="0" animBg="1"/>
      <p:bldP spid="4" grpId="0" animBg="1"/>
      <p:bldP spid="59" grpId="0" animBg="1"/>
      <p:bldP spid="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282492" y="1509946"/>
            <a:ext cx="2146637" cy="1008112"/>
            <a:chOff x="1469880" y="1311482"/>
            <a:chExt cx="2947332" cy="1567968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469880" y="1311482"/>
              <a:ext cx="2620628" cy="1567968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63214" y="1394992"/>
              <a:ext cx="2853998" cy="12924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说说你是怎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么比的？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46837" y="339502"/>
            <a:ext cx="54933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按照从小到大的顺序填一填。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051720" y="1059582"/>
            <a:ext cx="6775840" cy="461665"/>
          </a:xfrm>
          <a:prstGeom prst="rect">
            <a:avLst/>
          </a:prstGeom>
          <a:noFill/>
          <a:ln w="9525"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712621" y="2584431"/>
            <a:ext cx="1760219" cy="619222"/>
            <a:chOff x="6376958" y="2801144"/>
            <a:chExt cx="1760219" cy="619222"/>
          </a:xfrm>
        </p:grpSpPr>
        <p:sp>
          <p:nvSpPr>
            <p:cNvPr id="57" name="云形标注 56"/>
            <p:cNvSpPr/>
            <p:nvPr/>
          </p:nvSpPr>
          <p:spPr>
            <a:xfrm>
              <a:off x="6376958" y="2801144"/>
              <a:ext cx="1662139" cy="619222"/>
            </a:xfrm>
            <a:prstGeom prst="cloudCallout">
              <a:avLst>
                <a:gd name="adj1" fmla="val -61174"/>
                <a:gd name="adj2" fmla="val 88543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6497937" y="2889258"/>
              <a:ext cx="1639240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少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的小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2340969" y="2067694"/>
          <a:ext cx="3488550" cy="1859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97710"/>
                <a:gridCol w="697710"/>
                <a:gridCol w="697710"/>
                <a:gridCol w="697710"/>
                <a:gridCol w="697710"/>
              </a:tblGrid>
              <a:tr h="3375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万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756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3214291" y="2377796"/>
            <a:ext cx="3661965" cy="1493729"/>
            <a:chOff x="4077739" y="1580510"/>
            <a:chExt cx="3661965" cy="1493729"/>
          </a:xfrm>
        </p:grpSpPr>
        <p:grpSp>
          <p:nvGrpSpPr>
            <p:cNvPr id="46" name="组合 45"/>
            <p:cNvGrpSpPr/>
            <p:nvPr/>
          </p:nvGrpSpPr>
          <p:grpSpPr>
            <a:xfrm>
              <a:off x="6714420" y="1586032"/>
              <a:ext cx="1019232" cy="400110"/>
              <a:chOff x="6714420" y="1586032"/>
              <a:chExt cx="1019232" cy="400110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8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黄山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4090089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4788024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4"/>
            <p:cNvSpPr>
              <a:spLocks noChangeArrowheads="1"/>
            </p:cNvSpPr>
            <p:nvPr/>
          </p:nvSpPr>
          <p:spPr bwMode="auto">
            <a:xfrm>
              <a:off x="5455146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6160368" y="1580510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702070" y="1942530"/>
              <a:ext cx="1019232" cy="400110"/>
              <a:chOff x="6714420" y="1586032"/>
              <a:chExt cx="1019232" cy="400110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7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香山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4797406" y="1944519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矩形 4"/>
            <p:cNvSpPr>
              <a:spLocks noChangeArrowheads="1"/>
            </p:cNvSpPr>
            <p:nvPr/>
          </p:nvSpPr>
          <p:spPr bwMode="auto">
            <a:xfrm>
              <a:off x="5442796" y="193700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6148018" y="193700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720472" y="2266440"/>
              <a:ext cx="1019232" cy="400110"/>
              <a:chOff x="6714420" y="1586032"/>
              <a:chExt cx="1019232" cy="400110"/>
            </a:xfrm>
          </p:grpSpPr>
          <p:sp>
            <p:nvSpPr>
              <p:cNvPr id="73" name="圆角矩形 72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4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泰山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5" name="矩形 4"/>
            <p:cNvSpPr>
              <a:spLocks noChangeArrowheads="1"/>
            </p:cNvSpPr>
            <p:nvPr/>
          </p:nvSpPr>
          <p:spPr bwMode="auto">
            <a:xfrm>
              <a:off x="4096141" y="226091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矩形 4"/>
            <p:cNvSpPr>
              <a:spLocks noChangeArrowheads="1"/>
            </p:cNvSpPr>
            <p:nvPr/>
          </p:nvSpPr>
          <p:spPr bwMode="auto">
            <a:xfrm>
              <a:off x="4794076" y="226091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矩形 4"/>
            <p:cNvSpPr>
              <a:spLocks noChangeArrowheads="1"/>
            </p:cNvSpPr>
            <p:nvPr/>
          </p:nvSpPr>
          <p:spPr bwMode="auto">
            <a:xfrm>
              <a:off x="5461198" y="226091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矩形 4"/>
            <p:cNvSpPr>
              <a:spLocks noChangeArrowheads="1"/>
            </p:cNvSpPr>
            <p:nvPr/>
          </p:nvSpPr>
          <p:spPr bwMode="auto">
            <a:xfrm>
              <a:off x="6166420" y="2260918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702070" y="2618096"/>
              <a:ext cx="1019232" cy="400110"/>
              <a:chOff x="6714420" y="1586032"/>
              <a:chExt cx="1019232" cy="400110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6732240" y="1664221"/>
                <a:ext cx="669844" cy="288012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6714420" y="1586032"/>
                <a:ext cx="101923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华山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2" name="矩形 4"/>
            <p:cNvSpPr>
              <a:spLocks noChangeArrowheads="1"/>
            </p:cNvSpPr>
            <p:nvPr/>
          </p:nvSpPr>
          <p:spPr bwMode="auto">
            <a:xfrm>
              <a:off x="4077739" y="261257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矩形 4"/>
            <p:cNvSpPr>
              <a:spLocks noChangeArrowheads="1"/>
            </p:cNvSpPr>
            <p:nvPr/>
          </p:nvSpPr>
          <p:spPr bwMode="auto">
            <a:xfrm>
              <a:off x="4775674" y="261257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矩形 4"/>
            <p:cNvSpPr>
              <a:spLocks noChangeArrowheads="1"/>
            </p:cNvSpPr>
            <p:nvPr/>
          </p:nvSpPr>
          <p:spPr bwMode="auto">
            <a:xfrm>
              <a:off x="5442796" y="261257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矩形 4"/>
            <p:cNvSpPr>
              <a:spLocks noChangeArrowheads="1"/>
            </p:cNvSpPr>
            <p:nvPr/>
          </p:nvSpPr>
          <p:spPr bwMode="auto">
            <a:xfrm>
              <a:off x="6148018" y="2612574"/>
              <a:ext cx="37981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7" name="圆角矩形 86"/>
          <p:cNvSpPr/>
          <p:nvPr/>
        </p:nvSpPr>
        <p:spPr>
          <a:xfrm>
            <a:off x="3934784" y="2829191"/>
            <a:ext cx="1646545" cy="2880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8" name="矩形 4"/>
          <p:cNvSpPr>
            <a:spLocks noChangeArrowheads="1"/>
          </p:cNvSpPr>
          <p:nvPr/>
        </p:nvSpPr>
        <p:spPr bwMode="auto">
          <a:xfrm>
            <a:off x="2411760" y="1059582"/>
            <a:ext cx="819620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575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985724" y="3351962"/>
            <a:ext cx="1781181" cy="875621"/>
            <a:chOff x="6355996" y="2802569"/>
            <a:chExt cx="1781181" cy="875621"/>
          </a:xfrm>
        </p:grpSpPr>
        <p:sp>
          <p:nvSpPr>
            <p:cNvPr id="90" name="云形标注 89"/>
            <p:cNvSpPr/>
            <p:nvPr/>
          </p:nvSpPr>
          <p:spPr>
            <a:xfrm>
              <a:off x="6355996" y="2802569"/>
              <a:ext cx="1662139" cy="875621"/>
            </a:xfrm>
            <a:prstGeom prst="cloudCallout">
              <a:avLst>
                <a:gd name="adj1" fmla="val -86069"/>
                <a:gd name="adj2" fmla="val 57201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1" name="矩形 4"/>
            <p:cNvSpPr>
              <a:spLocks noChangeArrowheads="1"/>
            </p:cNvSpPr>
            <p:nvPr/>
          </p:nvSpPr>
          <p:spPr bwMode="auto">
            <a:xfrm>
              <a:off x="6497937" y="2889258"/>
              <a:ext cx="1639240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位数相同看最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高位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" name="圆角矩形 91"/>
          <p:cNvSpPr/>
          <p:nvPr/>
        </p:nvSpPr>
        <p:spPr>
          <a:xfrm>
            <a:off x="3174144" y="3500294"/>
            <a:ext cx="438367" cy="288012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3" name="矩形 4"/>
          <p:cNvSpPr>
            <a:spLocks noChangeArrowheads="1"/>
          </p:cNvSpPr>
          <p:nvPr/>
        </p:nvSpPr>
        <p:spPr bwMode="auto">
          <a:xfrm>
            <a:off x="6992740" y="1059582"/>
            <a:ext cx="819620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2155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3859439" y="3156774"/>
            <a:ext cx="438367" cy="288012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3824388" y="1059582"/>
            <a:ext cx="819620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1533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3876251" y="2491517"/>
            <a:ext cx="438367" cy="288012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7" name="矩形 4"/>
          <p:cNvSpPr>
            <a:spLocks noChangeArrowheads="1"/>
          </p:cNvSpPr>
          <p:nvPr/>
        </p:nvSpPr>
        <p:spPr bwMode="auto">
          <a:xfrm>
            <a:off x="5408564" y="1059582"/>
            <a:ext cx="819620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1865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582221" y="3107727"/>
            <a:ext cx="2469144" cy="978698"/>
            <a:chOff x="6212429" y="2802569"/>
            <a:chExt cx="1662139" cy="875621"/>
          </a:xfrm>
        </p:grpSpPr>
        <p:sp>
          <p:nvSpPr>
            <p:cNvPr id="60" name="云形标注 59"/>
            <p:cNvSpPr/>
            <p:nvPr/>
          </p:nvSpPr>
          <p:spPr>
            <a:xfrm>
              <a:off x="6212429" y="2802569"/>
              <a:ext cx="1662139" cy="875621"/>
            </a:xfrm>
            <a:prstGeom prst="cloudCallout">
              <a:avLst>
                <a:gd name="adj1" fmla="val -58581"/>
                <a:gd name="adj2" fmla="val 27342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6355995" y="2892242"/>
              <a:ext cx="1375006" cy="633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最高位相同看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下一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位，以此类推。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87" grpId="0" animBg="1"/>
      <p:bldP spid="88" grpId="0"/>
      <p:bldP spid="92" grpId="0" animBg="1"/>
      <p:bldP spid="93" grpId="0"/>
      <p:bldP spid="94" grpId="0" animBg="1"/>
      <p:bldP spid="94" grpId="1" animBg="1"/>
      <p:bldP spid="95" grpId="0"/>
      <p:bldP spid="96" grpId="0" animBg="1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95535" y="987574"/>
            <a:ext cx="57767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在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填上“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&gt;”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或“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&lt;”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568" y="1923678"/>
            <a:ext cx="2302577" cy="523220"/>
            <a:chOff x="1851251" y="2703711"/>
            <a:chExt cx="2257370" cy="523220"/>
          </a:xfrm>
        </p:grpSpPr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1851251" y="2703711"/>
              <a:ext cx="22573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8146    846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825120" y="2835402"/>
              <a:ext cx="340301" cy="304845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/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611560" y="2844148"/>
            <a:ext cx="2232247" cy="779350"/>
            <a:chOff x="2921399" y="1166096"/>
            <a:chExt cx="1670765" cy="42341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929383" y="1166096"/>
              <a:ext cx="1191217" cy="423411"/>
            </a:xfrm>
            <a:prstGeom prst="cloudCallout">
              <a:avLst>
                <a:gd name="adj1" fmla="val 45163"/>
                <a:gd name="adj2" fmla="val -10502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921399" y="1203929"/>
              <a:ext cx="1670765" cy="28425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三位数小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4"/>
          <p:cNvGrpSpPr/>
          <p:nvPr/>
        </p:nvGrpSpPr>
        <p:grpSpPr bwMode="auto">
          <a:xfrm>
            <a:off x="3681107" y="2859867"/>
            <a:ext cx="1771110" cy="860567"/>
            <a:chOff x="3400465" y="1057440"/>
            <a:chExt cx="1443952" cy="46753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1" name="云形标注 82"/>
            <p:cNvSpPr>
              <a:spLocks noChangeArrowheads="1"/>
            </p:cNvSpPr>
            <p:nvPr/>
          </p:nvSpPr>
          <p:spPr bwMode="auto">
            <a:xfrm>
              <a:off x="3400465" y="1057440"/>
              <a:ext cx="1175448" cy="467535"/>
            </a:xfrm>
            <a:prstGeom prst="cloudCallout">
              <a:avLst>
                <a:gd name="adj1" fmla="val -44550"/>
                <a:gd name="adj2" fmla="val -102231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矩形 4"/>
            <p:cNvSpPr>
              <a:spLocks noChangeArrowheads="1"/>
            </p:cNvSpPr>
            <p:nvPr/>
          </p:nvSpPr>
          <p:spPr bwMode="auto">
            <a:xfrm>
              <a:off x="3472559" y="1096515"/>
              <a:ext cx="1371858" cy="28425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4"/>
          <p:cNvGrpSpPr/>
          <p:nvPr/>
        </p:nvGrpSpPr>
        <p:grpSpPr bwMode="auto">
          <a:xfrm>
            <a:off x="5827841" y="2824284"/>
            <a:ext cx="1768497" cy="770914"/>
            <a:chOff x="2929383" y="1149229"/>
            <a:chExt cx="1313082" cy="41882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7" name="云形标注 82"/>
            <p:cNvSpPr>
              <a:spLocks noChangeArrowheads="1"/>
            </p:cNvSpPr>
            <p:nvPr/>
          </p:nvSpPr>
          <p:spPr bwMode="auto">
            <a:xfrm>
              <a:off x="2929383" y="1149229"/>
              <a:ext cx="1026781" cy="418828"/>
            </a:xfrm>
            <a:prstGeom prst="cloudCallout">
              <a:avLst>
                <a:gd name="adj1" fmla="val 23635"/>
                <a:gd name="adj2" fmla="val -10651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矩形 4"/>
            <p:cNvSpPr>
              <a:spLocks noChangeArrowheads="1"/>
            </p:cNvSpPr>
            <p:nvPr/>
          </p:nvSpPr>
          <p:spPr bwMode="auto">
            <a:xfrm>
              <a:off x="2982849" y="1197224"/>
              <a:ext cx="1259616" cy="28425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1079656" y="1138874"/>
            <a:ext cx="396000" cy="396000"/>
          </a:xfrm>
          <a:prstGeom prst="ellipse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6" name="组合 35"/>
          <p:cNvGrpSpPr/>
          <p:nvPr/>
        </p:nvGrpSpPr>
        <p:grpSpPr>
          <a:xfrm>
            <a:off x="2987824" y="1923678"/>
            <a:ext cx="2504159" cy="523220"/>
            <a:chOff x="1954505" y="2700669"/>
            <a:chExt cx="2504159" cy="523220"/>
          </a:xfrm>
        </p:grpSpPr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1954505" y="2700669"/>
              <a:ext cx="25041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8146    8145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2910348" y="2835402"/>
              <a:ext cx="340301" cy="304845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52217" y="1904514"/>
            <a:ext cx="2504159" cy="523220"/>
            <a:chOff x="2170529" y="2840618"/>
            <a:chExt cx="2504159" cy="523220"/>
          </a:xfrm>
        </p:grpSpPr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2170529" y="2840618"/>
              <a:ext cx="25041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8146    9146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182259" y="2931790"/>
              <a:ext cx="340301" cy="304845"/>
            </a:xfrm>
            <a:prstGeom prst="ellipse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/>
            </a:p>
          </p:txBody>
        </p:sp>
      </p:grp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1596396" y="1923678"/>
            <a:ext cx="62984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3851920" y="1923678"/>
            <a:ext cx="62984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4"/>
          <p:cNvSpPr>
            <a:spLocks noChangeArrowheads="1"/>
          </p:cNvSpPr>
          <p:nvPr/>
        </p:nvSpPr>
        <p:spPr bwMode="auto">
          <a:xfrm>
            <a:off x="6318417" y="1851670"/>
            <a:ext cx="62984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483768" y="3507854"/>
            <a:ext cx="1902544" cy="954212"/>
            <a:chOff x="895152" y="691902"/>
            <a:chExt cx="4073916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895152" y="691902"/>
              <a:ext cx="4073916" cy="1882381"/>
            </a:xfrm>
            <a:prstGeom prst="cloudCallout">
              <a:avLst>
                <a:gd name="adj1" fmla="val -99366"/>
                <a:gd name="adj2" fmla="val -10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1203533" y="833953"/>
              <a:ext cx="3765535" cy="16393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位数相同看最高位。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39753" y="1679778"/>
            <a:ext cx="4557330" cy="707886"/>
            <a:chOff x="4063142" y="1826653"/>
            <a:chExt cx="4557330" cy="707886"/>
          </a:xfrm>
        </p:grpSpPr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5240873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电视机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3120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矩形 4"/>
            <p:cNvSpPr>
              <a:spLocks noChangeArrowheads="1"/>
            </p:cNvSpPr>
            <p:nvPr/>
          </p:nvSpPr>
          <p:spPr bwMode="auto">
            <a:xfrm>
              <a:off x="6418604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电冰箱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3380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4"/>
            <p:cNvSpPr>
              <a:spLocks noChangeArrowheads="1"/>
            </p:cNvSpPr>
            <p:nvPr/>
          </p:nvSpPr>
          <p:spPr bwMode="auto">
            <a:xfrm>
              <a:off x="7596336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洗衣机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2330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矩形 4"/>
            <p:cNvSpPr>
              <a:spLocks noChangeArrowheads="1"/>
            </p:cNvSpPr>
            <p:nvPr/>
          </p:nvSpPr>
          <p:spPr bwMode="auto">
            <a:xfrm>
              <a:off x="4063142" y="1826653"/>
              <a:ext cx="1024136" cy="707886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手机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1850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4912894" y="2081413"/>
            <a:ext cx="144000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9" name="矩形 4"/>
          <p:cNvSpPr>
            <a:spLocks noChangeArrowheads="1"/>
          </p:cNvSpPr>
          <p:nvPr/>
        </p:nvSpPr>
        <p:spPr bwMode="auto">
          <a:xfrm>
            <a:off x="4950911" y="2387664"/>
            <a:ext cx="409810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3738256" y="2083985"/>
            <a:ext cx="144000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3777793" y="2387664"/>
            <a:ext cx="409810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5951454" y="2091335"/>
            <a:ext cx="144000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6124029" y="2387664"/>
            <a:ext cx="409810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2413537" y="2081413"/>
            <a:ext cx="144000" cy="252000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2604675" y="2387664"/>
            <a:ext cx="409810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http://img4.imgtn.bdimg.com/it/u=3928519439,3840875163&amp;fm=27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79712" y="1275606"/>
            <a:ext cx="518457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395536" y="339502"/>
            <a:ext cx="8424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给下列商品的价格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按由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高到低的顺序标上序号。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  <p:bldP spid="70" grpId="0" animBg="1"/>
      <p:bldP spid="71" grpId="0"/>
      <p:bldP spid="72" grpId="0" animBg="1"/>
      <p:bldP spid="73" grpId="0"/>
      <p:bldP spid="74" grpId="0" animBg="1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1703868" y="3201714"/>
            <a:ext cx="2292068" cy="954212"/>
            <a:chOff x="704748" y="1453531"/>
            <a:chExt cx="4073916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云形标注 5"/>
            <p:cNvSpPr>
              <a:spLocks noChangeArrowheads="1"/>
            </p:cNvSpPr>
            <p:nvPr/>
          </p:nvSpPr>
          <p:spPr bwMode="auto">
            <a:xfrm>
              <a:off x="704748" y="1453531"/>
              <a:ext cx="4073916" cy="1882381"/>
            </a:xfrm>
            <a:prstGeom prst="cloudCallout">
              <a:avLst>
                <a:gd name="adj1" fmla="val -58869"/>
                <a:gd name="adj2" fmla="val 33632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1070073" y="1636529"/>
              <a:ext cx="3708590" cy="16393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相邻的两个数之间相差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矩形 4"/>
          <p:cNvSpPr>
            <a:spLocks noChangeArrowheads="1"/>
          </p:cNvSpPr>
          <p:nvPr/>
        </p:nvSpPr>
        <p:spPr bwMode="auto">
          <a:xfrm>
            <a:off x="2015266" y="1006625"/>
            <a:ext cx="334882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 2147 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4"/>
          <p:cNvSpPr>
            <a:spLocks noChangeArrowheads="1"/>
          </p:cNvSpPr>
          <p:nvPr/>
        </p:nvSpPr>
        <p:spPr bwMode="auto">
          <a:xfrm>
            <a:off x="5220072" y="1004627"/>
            <a:ext cx="3050734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 9701 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4"/>
          <p:cNvSpPr>
            <a:spLocks noChangeArrowheads="1"/>
          </p:cNvSpPr>
          <p:nvPr/>
        </p:nvSpPr>
        <p:spPr bwMode="auto">
          <a:xfrm>
            <a:off x="1979712" y="1995686"/>
            <a:ext cx="2730250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 5099 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4"/>
          <p:cNvSpPr>
            <a:spLocks noChangeArrowheads="1"/>
          </p:cNvSpPr>
          <p:nvPr/>
        </p:nvSpPr>
        <p:spPr bwMode="auto">
          <a:xfrm>
            <a:off x="5292080" y="1923678"/>
            <a:ext cx="3368186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 5000 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2068027" y="987575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2146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3853059" y="987574"/>
            <a:ext cx="93496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2148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5331940" y="987575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9700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4"/>
          <p:cNvSpPr>
            <a:spLocks noChangeArrowheads="1"/>
          </p:cNvSpPr>
          <p:nvPr/>
        </p:nvSpPr>
        <p:spPr bwMode="auto">
          <a:xfrm>
            <a:off x="6988124" y="994256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9702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2019572" y="1976522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5098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4"/>
          <p:cNvSpPr>
            <a:spLocks noChangeArrowheads="1"/>
          </p:cNvSpPr>
          <p:nvPr/>
        </p:nvSpPr>
        <p:spPr bwMode="auto">
          <a:xfrm>
            <a:off x="3779912" y="1976522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5100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4"/>
          <p:cNvSpPr>
            <a:spLocks noChangeArrowheads="1"/>
          </p:cNvSpPr>
          <p:nvPr/>
        </p:nvSpPr>
        <p:spPr bwMode="auto">
          <a:xfrm>
            <a:off x="5292080" y="1904514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4999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4"/>
          <p:cNvSpPr>
            <a:spLocks noChangeArrowheads="1"/>
          </p:cNvSpPr>
          <p:nvPr/>
        </p:nvSpPr>
        <p:spPr bwMode="auto">
          <a:xfrm>
            <a:off x="7092280" y="1923678"/>
            <a:ext cx="968252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5001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53285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写出与下面各数相邻的数。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375512" y="3428155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82" grpId="0"/>
      <p:bldP spid="90" grpId="0"/>
      <p:bldP spid="91" grpId="0"/>
    </p:bldLst>
  </p:timing>
</p:sld>
</file>

<file path=ppt/tags/tag1.xml><?xml version="1.0" encoding="utf-8"?>
<p:tagLst xmlns:p="http://schemas.openxmlformats.org/presentationml/2006/main">
  <p:tag name="KSO_WPP_MARK_KEY" val="3ffbcded-9550-4523-ba56-475c62baba7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1102</Words>
  <Application>WPS 演示</Application>
  <PresentationFormat>全屏显示(16:9)</PresentationFormat>
  <Paragraphs>435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等线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《比一比》生活中的大数PPT免费课件(第1课时)</dc:creator>
  <cp:lastModifiedBy>小树</cp:lastModifiedBy>
  <cp:revision>4</cp:revision>
  <dcterms:created xsi:type="dcterms:W3CDTF">2017-03-17T02:28:00Z</dcterms:created>
  <dcterms:modified xsi:type="dcterms:W3CDTF">2023-01-30T04:32:41Z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0D5A8B1198A342EF9320FA38033836B0</vt:lpwstr>
  </property>
</Properties>
</file>