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35" r:id="rId7"/>
    <p:sldId id="502" r:id="rId8"/>
    <p:sldId id="518" r:id="rId9"/>
    <p:sldId id="538" r:id="rId10"/>
    <p:sldId id="539" r:id="rId11"/>
    <p:sldId id="515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华文楷体" panose="02010600040101010101" pitchFamily="2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985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FF9F9F"/>
    <a:srgbClr val="0070C0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5" autoAdjust="0"/>
    <p:restoredTop sz="99556" autoAdjust="0"/>
  </p:normalViewPr>
  <p:slideViewPr>
    <p:cSldViewPr showGuides="1">
      <p:cViewPr>
        <p:scale>
          <a:sx n="130" d="100"/>
          <a:sy n="130" d="100"/>
        </p:scale>
        <p:origin x="-1074" y="-474"/>
      </p:cViewPr>
      <p:guideLst>
        <p:guide orient="horz" pos="2159"/>
        <p:guide pos="3840"/>
        <p:guide orient="horz" pos="98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font" Target="fonts/font9.fntdata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生活中的大数 比一比</a:t>
            </a:r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2.jpe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4" name="单圆角矩形 33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单圆角矩形 35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单圆角矩形 36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" name="单圆角矩形 43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" name="单圆角矩形 44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0" y="1275606"/>
            <a:ext cx="9138574" cy="1361911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比一比</a:t>
            </a:r>
            <a:endParaRPr lang="en-US" altLang="zh-CN" sz="6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5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圆角矩形 52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4" name="圆角矩形 53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5" name="圆角矩形 54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6" name="圆角矩形 55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41036" y="678637"/>
            <a:ext cx="2292935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生活中的大数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8" name="圆角矩形 57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9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0" name="组合 59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62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74306" y="2064643"/>
            <a:ext cx="6638054" cy="16446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判断一个数的大致位置时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先将这个数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相邻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的两个整数标在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一条数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线上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把这两点之间分成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的份数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然后根据这样的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确定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它的位置。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771800" y="1601237"/>
            <a:ext cx="37444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73-b.EPS"/>
          <p:cNvPicPr/>
          <p:nvPr/>
        </p:nvPicPr>
        <p:blipFill rotWithShape="1">
          <a:blip r:embed="rId1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059832" y="1484096"/>
            <a:ext cx="2915062" cy="145912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73711" y="1615762"/>
            <a:ext cx="7370697" cy="2127039"/>
            <a:chOff x="873711" y="1615762"/>
            <a:chExt cx="7370697" cy="2127039"/>
          </a:xfrm>
        </p:grpSpPr>
        <p:grpSp>
          <p:nvGrpSpPr>
            <p:cNvPr id="7" name="组合 6"/>
            <p:cNvGrpSpPr/>
            <p:nvPr/>
          </p:nvGrpSpPr>
          <p:grpSpPr>
            <a:xfrm>
              <a:off x="1416139" y="3169880"/>
              <a:ext cx="1089428" cy="481863"/>
              <a:chOff x="2411759" y="2193091"/>
              <a:chExt cx="1089428" cy="481863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2411760" y="2313229"/>
                <a:ext cx="876030" cy="330530"/>
              </a:xfrm>
              <a:prstGeom prst="round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411759" y="2193091"/>
                <a:ext cx="1089428" cy="481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1200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元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4236028" y="3241888"/>
              <a:ext cx="912036" cy="481863"/>
              <a:chOff x="2411760" y="2193091"/>
              <a:chExt cx="914221" cy="481863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2411760" y="2313229"/>
                <a:ext cx="876030" cy="330530"/>
              </a:xfrm>
              <a:prstGeom prst="round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2449951" y="2193091"/>
                <a:ext cx="876030" cy="481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800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元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672630" y="2876997"/>
              <a:ext cx="426709" cy="481863"/>
              <a:chOff x="2411760" y="2193091"/>
              <a:chExt cx="426709" cy="481863"/>
            </a:xfrm>
          </p:grpSpPr>
          <p:sp>
            <p:nvSpPr>
              <p:cNvPr id="45" name="圆角矩形 44"/>
              <p:cNvSpPr/>
              <p:nvPr/>
            </p:nvSpPr>
            <p:spPr>
              <a:xfrm>
                <a:off x="2411760" y="2313229"/>
                <a:ext cx="426709" cy="330530"/>
              </a:xfrm>
              <a:prstGeom prst="round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2411760" y="2193091"/>
                <a:ext cx="354701" cy="481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①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47" name="73-a.EPS"/>
            <p:cNvPicPr/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73711" y="1851669"/>
              <a:ext cx="2124121" cy="1165165"/>
            </a:xfrm>
            <a:prstGeom prst="rect">
              <a:avLst/>
            </a:prstGeom>
          </p:spPr>
        </p:pic>
        <p:pic>
          <p:nvPicPr>
            <p:cNvPr id="49" name="73-cc.EPS"/>
            <p:cNvPicPr/>
            <p:nvPr/>
          </p:nvPicPr>
          <p:blipFill>
            <a:blip r:embed="rId3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084168" y="1615762"/>
              <a:ext cx="2160240" cy="1401072"/>
            </a:xfrm>
            <a:prstGeom prst="rect">
              <a:avLst/>
            </a:prstGeom>
          </p:spPr>
        </p:pic>
        <p:grpSp>
          <p:nvGrpSpPr>
            <p:cNvPr id="50" name="组合 49"/>
            <p:cNvGrpSpPr/>
            <p:nvPr/>
          </p:nvGrpSpPr>
          <p:grpSpPr>
            <a:xfrm>
              <a:off x="6876256" y="3260938"/>
              <a:ext cx="1086087" cy="481863"/>
              <a:chOff x="2411760" y="2193091"/>
              <a:chExt cx="1086087" cy="481863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2411760" y="2313229"/>
                <a:ext cx="876030" cy="330530"/>
              </a:xfrm>
              <a:prstGeom prst="round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2411760" y="2193091"/>
                <a:ext cx="1086087" cy="481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1500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元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497892" y="2932074"/>
              <a:ext cx="426709" cy="481863"/>
              <a:chOff x="2411760" y="2193091"/>
              <a:chExt cx="426709" cy="481863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2411760" y="2313229"/>
                <a:ext cx="426709" cy="330530"/>
              </a:xfrm>
              <a:prstGeom prst="round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2411760" y="2193091"/>
                <a:ext cx="354701" cy="481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②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7003250" y="2946932"/>
              <a:ext cx="426709" cy="481863"/>
              <a:chOff x="2411760" y="2193091"/>
              <a:chExt cx="426709" cy="481863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2411760" y="2313229"/>
                <a:ext cx="426709" cy="330530"/>
              </a:xfrm>
              <a:prstGeom prst="round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2411760" y="2193091"/>
                <a:ext cx="354701" cy="481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③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2483768" y="411510"/>
            <a:ext cx="5760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哪辆车最便宜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标一标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比一比。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9" name="IMAGE74.EPS" descr="id:2147499999;FounderCES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2099338" y="3795886"/>
            <a:ext cx="4776917" cy="696544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755576" y="1790125"/>
            <a:ext cx="2232248" cy="1285681"/>
            <a:chOff x="1348723" y="1311482"/>
            <a:chExt cx="2930207" cy="1999685"/>
          </a:xfrm>
          <a:noFill/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48723" y="1311482"/>
              <a:ext cx="2930207" cy="1567968"/>
            </a:xfrm>
            <a:prstGeom prst="cloudCallout">
              <a:avLst>
                <a:gd name="adj1" fmla="val -22949"/>
                <a:gd name="adj2" fmla="val 92823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542664" y="1444234"/>
              <a:ext cx="2736265" cy="186693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画一条直线，标出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矩形 4"/>
          <p:cNvSpPr>
            <a:spLocks noChangeArrowheads="1"/>
          </p:cNvSpPr>
          <p:nvPr/>
        </p:nvSpPr>
        <p:spPr bwMode="auto">
          <a:xfrm>
            <a:off x="6804248" y="3147814"/>
            <a:ext cx="1981041" cy="919401"/>
          </a:xfrm>
          <a:prstGeom prst="wedgeRoundRectCallout">
            <a:avLst>
              <a:gd name="adj1" fmla="val -64545"/>
              <a:gd name="adj2" fmla="val -87296"/>
              <a:gd name="adj3" fmla="val 16667"/>
            </a:avLst>
          </a:prstGeom>
          <a:noFill/>
          <a:ln w="9525">
            <a:solidFill>
              <a:schemeClr val="accent5"/>
            </a:solidFill>
            <a:miter lim="800000"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格是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格就是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283968" y="1203598"/>
            <a:ext cx="2933912" cy="840170"/>
            <a:chOff x="4283968" y="1395796"/>
            <a:chExt cx="2933912" cy="840170"/>
          </a:xfrm>
        </p:grpSpPr>
        <p:grpSp>
          <p:nvGrpSpPr>
            <p:cNvPr id="5" name="组合 4"/>
            <p:cNvGrpSpPr/>
            <p:nvPr/>
          </p:nvGrpSpPr>
          <p:grpSpPr>
            <a:xfrm>
              <a:off x="4283968" y="1415005"/>
              <a:ext cx="1089428" cy="801554"/>
              <a:chOff x="2609603" y="1275606"/>
              <a:chExt cx="1089428" cy="801554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2609603" y="1595297"/>
                <a:ext cx="1089428" cy="481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1200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元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圆角矩形 64"/>
              <p:cNvSpPr/>
              <p:nvPr/>
            </p:nvSpPr>
            <p:spPr>
              <a:xfrm>
                <a:off x="2866094" y="1422552"/>
                <a:ext cx="426709" cy="330530"/>
              </a:xfrm>
              <a:prstGeom prst="round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2872383" y="1275606"/>
                <a:ext cx="354701" cy="481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①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210232" y="1395796"/>
              <a:ext cx="873936" cy="818485"/>
              <a:chOff x="5467592" y="1330683"/>
              <a:chExt cx="873936" cy="818485"/>
            </a:xfrm>
          </p:grpSpPr>
          <p:sp>
            <p:nvSpPr>
              <p:cNvPr id="64" name="TextBox 63"/>
              <p:cNvSpPr txBox="1"/>
              <p:nvPr/>
            </p:nvSpPr>
            <p:spPr>
              <a:xfrm>
                <a:off x="5467592" y="1667305"/>
                <a:ext cx="873936" cy="481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800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元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圆角矩形 66"/>
              <p:cNvSpPr/>
              <p:nvPr/>
            </p:nvSpPr>
            <p:spPr>
              <a:xfrm>
                <a:off x="5691356" y="1477629"/>
                <a:ext cx="426709" cy="330530"/>
              </a:xfrm>
              <a:prstGeom prst="round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5697645" y="1330683"/>
                <a:ext cx="354701" cy="481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②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131793" y="1413289"/>
              <a:ext cx="1086087" cy="822677"/>
              <a:chOff x="8069720" y="1345541"/>
              <a:chExt cx="1086087" cy="822677"/>
            </a:xfrm>
          </p:grpSpPr>
          <p:sp>
            <p:nvSpPr>
              <p:cNvPr id="66" name="TextBox 65"/>
              <p:cNvSpPr txBox="1"/>
              <p:nvPr/>
            </p:nvSpPr>
            <p:spPr>
              <a:xfrm>
                <a:off x="8069720" y="1686355"/>
                <a:ext cx="1086087" cy="481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1500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元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圆角矩形 67"/>
              <p:cNvSpPr/>
              <p:nvPr/>
            </p:nvSpPr>
            <p:spPr>
              <a:xfrm>
                <a:off x="8196714" y="1492487"/>
                <a:ext cx="426709" cy="330530"/>
              </a:xfrm>
              <a:prstGeom prst="round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8203003" y="1345541"/>
                <a:ext cx="354701" cy="481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③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cxnSp>
        <p:nvCxnSpPr>
          <p:cNvPr id="10" name="直接连接符 9"/>
          <p:cNvCxnSpPr/>
          <p:nvPr/>
        </p:nvCxnSpPr>
        <p:spPr>
          <a:xfrm>
            <a:off x="2560216" y="2765581"/>
            <a:ext cx="4950136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3727202" y="2631090"/>
            <a:ext cx="0" cy="12859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374912" y="2586264"/>
            <a:ext cx="1086087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sz="2000" b="1" dirty="0" smtClean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 flipV="1">
            <a:off x="4086101" y="2626898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V="1">
            <a:off x="4432424" y="2636423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V="1">
            <a:off x="4791323" y="2632231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V="1">
            <a:off x="5138724" y="2645567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V="1">
            <a:off x="5503019" y="2649396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V="1">
            <a:off x="5835625" y="2631090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V="1">
            <a:off x="6194524" y="2626898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V="1">
            <a:off x="6539706" y="2649396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6898605" y="2645567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V="1">
            <a:off x="7250261" y="2636988"/>
            <a:ext cx="0" cy="12859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V="1">
            <a:off x="3016647" y="2625757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3375546" y="2621565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V="1">
            <a:off x="2678708" y="2621565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6918836" y="2231829"/>
            <a:ext cx="1086087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lang="en-US" altLang="zh-CN" sz="2000" b="1" dirty="0" smtClean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052636" y="2219421"/>
            <a:ext cx="1086087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endParaRPr lang="en-US" altLang="zh-CN" sz="20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172700" y="2167533"/>
            <a:ext cx="1086087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endParaRPr lang="en-US" altLang="zh-CN" sz="20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745446" y="2665951"/>
            <a:ext cx="1086087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en-US" altLang="zh-CN" sz="20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圆角矩形 94"/>
          <p:cNvSpPr/>
          <p:nvPr/>
        </p:nvSpPr>
        <p:spPr>
          <a:xfrm>
            <a:off x="2729264" y="2786115"/>
            <a:ext cx="575176" cy="289691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>
            <a:off x="4144836" y="2387862"/>
            <a:ext cx="575176" cy="289691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5241923" y="2306560"/>
            <a:ext cx="575176" cy="289691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4"/>
          <p:cNvSpPr>
            <a:spLocks noChangeArrowheads="1"/>
          </p:cNvSpPr>
          <p:nvPr/>
        </p:nvSpPr>
        <p:spPr bwMode="auto">
          <a:xfrm>
            <a:off x="1907704" y="3939902"/>
            <a:ext cx="4824535" cy="51077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在数线上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面的数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面的数。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矩形 4"/>
          <p:cNvSpPr>
            <a:spLocks noChangeArrowheads="1"/>
          </p:cNvSpPr>
          <p:nvPr/>
        </p:nvSpPr>
        <p:spPr bwMode="auto">
          <a:xfrm>
            <a:off x="2379761" y="3344213"/>
            <a:ext cx="1965545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1500&gt;1200&gt;800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矩形 4"/>
          <p:cNvSpPr>
            <a:spLocks noChangeArrowheads="1"/>
          </p:cNvSpPr>
          <p:nvPr/>
        </p:nvSpPr>
        <p:spPr bwMode="auto">
          <a:xfrm>
            <a:off x="4390623" y="3345151"/>
            <a:ext cx="2149083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第②辆车最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便宜。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5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2" name="图片 7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91" grpId="0"/>
      <p:bldP spid="92" grpId="0"/>
      <p:bldP spid="93" grpId="0"/>
      <p:bldP spid="94" grpId="0"/>
      <p:bldP spid="95" grpId="0" animBg="1"/>
      <p:bldP spid="96" grpId="0" animBg="1"/>
      <p:bldP spid="97" grpId="0" animBg="1"/>
      <p:bldP spid="100" grpId="0" animBg="1"/>
      <p:bldP spid="102" grpId="0" animBg="1"/>
      <p:bldP spid="10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395536" y="1419622"/>
            <a:ext cx="2690177" cy="1372267"/>
            <a:chOff x="1442159" y="1311482"/>
            <a:chExt cx="4398447" cy="1883308"/>
          </a:xfrm>
          <a:noFill/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442159" y="1311482"/>
              <a:ext cx="4398447" cy="1883308"/>
            </a:xfrm>
            <a:prstGeom prst="cloudCallout">
              <a:avLst>
                <a:gd name="adj1" fmla="val -16856"/>
                <a:gd name="adj2" fmla="val 81508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2032884" y="1503591"/>
              <a:ext cx="3625542" cy="139390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先标出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3500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的大致位置，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3200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离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更近些。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2771800" y="3507854"/>
            <a:ext cx="3631583" cy="91940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之间画相等的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一格表示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2987824" y="1203598"/>
            <a:ext cx="1362811" cy="936068"/>
            <a:chOff x="7574948" y="2369112"/>
            <a:chExt cx="1110569" cy="936068"/>
          </a:xfrm>
        </p:grpSpPr>
        <p:sp>
          <p:nvSpPr>
            <p:cNvPr id="57" name="云形标注 56"/>
            <p:cNvSpPr/>
            <p:nvPr/>
          </p:nvSpPr>
          <p:spPr>
            <a:xfrm>
              <a:off x="7574948" y="2369112"/>
              <a:ext cx="1110569" cy="640526"/>
            </a:xfrm>
            <a:prstGeom prst="cloudCallout">
              <a:avLst>
                <a:gd name="adj1" fmla="val 93895"/>
                <a:gd name="adj2" fmla="val 22044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600" b="1"/>
            </a:p>
          </p:txBody>
        </p:sp>
        <p:sp>
          <p:nvSpPr>
            <p:cNvPr id="58" name="矩形 4"/>
            <p:cNvSpPr>
              <a:spLocks noChangeArrowheads="1"/>
            </p:cNvSpPr>
            <p:nvPr/>
          </p:nvSpPr>
          <p:spPr bwMode="auto">
            <a:xfrm>
              <a:off x="7645241" y="2474183"/>
              <a:ext cx="1040276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3200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467544" y="339502"/>
            <a:ext cx="6208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在数线上标出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3200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的大致位置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" name="IMAGE75-A.EPS" descr="id:2147500006;FounderCES"/>
          <p:cNvPicPr/>
          <p:nvPr/>
        </p:nvPicPr>
        <p:blipFill rotWithShape="1">
          <a:blip r:embed="rId2" cstate="email"/>
          <a:srcRect t="-10434"/>
          <a:stretch>
            <a:fillRect/>
          </a:stretch>
        </p:blipFill>
        <p:spPr>
          <a:xfrm>
            <a:off x="4357317" y="1405767"/>
            <a:ext cx="1969590" cy="128105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699792" y="2852294"/>
            <a:ext cx="4655161" cy="511544"/>
            <a:chOff x="3296128" y="255280"/>
            <a:chExt cx="4655161" cy="511544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3456312" y="434597"/>
              <a:ext cx="3816000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3648418" y="300106"/>
              <a:ext cx="0" cy="128593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/>
          </p:nvSpPr>
          <p:spPr>
            <a:xfrm>
              <a:off x="3296128" y="255280"/>
              <a:ext cx="1086087" cy="48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3000</a:t>
              </a:r>
              <a:endParaRPr lang="en-US" altLang="zh-CN" sz="20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 flipV="1">
              <a:off x="7171477" y="306004"/>
              <a:ext cx="0" cy="128593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extBox 88"/>
            <p:cNvSpPr txBox="1"/>
            <p:nvPr/>
          </p:nvSpPr>
          <p:spPr>
            <a:xfrm>
              <a:off x="6865202" y="284961"/>
              <a:ext cx="1086087" cy="48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4000</a:t>
              </a:r>
              <a:endParaRPr lang="en-US" altLang="zh-CN" sz="20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19872" y="2882459"/>
            <a:ext cx="1086087" cy="481863"/>
            <a:chOff x="7736609" y="2295771"/>
            <a:chExt cx="1086087" cy="481863"/>
          </a:xfrm>
        </p:grpSpPr>
        <p:sp>
          <p:nvSpPr>
            <p:cNvPr id="107" name="TextBox 106"/>
            <p:cNvSpPr txBox="1"/>
            <p:nvPr/>
          </p:nvSpPr>
          <p:spPr>
            <a:xfrm>
              <a:off x="7736609" y="2295771"/>
              <a:ext cx="1086087" cy="48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3200</a:t>
              </a:r>
              <a:endPara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6" name="圆角矩形 115"/>
            <p:cNvSpPr/>
            <p:nvPr/>
          </p:nvSpPr>
          <p:spPr>
            <a:xfrm>
              <a:off x="7816915" y="2449248"/>
              <a:ext cx="575176" cy="289691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cxnSp>
        <p:nvCxnSpPr>
          <p:cNvPr id="118" name="直接连接符 117"/>
          <p:cNvCxnSpPr/>
          <p:nvPr/>
        </p:nvCxnSpPr>
        <p:spPr>
          <a:xfrm flipV="1">
            <a:off x="4827832" y="2894710"/>
            <a:ext cx="0" cy="147769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4485912" y="2497733"/>
            <a:ext cx="8419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3500</a:t>
            </a:r>
            <a:endParaRPr lang="en-US" altLang="zh-CN" sz="2000" b="1" dirty="0" smtClean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 flipV="1">
            <a:off x="3763974" y="2889817"/>
            <a:ext cx="0" cy="12859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3375104" y="2488481"/>
            <a:ext cx="7821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3200</a:t>
            </a:r>
            <a:endParaRPr lang="en-US" altLang="zh-CN" sz="2000" b="1" dirty="0" smtClean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3" name="直接连接符 122"/>
          <p:cNvCxnSpPr/>
          <p:nvPr/>
        </p:nvCxnSpPr>
        <p:spPr>
          <a:xfrm flipV="1">
            <a:off x="3419872" y="2887792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 flipV="1">
            <a:off x="3766195" y="2897317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 flipV="1">
            <a:off x="4125094" y="2893125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 flipV="1">
            <a:off x="4477891" y="2883024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V="1">
            <a:off x="4836790" y="2878832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/>
        </p:nvCxnSpPr>
        <p:spPr>
          <a:xfrm flipV="1">
            <a:off x="5169396" y="2891984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 flipV="1">
            <a:off x="5528295" y="2887792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 flipV="1">
            <a:off x="5873477" y="2886651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 flipV="1">
            <a:off x="6232376" y="2882459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60" grpId="0"/>
      <p:bldP spid="119" grpId="0"/>
      <p:bldP spid="119" grpId="1"/>
      <p:bldP spid="122" grpId="0"/>
      <p:bldP spid="12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611560" y="987574"/>
            <a:ext cx="813690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黄山有三大主峰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其中的天都峰海拔是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1810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在数线上标出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1810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的大致位置。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1691680" y="3003798"/>
            <a:ext cx="1842676" cy="919401"/>
          </a:xfrm>
          <a:prstGeom prst="wedgeRoundRectCallout">
            <a:avLst>
              <a:gd name="adj1" fmla="val 38622"/>
              <a:gd name="adj2" fmla="val -86195"/>
              <a:gd name="adj3" fmla="val 16667"/>
            </a:avLst>
          </a:prstGeom>
          <a:noFill/>
          <a:ln w="9525">
            <a:solidFill>
              <a:schemeClr val="accent5"/>
            </a:solidFill>
            <a:miter lim="800000"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之间有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4"/>
          <p:cNvSpPr>
            <a:spLocks noChangeArrowheads="1"/>
          </p:cNvSpPr>
          <p:nvPr/>
        </p:nvSpPr>
        <p:spPr bwMode="auto">
          <a:xfrm>
            <a:off x="5796136" y="3363838"/>
            <a:ext cx="2088231" cy="510778"/>
          </a:xfrm>
          <a:prstGeom prst="wedgeRoundRectCallout">
            <a:avLst>
              <a:gd name="adj1" fmla="val -34465"/>
              <a:gd name="adj2" fmla="val -179009"/>
              <a:gd name="adj3" fmla="val 16667"/>
            </a:avLst>
          </a:prstGeom>
          <a:noFill/>
          <a:ln w="9525">
            <a:solidFill>
              <a:schemeClr val="accent5"/>
            </a:solidFill>
            <a:miter lim="800000"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格是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IMAGE76.EPS" descr="id:2147500048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763688" y="2139702"/>
            <a:ext cx="6192000" cy="54000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5345326" y="2499742"/>
            <a:ext cx="1086087" cy="481863"/>
            <a:chOff x="7736609" y="2295771"/>
            <a:chExt cx="1086087" cy="481863"/>
          </a:xfrm>
        </p:grpSpPr>
        <p:sp>
          <p:nvSpPr>
            <p:cNvPr id="33" name="TextBox 32"/>
            <p:cNvSpPr txBox="1"/>
            <p:nvPr/>
          </p:nvSpPr>
          <p:spPr>
            <a:xfrm>
              <a:off x="7736609" y="2295771"/>
              <a:ext cx="1086087" cy="48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1810</a:t>
              </a:r>
              <a:endPara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7816915" y="2449248"/>
              <a:ext cx="575176" cy="289691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3" name="直接连接符 42"/>
          <p:cNvCxnSpPr/>
          <p:nvPr/>
        </p:nvCxnSpPr>
        <p:spPr>
          <a:xfrm flipV="1">
            <a:off x="5691649" y="2536793"/>
            <a:ext cx="0" cy="12859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4.imgtn.bdimg.com/it/u=3928519439,3840875163&amp;fm=27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99792" y="1419622"/>
            <a:ext cx="5184577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" name="组合 46"/>
          <p:cNvGrpSpPr/>
          <p:nvPr/>
        </p:nvGrpSpPr>
        <p:grpSpPr>
          <a:xfrm>
            <a:off x="1091381" y="2171727"/>
            <a:ext cx="1803410" cy="954212"/>
            <a:chOff x="895154" y="691902"/>
            <a:chExt cx="3756729" cy="188238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8" name="云形标注 5"/>
            <p:cNvSpPr>
              <a:spLocks noChangeArrowheads="1"/>
            </p:cNvSpPr>
            <p:nvPr/>
          </p:nvSpPr>
          <p:spPr bwMode="auto">
            <a:xfrm>
              <a:off x="895154" y="691902"/>
              <a:ext cx="3262074" cy="1882381"/>
            </a:xfrm>
            <a:prstGeom prst="cloudCallout">
              <a:avLst>
                <a:gd name="adj1" fmla="val -50655"/>
                <a:gd name="adj2" fmla="val 69865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"/>
            <p:cNvSpPr>
              <a:spLocks noChangeArrowheads="1"/>
            </p:cNvSpPr>
            <p:nvPr/>
          </p:nvSpPr>
          <p:spPr bwMode="auto">
            <a:xfrm>
              <a:off x="1360074" y="934867"/>
              <a:ext cx="3291809" cy="139645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位数少的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015759" y="1934383"/>
            <a:ext cx="4557330" cy="707886"/>
            <a:chOff x="4063142" y="1826653"/>
            <a:chExt cx="4557330" cy="707886"/>
          </a:xfrm>
        </p:grpSpPr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5240873" y="1826653"/>
              <a:ext cx="1024136" cy="70788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电视机</a:t>
              </a:r>
              <a:endPara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41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矩形 4"/>
            <p:cNvSpPr>
              <a:spLocks noChangeArrowheads="1"/>
            </p:cNvSpPr>
            <p:nvPr/>
          </p:nvSpPr>
          <p:spPr bwMode="auto">
            <a:xfrm>
              <a:off x="6418604" y="1826653"/>
              <a:ext cx="1024136" cy="70788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书柜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1280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矩形 4"/>
            <p:cNvSpPr>
              <a:spLocks noChangeArrowheads="1"/>
            </p:cNvSpPr>
            <p:nvPr/>
          </p:nvSpPr>
          <p:spPr bwMode="auto">
            <a:xfrm>
              <a:off x="7596336" y="1826653"/>
              <a:ext cx="1024136" cy="70788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热水器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2330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矩形 4"/>
            <p:cNvSpPr>
              <a:spLocks noChangeArrowheads="1"/>
            </p:cNvSpPr>
            <p:nvPr/>
          </p:nvSpPr>
          <p:spPr bwMode="auto">
            <a:xfrm>
              <a:off x="4063142" y="1826653"/>
              <a:ext cx="1024136" cy="70788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自行车          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550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圆角矩形 67"/>
          <p:cNvSpPr/>
          <p:nvPr/>
        </p:nvSpPr>
        <p:spPr>
          <a:xfrm flipV="1">
            <a:off x="3083080" y="2332568"/>
            <a:ext cx="788768" cy="24230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0" name="圆角矩形 69"/>
          <p:cNvSpPr/>
          <p:nvPr/>
        </p:nvSpPr>
        <p:spPr>
          <a:xfrm>
            <a:off x="5427835" y="2347176"/>
            <a:ext cx="796540" cy="2520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2" name="圆角矩形 71"/>
          <p:cNvSpPr/>
          <p:nvPr/>
        </p:nvSpPr>
        <p:spPr>
          <a:xfrm>
            <a:off x="6596041" y="2337313"/>
            <a:ext cx="852796" cy="2520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4" name="圆角矩形 73"/>
          <p:cNvSpPr/>
          <p:nvPr/>
        </p:nvSpPr>
        <p:spPr>
          <a:xfrm>
            <a:off x="4271814" y="2327721"/>
            <a:ext cx="801839" cy="2520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7" name="组合 6"/>
          <p:cNvGrpSpPr/>
          <p:nvPr/>
        </p:nvGrpSpPr>
        <p:grpSpPr>
          <a:xfrm>
            <a:off x="3882333" y="3651870"/>
            <a:ext cx="3769347" cy="528827"/>
            <a:chOff x="3886938" y="4015815"/>
            <a:chExt cx="3769347" cy="528827"/>
          </a:xfrm>
        </p:grpSpPr>
        <p:sp>
          <p:nvSpPr>
            <p:cNvPr id="33" name="圆角矩形 32"/>
            <p:cNvSpPr/>
            <p:nvPr/>
          </p:nvSpPr>
          <p:spPr>
            <a:xfrm>
              <a:off x="3886938" y="4015815"/>
              <a:ext cx="3566621" cy="499915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19050">
              <a:noFill/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/>
            </a:p>
          </p:txBody>
        </p:sp>
        <p:sp>
          <p:nvSpPr>
            <p:cNvPr id="69" name="矩形 4"/>
            <p:cNvSpPr>
              <a:spLocks noChangeArrowheads="1"/>
            </p:cNvSpPr>
            <p:nvPr/>
          </p:nvSpPr>
          <p:spPr bwMode="auto">
            <a:xfrm>
              <a:off x="3979099" y="4065717"/>
              <a:ext cx="768440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550</a:t>
              </a:r>
              <a:endPara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矩形 4"/>
            <p:cNvSpPr>
              <a:spLocks noChangeArrowheads="1"/>
            </p:cNvSpPr>
            <p:nvPr/>
          </p:nvSpPr>
          <p:spPr bwMode="auto">
            <a:xfrm>
              <a:off x="4734038" y="4065717"/>
              <a:ext cx="1126680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1280</a:t>
              </a:r>
              <a:endPara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矩形 4"/>
            <p:cNvSpPr>
              <a:spLocks noChangeArrowheads="1"/>
            </p:cNvSpPr>
            <p:nvPr/>
          </p:nvSpPr>
          <p:spPr bwMode="auto">
            <a:xfrm>
              <a:off x="5635283" y="4065717"/>
              <a:ext cx="1524982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2330</a:t>
              </a:r>
              <a:endPara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矩形 4"/>
            <p:cNvSpPr>
              <a:spLocks noChangeArrowheads="1"/>
            </p:cNvSpPr>
            <p:nvPr/>
          </p:nvSpPr>
          <p:spPr bwMode="auto">
            <a:xfrm>
              <a:off x="6643395" y="4065717"/>
              <a:ext cx="1012890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4150</a:t>
              </a:r>
              <a:endPara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4"/>
            <p:cNvSpPr>
              <a:spLocks noChangeArrowheads="1"/>
            </p:cNvSpPr>
            <p:nvPr/>
          </p:nvSpPr>
          <p:spPr bwMode="auto">
            <a:xfrm>
              <a:off x="4414903" y="4082977"/>
              <a:ext cx="768440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5291194" y="4082977"/>
              <a:ext cx="768440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4"/>
            <p:cNvSpPr>
              <a:spLocks noChangeArrowheads="1"/>
            </p:cNvSpPr>
            <p:nvPr/>
          </p:nvSpPr>
          <p:spPr bwMode="auto">
            <a:xfrm>
              <a:off x="6266691" y="4065717"/>
              <a:ext cx="768440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539552" y="339502"/>
            <a:ext cx="75476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给下列商品的价格按从小到大的顺序排列。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809370" y="3363838"/>
            <a:ext cx="2042550" cy="928709"/>
            <a:chOff x="933383" y="798050"/>
            <a:chExt cx="3262073" cy="188238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0" name="云形标注 5"/>
            <p:cNvSpPr>
              <a:spLocks noChangeArrowheads="1"/>
            </p:cNvSpPr>
            <p:nvPr/>
          </p:nvSpPr>
          <p:spPr bwMode="auto">
            <a:xfrm>
              <a:off x="933383" y="798050"/>
              <a:ext cx="3262073" cy="1882381"/>
            </a:xfrm>
            <a:prstGeom prst="cloudCallout">
              <a:avLst>
                <a:gd name="adj1" fmla="val -68281"/>
                <a:gd name="adj2" fmla="val -22401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矩形 4"/>
            <p:cNvSpPr>
              <a:spLocks noChangeArrowheads="1"/>
            </p:cNvSpPr>
            <p:nvPr/>
          </p:nvSpPr>
          <p:spPr bwMode="auto">
            <a:xfrm>
              <a:off x="1305098" y="1041051"/>
              <a:ext cx="2861387" cy="14347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位数相同的比较最高位。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323528" y="3291830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70" grpId="0" animBg="1"/>
      <p:bldP spid="72" grpId="0" animBg="1"/>
      <p:bldP spid="74" grpId="0" animBg="1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25"/>
          <p:cNvSpPr txBox="1">
            <a:spLocks noChangeArrowheads="1"/>
          </p:cNvSpPr>
          <p:nvPr/>
        </p:nvSpPr>
        <p:spPr bwMode="auto">
          <a:xfrm>
            <a:off x="467543" y="339502"/>
            <a:ext cx="813690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7,0,3,4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组成的最大的四位数和最小的四位数各是什么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083335" y="1779662"/>
          <a:ext cx="3211325" cy="11988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642265"/>
                <a:gridCol w="642265"/>
                <a:gridCol w="642265"/>
                <a:gridCol w="642265"/>
                <a:gridCol w="642265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百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十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7" name="矩形 4"/>
          <p:cNvSpPr>
            <a:spLocks noChangeArrowheads="1"/>
          </p:cNvSpPr>
          <p:nvPr/>
        </p:nvSpPr>
        <p:spPr bwMode="auto">
          <a:xfrm>
            <a:off x="3069357" y="2133605"/>
            <a:ext cx="823829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最大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4"/>
          <p:cNvSpPr>
            <a:spLocks noChangeArrowheads="1"/>
          </p:cNvSpPr>
          <p:nvPr/>
        </p:nvSpPr>
        <p:spPr bwMode="auto">
          <a:xfrm>
            <a:off x="3852032" y="2127645"/>
            <a:ext cx="484126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448643" y="1491630"/>
            <a:ext cx="2401491" cy="954212"/>
            <a:chOff x="704748" y="1453531"/>
            <a:chExt cx="4490182" cy="188238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7" name="云形标注 5"/>
            <p:cNvSpPr>
              <a:spLocks noChangeArrowheads="1"/>
            </p:cNvSpPr>
            <p:nvPr/>
          </p:nvSpPr>
          <p:spPr bwMode="auto">
            <a:xfrm>
              <a:off x="704748" y="1453531"/>
              <a:ext cx="4490182" cy="1882381"/>
            </a:xfrm>
            <a:prstGeom prst="cloudCallout">
              <a:avLst>
                <a:gd name="adj1" fmla="val -60592"/>
                <a:gd name="adj2" fmla="val 40811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937644" y="1696496"/>
              <a:ext cx="4257286" cy="139645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四个数字从大到小依次写在各位。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971600" y="411510"/>
            <a:ext cx="201760" cy="37856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0" name="椭圆 39"/>
          <p:cNvSpPr/>
          <p:nvPr/>
        </p:nvSpPr>
        <p:spPr>
          <a:xfrm>
            <a:off x="2208116" y="464993"/>
            <a:ext cx="275652" cy="37856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4548497" y="2127645"/>
            <a:ext cx="484126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763688" y="464993"/>
            <a:ext cx="240622" cy="37856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3" name="矩形 4"/>
          <p:cNvSpPr>
            <a:spLocks noChangeArrowheads="1"/>
          </p:cNvSpPr>
          <p:nvPr/>
        </p:nvSpPr>
        <p:spPr bwMode="auto">
          <a:xfrm>
            <a:off x="5172186" y="2127645"/>
            <a:ext cx="484126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b="1" dirty="0"/>
          </a:p>
        </p:txBody>
      </p:sp>
      <p:sp>
        <p:nvSpPr>
          <p:cNvPr id="44" name="矩形 4"/>
          <p:cNvSpPr>
            <a:spLocks noChangeArrowheads="1"/>
          </p:cNvSpPr>
          <p:nvPr/>
        </p:nvSpPr>
        <p:spPr bwMode="auto">
          <a:xfrm>
            <a:off x="5794995" y="2127645"/>
            <a:ext cx="484126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000" b="1" dirty="0"/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3059832" y="2533655"/>
            <a:ext cx="823829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4"/>
          <p:cNvSpPr>
            <a:spLocks noChangeArrowheads="1"/>
          </p:cNvSpPr>
          <p:nvPr/>
        </p:nvSpPr>
        <p:spPr bwMode="auto">
          <a:xfrm>
            <a:off x="3856992" y="2527695"/>
            <a:ext cx="484126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b="1" dirty="0"/>
          </a:p>
        </p:txBody>
      </p:sp>
      <p:sp>
        <p:nvSpPr>
          <p:cNvPr id="55" name="矩形 4"/>
          <p:cNvSpPr>
            <a:spLocks noChangeArrowheads="1"/>
          </p:cNvSpPr>
          <p:nvPr/>
        </p:nvSpPr>
        <p:spPr bwMode="auto">
          <a:xfrm>
            <a:off x="4537695" y="2527695"/>
            <a:ext cx="484126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000" b="1" dirty="0"/>
          </a:p>
        </p:txBody>
      </p:sp>
      <p:sp>
        <p:nvSpPr>
          <p:cNvPr id="56" name="矩形 4"/>
          <p:cNvSpPr>
            <a:spLocks noChangeArrowheads="1"/>
          </p:cNvSpPr>
          <p:nvPr/>
        </p:nvSpPr>
        <p:spPr bwMode="auto">
          <a:xfrm>
            <a:off x="5181711" y="2527695"/>
            <a:ext cx="484126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 dirty="0"/>
          </a:p>
        </p:txBody>
      </p:sp>
      <p:sp>
        <p:nvSpPr>
          <p:cNvPr id="57" name="矩形 4"/>
          <p:cNvSpPr>
            <a:spLocks noChangeArrowheads="1"/>
          </p:cNvSpPr>
          <p:nvPr/>
        </p:nvSpPr>
        <p:spPr bwMode="auto">
          <a:xfrm>
            <a:off x="5797307" y="2527695"/>
            <a:ext cx="484126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4"/>
          <p:cNvSpPr>
            <a:spLocks noChangeArrowheads="1"/>
          </p:cNvSpPr>
          <p:nvPr/>
        </p:nvSpPr>
        <p:spPr bwMode="auto">
          <a:xfrm>
            <a:off x="2555776" y="3414571"/>
            <a:ext cx="3744416" cy="88537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最大的四位数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7430,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的四位数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3047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39552" y="2025983"/>
            <a:ext cx="2301737" cy="1049823"/>
            <a:chOff x="895152" y="691900"/>
            <a:chExt cx="4794806" cy="207099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59" name="云形标注 5"/>
            <p:cNvSpPr>
              <a:spLocks noChangeArrowheads="1"/>
            </p:cNvSpPr>
            <p:nvPr/>
          </p:nvSpPr>
          <p:spPr bwMode="auto">
            <a:xfrm>
              <a:off x="895152" y="691900"/>
              <a:ext cx="4794806" cy="2070994"/>
            </a:xfrm>
            <a:prstGeom prst="cloudCallout">
              <a:avLst>
                <a:gd name="adj1" fmla="val -26294"/>
                <a:gd name="adj2" fmla="val 92051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矩形 4"/>
            <p:cNvSpPr>
              <a:spLocks noChangeArrowheads="1"/>
            </p:cNvSpPr>
            <p:nvPr/>
          </p:nvSpPr>
          <p:spPr bwMode="auto">
            <a:xfrm>
              <a:off x="1360072" y="934867"/>
              <a:ext cx="4113533" cy="139645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相同位数的数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从最高位比起。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444208" y="2800773"/>
            <a:ext cx="2276930" cy="1427161"/>
            <a:chOff x="579150" y="1453531"/>
            <a:chExt cx="4490182" cy="188238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8" name="云形标注 5"/>
            <p:cNvSpPr>
              <a:spLocks noChangeArrowheads="1"/>
            </p:cNvSpPr>
            <p:nvPr/>
          </p:nvSpPr>
          <p:spPr bwMode="auto">
            <a:xfrm>
              <a:off x="579150" y="1453531"/>
              <a:ext cx="4490182" cy="1882381"/>
            </a:xfrm>
            <a:prstGeom prst="cloudCallout">
              <a:avLst>
                <a:gd name="adj1" fmla="val -58106"/>
                <a:gd name="adj2" fmla="val -52105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"/>
            <p:cNvSpPr>
              <a:spLocks noChangeArrowheads="1"/>
            </p:cNvSpPr>
            <p:nvPr/>
          </p:nvSpPr>
          <p:spPr bwMode="auto">
            <a:xfrm>
              <a:off x="892774" y="1763795"/>
              <a:ext cx="4176558" cy="129727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不能放在最高位。最小的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非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数字放在第一位。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702349" y="2571750"/>
            <a:ext cx="2186821" cy="956780"/>
            <a:chOff x="704748" y="1453531"/>
            <a:chExt cx="4490182" cy="188238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54" name="云形标注 5"/>
            <p:cNvSpPr>
              <a:spLocks noChangeArrowheads="1"/>
            </p:cNvSpPr>
            <p:nvPr/>
          </p:nvSpPr>
          <p:spPr bwMode="auto">
            <a:xfrm>
              <a:off x="704748" y="1453531"/>
              <a:ext cx="4490182" cy="1882381"/>
            </a:xfrm>
            <a:prstGeom prst="cloudCallout">
              <a:avLst>
                <a:gd name="adj1" fmla="val -65112"/>
                <a:gd name="adj2" fmla="val -34957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矩形 4"/>
            <p:cNvSpPr>
              <a:spLocks noChangeArrowheads="1"/>
            </p:cNvSpPr>
            <p:nvPr/>
          </p:nvSpPr>
          <p:spPr bwMode="auto">
            <a:xfrm>
              <a:off x="1285249" y="1696497"/>
              <a:ext cx="3519733" cy="139645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其余数字从小到大排序。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375512" y="3428155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组合 6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7" grpId="0"/>
      <p:bldP spid="71" grpId="0"/>
      <p:bldP spid="13" grpId="0" animBg="1"/>
      <p:bldP spid="13" grpId="1" animBg="1"/>
      <p:bldP spid="40" grpId="0" animBg="1"/>
      <p:bldP spid="40" grpId="1" animBg="1"/>
      <p:bldP spid="41" grpId="0"/>
      <p:bldP spid="42" grpId="0" animBg="1"/>
      <p:bldP spid="42" grpId="1" animBg="1"/>
      <p:bldP spid="43" grpId="0"/>
      <p:bldP spid="44" grpId="0"/>
      <p:bldP spid="45" grpId="0"/>
      <p:bldP spid="53" grpId="0"/>
      <p:bldP spid="55" grpId="0"/>
      <p:bldP spid="56" grpId="0"/>
      <p:bldP spid="57" grpId="0"/>
      <p:bldP spid="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25"/>
          <p:cNvSpPr txBox="1">
            <a:spLocks noChangeArrowheads="1"/>
          </p:cNvSpPr>
          <p:nvPr/>
        </p:nvSpPr>
        <p:spPr bwMode="auto">
          <a:xfrm>
            <a:off x="469901" y="339502"/>
            <a:ext cx="65503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在 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里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填上“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&gt;”“&lt;”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或“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=”</a:t>
            </a:r>
            <a:r>
              <a:rPr lang="zh-CN" altLang="en-US" b="1" dirty="0"/>
              <a:t>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矩形 4"/>
          <p:cNvSpPr>
            <a:spLocks noChangeArrowheads="1"/>
          </p:cNvSpPr>
          <p:nvPr/>
        </p:nvSpPr>
        <p:spPr bwMode="auto">
          <a:xfrm>
            <a:off x="3681346" y="1283875"/>
            <a:ext cx="521049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59772" y="483518"/>
            <a:ext cx="396000" cy="396000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grpSp>
        <p:nvGrpSpPr>
          <p:cNvPr id="7" name="组合 6"/>
          <p:cNvGrpSpPr/>
          <p:nvPr/>
        </p:nvGrpSpPr>
        <p:grpSpPr>
          <a:xfrm>
            <a:off x="3071565" y="1272729"/>
            <a:ext cx="1800200" cy="444712"/>
            <a:chOff x="3275856" y="2215902"/>
            <a:chExt cx="1800200" cy="444712"/>
          </a:xfrm>
        </p:grpSpPr>
        <p:sp>
          <p:nvSpPr>
            <p:cNvPr id="104" name="矩形 4"/>
            <p:cNvSpPr>
              <a:spLocks noChangeArrowheads="1"/>
            </p:cNvSpPr>
            <p:nvPr/>
          </p:nvSpPr>
          <p:spPr bwMode="auto">
            <a:xfrm>
              <a:off x="3275856" y="2215902"/>
              <a:ext cx="576064" cy="40011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378 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8" name="矩形 4"/>
            <p:cNvSpPr>
              <a:spLocks noChangeArrowheads="1"/>
            </p:cNvSpPr>
            <p:nvPr/>
          </p:nvSpPr>
          <p:spPr bwMode="auto">
            <a:xfrm>
              <a:off x="4355976" y="2215902"/>
              <a:ext cx="720080" cy="40011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3780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3885828" y="2215902"/>
              <a:ext cx="432048" cy="444712"/>
            </a:xfrm>
            <a:prstGeom prst="ellipse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617614" y="1203598"/>
            <a:ext cx="1709984" cy="444712"/>
            <a:chOff x="3275856" y="2215902"/>
            <a:chExt cx="1709984" cy="444712"/>
          </a:xfrm>
        </p:grpSpPr>
        <p:sp>
          <p:nvSpPr>
            <p:cNvPr id="111" name="矩形 4"/>
            <p:cNvSpPr>
              <a:spLocks noChangeArrowheads="1"/>
            </p:cNvSpPr>
            <p:nvPr/>
          </p:nvSpPr>
          <p:spPr bwMode="auto">
            <a:xfrm>
              <a:off x="3275856" y="2215902"/>
              <a:ext cx="576064" cy="40011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520  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" name="矩形 4"/>
            <p:cNvSpPr>
              <a:spLocks noChangeArrowheads="1"/>
            </p:cNvSpPr>
            <p:nvPr/>
          </p:nvSpPr>
          <p:spPr bwMode="auto">
            <a:xfrm>
              <a:off x="4355976" y="2215902"/>
              <a:ext cx="629864" cy="40011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525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885828" y="2215902"/>
              <a:ext cx="432048" cy="444712"/>
            </a:xfrm>
            <a:prstGeom prst="ellipse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987824" y="1978336"/>
            <a:ext cx="1944216" cy="444712"/>
            <a:chOff x="3160836" y="2215902"/>
            <a:chExt cx="1944216" cy="444712"/>
          </a:xfrm>
        </p:grpSpPr>
        <p:sp>
          <p:nvSpPr>
            <p:cNvPr id="115" name="矩形 4"/>
            <p:cNvSpPr>
              <a:spLocks noChangeArrowheads="1"/>
            </p:cNvSpPr>
            <p:nvPr/>
          </p:nvSpPr>
          <p:spPr bwMode="auto">
            <a:xfrm>
              <a:off x="3160836" y="2215902"/>
              <a:ext cx="711519" cy="40011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2000  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6" name="矩形 4"/>
            <p:cNvSpPr>
              <a:spLocks noChangeArrowheads="1"/>
            </p:cNvSpPr>
            <p:nvPr/>
          </p:nvSpPr>
          <p:spPr bwMode="auto">
            <a:xfrm>
              <a:off x="4355976" y="2215902"/>
              <a:ext cx="749076" cy="40011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1999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885828" y="2215902"/>
              <a:ext cx="432048" cy="444712"/>
            </a:xfrm>
            <a:prstGeom prst="ellipse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509319" y="1933734"/>
            <a:ext cx="1944216" cy="444712"/>
            <a:chOff x="3160836" y="2215902"/>
            <a:chExt cx="1944216" cy="444712"/>
          </a:xfrm>
        </p:grpSpPr>
        <p:sp>
          <p:nvSpPr>
            <p:cNvPr id="119" name="矩形 4"/>
            <p:cNvSpPr>
              <a:spLocks noChangeArrowheads="1"/>
            </p:cNvSpPr>
            <p:nvPr/>
          </p:nvSpPr>
          <p:spPr bwMode="auto">
            <a:xfrm>
              <a:off x="3160836" y="2215902"/>
              <a:ext cx="711519" cy="40011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7089  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0" name="矩形 4"/>
            <p:cNvSpPr>
              <a:spLocks noChangeArrowheads="1"/>
            </p:cNvSpPr>
            <p:nvPr/>
          </p:nvSpPr>
          <p:spPr bwMode="auto">
            <a:xfrm>
              <a:off x="4355976" y="2215902"/>
              <a:ext cx="749076" cy="40011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7120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885828" y="2215902"/>
              <a:ext cx="432048" cy="444712"/>
            </a:xfrm>
            <a:prstGeom prst="ellipse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2987824" y="2802704"/>
            <a:ext cx="1944216" cy="444712"/>
            <a:chOff x="3160836" y="2215902"/>
            <a:chExt cx="1944216" cy="444712"/>
          </a:xfrm>
        </p:grpSpPr>
        <p:sp>
          <p:nvSpPr>
            <p:cNvPr id="123" name="矩形 4"/>
            <p:cNvSpPr>
              <a:spLocks noChangeArrowheads="1"/>
            </p:cNvSpPr>
            <p:nvPr/>
          </p:nvSpPr>
          <p:spPr bwMode="auto">
            <a:xfrm>
              <a:off x="3160836" y="2215902"/>
              <a:ext cx="711519" cy="40011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9542  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4" name="矩形 4"/>
            <p:cNvSpPr>
              <a:spLocks noChangeArrowheads="1"/>
            </p:cNvSpPr>
            <p:nvPr/>
          </p:nvSpPr>
          <p:spPr bwMode="auto">
            <a:xfrm>
              <a:off x="4355976" y="2215902"/>
              <a:ext cx="749076" cy="40011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8421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885828" y="2215902"/>
              <a:ext cx="432048" cy="444712"/>
            </a:xfrm>
            <a:prstGeom prst="ellipse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509319" y="2758102"/>
            <a:ext cx="1944216" cy="444712"/>
            <a:chOff x="3160836" y="2215902"/>
            <a:chExt cx="1944216" cy="444712"/>
          </a:xfrm>
        </p:grpSpPr>
        <p:sp>
          <p:nvSpPr>
            <p:cNvPr id="127" name="矩形 4"/>
            <p:cNvSpPr>
              <a:spLocks noChangeArrowheads="1"/>
            </p:cNvSpPr>
            <p:nvPr/>
          </p:nvSpPr>
          <p:spPr bwMode="auto">
            <a:xfrm>
              <a:off x="3160836" y="2215902"/>
              <a:ext cx="711519" cy="40011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3214  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8" name="矩形 4"/>
            <p:cNvSpPr>
              <a:spLocks noChangeArrowheads="1"/>
            </p:cNvSpPr>
            <p:nvPr/>
          </p:nvSpPr>
          <p:spPr bwMode="auto">
            <a:xfrm>
              <a:off x="4355976" y="2215902"/>
              <a:ext cx="749076" cy="40011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3204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3885828" y="2215902"/>
              <a:ext cx="432048" cy="444712"/>
            </a:xfrm>
            <a:prstGeom prst="ellipse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979712" y="3404419"/>
            <a:ext cx="4176346" cy="954852"/>
            <a:chOff x="-33469" y="800516"/>
            <a:chExt cx="4073916" cy="188238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31" name="云形标注 5"/>
            <p:cNvSpPr>
              <a:spLocks noChangeArrowheads="1"/>
            </p:cNvSpPr>
            <p:nvPr/>
          </p:nvSpPr>
          <p:spPr bwMode="auto">
            <a:xfrm>
              <a:off x="-33469" y="800516"/>
              <a:ext cx="4073916" cy="1882382"/>
            </a:xfrm>
            <a:prstGeom prst="cloudCallout">
              <a:avLst>
                <a:gd name="adj1" fmla="val -68970"/>
                <a:gd name="adj2" fmla="val -15725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2" name="矩形 4"/>
            <p:cNvSpPr>
              <a:spLocks noChangeArrowheads="1"/>
            </p:cNvSpPr>
            <p:nvPr/>
          </p:nvSpPr>
          <p:spPr bwMode="auto">
            <a:xfrm>
              <a:off x="317741" y="1004426"/>
              <a:ext cx="3671679" cy="139551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位数相同比较最高位，最高位相同比较下一位，以此类推。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3" name="矩形 4"/>
          <p:cNvSpPr>
            <a:spLocks noChangeArrowheads="1"/>
          </p:cNvSpPr>
          <p:nvPr/>
        </p:nvSpPr>
        <p:spPr bwMode="auto">
          <a:xfrm>
            <a:off x="6227586" y="1236473"/>
            <a:ext cx="521049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4" name="矩形 4"/>
          <p:cNvSpPr>
            <a:spLocks noChangeArrowheads="1"/>
          </p:cNvSpPr>
          <p:nvPr/>
        </p:nvSpPr>
        <p:spPr bwMode="auto">
          <a:xfrm>
            <a:off x="3738512" y="2001265"/>
            <a:ext cx="521049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5" name="矩形 4"/>
          <p:cNvSpPr>
            <a:spLocks noChangeArrowheads="1"/>
          </p:cNvSpPr>
          <p:nvPr/>
        </p:nvSpPr>
        <p:spPr bwMode="auto">
          <a:xfrm>
            <a:off x="3752718" y="2825005"/>
            <a:ext cx="521049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6" name="矩形 4"/>
          <p:cNvSpPr>
            <a:spLocks noChangeArrowheads="1"/>
          </p:cNvSpPr>
          <p:nvPr/>
        </p:nvSpPr>
        <p:spPr bwMode="auto">
          <a:xfrm>
            <a:off x="6212082" y="1949761"/>
            <a:ext cx="521049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7" name="矩形 4"/>
          <p:cNvSpPr>
            <a:spLocks noChangeArrowheads="1"/>
          </p:cNvSpPr>
          <p:nvPr/>
        </p:nvSpPr>
        <p:spPr bwMode="auto">
          <a:xfrm>
            <a:off x="6258938" y="2766542"/>
            <a:ext cx="521049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55576" y="1851670"/>
            <a:ext cx="2588006" cy="1213111"/>
            <a:chOff x="895152" y="369780"/>
            <a:chExt cx="5391139" cy="239311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58" name="云形标注 5"/>
            <p:cNvSpPr>
              <a:spLocks noChangeArrowheads="1"/>
            </p:cNvSpPr>
            <p:nvPr/>
          </p:nvSpPr>
          <p:spPr bwMode="auto">
            <a:xfrm>
              <a:off x="895152" y="369780"/>
              <a:ext cx="3715176" cy="2393114"/>
            </a:xfrm>
            <a:prstGeom prst="cloudCallout">
              <a:avLst>
                <a:gd name="adj1" fmla="val -28405"/>
                <a:gd name="adj2" fmla="val 85509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矩形 4"/>
            <p:cNvSpPr>
              <a:spLocks noChangeArrowheads="1"/>
            </p:cNvSpPr>
            <p:nvPr/>
          </p:nvSpPr>
          <p:spPr bwMode="auto">
            <a:xfrm>
              <a:off x="1195153" y="369780"/>
              <a:ext cx="5091138" cy="23678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位数少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位数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多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375512" y="3428155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106" grpId="0"/>
      <p:bldP spid="6" grpId="0" animBg="1"/>
      <p:bldP spid="133" grpId="0"/>
      <p:bldP spid="134" grpId="0"/>
      <p:bldP spid="135" grpId="0"/>
      <p:bldP spid="136" grpId="0"/>
      <p:bldP spid="1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4"/>
          <p:cNvGrpSpPr/>
          <p:nvPr/>
        </p:nvGrpSpPr>
        <p:grpSpPr bwMode="auto">
          <a:xfrm>
            <a:off x="899592" y="2104638"/>
            <a:ext cx="1600236" cy="899160"/>
            <a:chOff x="2771417" y="1154780"/>
            <a:chExt cx="1263729" cy="48850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71" name="云形标注 82"/>
            <p:cNvSpPr>
              <a:spLocks noChangeArrowheads="1"/>
            </p:cNvSpPr>
            <p:nvPr/>
          </p:nvSpPr>
          <p:spPr bwMode="auto">
            <a:xfrm>
              <a:off x="2771417" y="1154780"/>
              <a:ext cx="1263729" cy="488501"/>
            </a:xfrm>
            <a:prstGeom prst="cloudCallout">
              <a:avLst>
                <a:gd name="adj1" fmla="val -37266"/>
                <a:gd name="adj2" fmla="val 108945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矩形 4"/>
            <p:cNvSpPr>
              <a:spLocks noChangeArrowheads="1"/>
            </p:cNvSpPr>
            <p:nvPr/>
          </p:nvSpPr>
          <p:spPr bwMode="auto">
            <a:xfrm>
              <a:off x="2837157" y="1178765"/>
              <a:ext cx="1197989" cy="45146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2998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2450933" y="2082210"/>
            <a:ext cx="5073395" cy="15696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2998               4002    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3459               3887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3275856" y="2139702"/>
            <a:ext cx="438897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3275856" y="3251760"/>
            <a:ext cx="438897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6228184" y="2139702"/>
            <a:ext cx="438897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"/>
          <p:cNvSpPr>
            <a:spLocks noChangeArrowheads="1"/>
          </p:cNvSpPr>
          <p:nvPr/>
        </p:nvSpPr>
        <p:spPr bwMode="auto">
          <a:xfrm>
            <a:off x="6156176" y="3217684"/>
            <a:ext cx="438897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"/>
          <p:cNvGrpSpPr/>
          <p:nvPr/>
        </p:nvGrpSpPr>
        <p:grpSpPr bwMode="auto">
          <a:xfrm>
            <a:off x="7092280" y="1563638"/>
            <a:ext cx="1351962" cy="899160"/>
            <a:chOff x="2771417" y="1154780"/>
            <a:chExt cx="1482920" cy="48850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0" name="云形标注 82"/>
            <p:cNvSpPr>
              <a:spLocks noChangeArrowheads="1"/>
            </p:cNvSpPr>
            <p:nvPr/>
          </p:nvSpPr>
          <p:spPr bwMode="auto">
            <a:xfrm>
              <a:off x="2771417" y="1154780"/>
              <a:ext cx="1482920" cy="488501"/>
            </a:xfrm>
            <a:prstGeom prst="cloudCallout">
              <a:avLst>
                <a:gd name="adj1" fmla="val -66212"/>
                <a:gd name="adj2" fmla="val 59245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4"/>
            <p:cNvSpPr>
              <a:spLocks noChangeArrowheads="1"/>
            </p:cNvSpPr>
            <p:nvPr/>
          </p:nvSpPr>
          <p:spPr bwMode="auto">
            <a:xfrm>
              <a:off x="2929383" y="1193901"/>
              <a:ext cx="1090187" cy="38458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4002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大于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4"/>
          <p:cNvGrpSpPr/>
          <p:nvPr/>
        </p:nvGrpSpPr>
        <p:grpSpPr bwMode="auto">
          <a:xfrm>
            <a:off x="4139952" y="3579862"/>
            <a:ext cx="1351962" cy="899160"/>
            <a:chOff x="2771417" y="1154780"/>
            <a:chExt cx="1482920" cy="48850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3" name="云形标注 82"/>
            <p:cNvSpPr>
              <a:spLocks noChangeArrowheads="1"/>
            </p:cNvSpPr>
            <p:nvPr/>
          </p:nvSpPr>
          <p:spPr bwMode="auto">
            <a:xfrm>
              <a:off x="2771417" y="1154780"/>
              <a:ext cx="1482920" cy="488501"/>
            </a:xfrm>
            <a:prstGeom prst="cloudCallout">
              <a:avLst>
                <a:gd name="adj1" fmla="val -74782"/>
                <a:gd name="adj2" fmla="val -58788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矩形 4"/>
            <p:cNvSpPr>
              <a:spLocks noChangeArrowheads="1"/>
            </p:cNvSpPr>
            <p:nvPr/>
          </p:nvSpPr>
          <p:spPr bwMode="auto">
            <a:xfrm>
              <a:off x="2944960" y="1206738"/>
              <a:ext cx="1090187" cy="38458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最接近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3500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4"/>
          <p:cNvGrpSpPr/>
          <p:nvPr/>
        </p:nvGrpSpPr>
        <p:grpSpPr bwMode="auto">
          <a:xfrm>
            <a:off x="6633616" y="3520523"/>
            <a:ext cx="1351962" cy="899160"/>
            <a:chOff x="2771417" y="1154780"/>
            <a:chExt cx="1482920" cy="48850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6" name="云形标注 82"/>
            <p:cNvSpPr>
              <a:spLocks noChangeArrowheads="1"/>
            </p:cNvSpPr>
            <p:nvPr/>
          </p:nvSpPr>
          <p:spPr bwMode="auto">
            <a:xfrm>
              <a:off x="2771417" y="1154780"/>
              <a:ext cx="1482920" cy="488501"/>
            </a:xfrm>
            <a:prstGeom prst="cloudCallout">
              <a:avLst>
                <a:gd name="adj1" fmla="val -123913"/>
                <a:gd name="adj2" fmla="val -42478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矩形 4"/>
            <p:cNvSpPr>
              <a:spLocks noChangeArrowheads="1"/>
            </p:cNvSpPr>
            <p:nvPr/>
          </p:nvSpPr>
          <p:spPr bwMode="auto">
            <a:xfrm>
              <a:off x="2944960" y="1216328"/>
              <a:ext cx="1090187" cy="38458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3500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大很多。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矩形 4"/>
          <p:cNvSpPr>
            <a:spLocks noChangeArrowheads="1"/>
          </p:cNvSpPr>
          <p:nvPr/>
        </p:nvSpPr>
        <p:spPr bwMode="auto">
          <a:xfrm>
            <a:off x="3203848" y="3219822"/>
            <a:ext cx="497675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467544" y="339502"/>
            <a:ext cx="820891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今天是小小书店回馈会员日，首先要举行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抽奖活动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请你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想一想哪个数是获奖号码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获奖号码大于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3000,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4000,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375512" y="3428155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2" grpId="0" animBg="1"/>
      <p:bldP spid="41" grpId="0" animBg="1"/>
      <p:bldP spid="44" grpId="0" animBg="1"/>
      <p:bldP spid="58" grpId="0"/>
      <p:bldP spid="38" grpId="0"/>
    </p:bldLst>
  </p:timing>
</p:sld>
</file>

<file path=ppt/tags/tag1.xml><?xml version="1.0" encoding="utf-8"?>
<p:tagLst xmlns:p="http://schemas.openxmlformats.org/presentationml/2006/main">
  <p:tag name="KSO_WPP_MARK_KEY" val="8a0a3dc6-ae17-4495-9497-d1822d6ab2c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1019</Words>
  <Application>WPS 演示</Application>
  <PresentationFormat>全屏显示(16:9)</PresentationFormat>
  <Paragraphs>267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幼圆</vt:lpstr>
      <vt:lpstr>等线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2023-01-30T04:33:32Z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73328EE882794A8284D552B1FFF8F012</vt:lpwstr>
  </property>
</Properties>
</file>