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sldIdLst>
    <p:sldId id="508" r:id="rId3"/>
    <p:sldId id="510" r:id="rId5"/>
    <p:sldId id="472" r:id="rId6"/>
    <p:sldId id="544" r:id="rId7"/>
    <p:sldId id="543" r:id="rId8"/>
    <p:sldId id="545" r:id="rId9"/>
    <p:sldId id="540" r:id="rId10"/>
    <p:sldId id="535" r:id="rId11"/>
    <p:sldId id="502" r:id="rId12"/>
    <p:sldId id="518" r:id="rId13"/>
    <p:sldId id="538" r:id="rId14"/>
    <p:sldId id="507" r:id="rId15"/>
    <p:sldId id="501" r:id="rId16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0"/>
    </p:embeddedFont>
    <p:embeddedFont>
      <p:font typeface="华文楷体" panose="02010600040101010101" pitchFamily="2" charset="-122"/>
      <p:regular r:id="rId21"/>
    </p:embeddedFont>
    <p:embeddedFont>
      <p:font typeface="微软雅黑" panose="020B0503020204020204" pitchFamily="34" charset="-122"/>
      <p:regular r:id="rId22"/>
    </p:embeddedFont>
    <p:embeddedFont>
      <p:font typeface="楷体" panose="02010609060101010101" pitchFamily="49" charset="-122"/>
      <p:regular r:id="rId23"/>
    </p:embeddedFont>
    <p:embeddedFont>
      <p:font typeface="幼圆" panose="02010509060101010101" pitchFamily="49" charset="-122"/>
      <p:regular r:id="rId24"/>
    </p:embeddedFont>
    <p:embeddedFont>
      <p:font typeface="Calibri" panose="020F0502020204030204" pitchFamily="34" charset="0"/>
      <p:regular r:id="rId25"/>
      <p:bold r:id="rId26"/>
      <p:italic r:id="rId27"/>
      <p:boldItalic r:id="rId28"/>
    </p:embeddedFont>
  </p:embeddedFontLst>
  <p:custDataLst>
    <p:tags r:id="rId29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985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009900"/>
    <a:srgbClr val="FF9F9F"/>
    <a:srgbClr val="0070C0"/>
    <a:srgbClr val="AFF22A"/>
    <a:srgbClr val="FF9933"/>
    <a:srgbClr val="FFFFFF"/>
    <a:srgbClr val="CC99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75" autoAdjust="0"/>
    <p:restoredTop sz="99556" autoAdjust="0"/>
  </p:normalViewPr>
  <p:slideViewPr>
    <p:cSldViewPr showGuides="1">
      <p:cViewPr varScale="1">
        <p:scale>
          <a:sx n="154" d="100"/>
          <a:sy n="154" d="100"/>
        </p:scale>
        <p:origin x="-384" y="-84"/>
      </p:cViewPr>
      <p:guideLst>
        <p:guide orient="horz" pos="2159"/>
        <p:guide pos="3840"/>
        <p:guide orient="horz" pos="985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font" Target="fonts/font9.fntdata"/><Relationship Id="rId27" Type="http://schemas.openxmlformats.org/officeDocument/2006/relationships/font" Target="fonts/font8.fntdata"/><Relationship Id="rId26" Type="http://schemas.openxmlformats.org/officeDocument/2006/relationships/font" Target="fonts/font7.fntdata"/><Relationship Id="rId25" Type="http://schemas.openxmlformats.org/officeDocument/2006/relationships/font" Target="fonts/font6.fntdata"/><Relationship Id="rId24" Type="http://schemas.openxmlformats.org/officeDocument/2006/relationships/font" Target="fonts/font5.fntdata"/><Relationship Id="rId23" Type="http://schemas.openxmlformats.org/officeDocument/2006/relationships/font" Target="fonts/font4.fntdata"/><Relationship Id="rId22" Type="http://schemas.openxmlformats.org/officeDocument/2006/relationships/font" Target="fonts/font3.fntdata"/><Relationship Id="rId21" Type="http://schemas.openxmlformats.org/officeDocument/2006/relationships/font" Target="fonts/font2.fntdata"/><Relationship Id="rId20" Type="http://schemas.openxmlformats.org/officeDocument/2006/relationships/font" Target="fonts/font1.fntdata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20162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测量 铅笔有多长</a:t>
            </a:r>
            <a:endParaRPr lang="zh-CN" altLang="en-US" sz="1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9.xml"/><Relationship Id="rId5" Type="http://schemas.openxmlformats.org/officeDocument/2006/relationships/slide" Target="slide13.xml"/><Relationship Id="rId4" Type="http://schemas.openxmlformats.org/officeDocument/2006/relationships/slide" Target="slide12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microsoft.com/office/2007/relationships/hdphoto" Target="../media/image16.wdp"/><Relationship Id="rId2" Type="http://schemas.openxmlformats.org/officeDocument/2006/relationships/image" Target="../media/image15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1.png"/><Relationship Id="rId1" Type="http://schemas.openxmlformats.org/officeDocument/2006/relationships/image" Target="../media/image20.emf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6.png"/><Relationship Id="rId7" Type="http://schemas.openxmlformats.org/officeDocument/2006/relationships/slide" Target="slide1.xml"/><Relationship Id="rId6" Type="http://schemas.microsoft.com/office/2007/relationships/hdphoto" Target="../media/image16.wdp"/><Relationship Id="rId5" Type="http://schemas.openxmlformats.org/officeDocument/2006/relationships/image" Target="../media/image15.png"/><Relationship Id="rId4" Type="http://schemas.openxmlformats.org/officeDocument/2006/relationships/image" Target="../media/image14.jpeg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0" Type="http://schemas.openxmlformats.org/officeDocument/2006/relationships/notesSlide" Target="../notesSlides/notesSlide6.xml"/><Relationship Id="rId1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microsoft.com/office/2007/relationships/hdphoto" Target="../media/image16.wdp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8.emf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24" name="矩形 2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2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北师大版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二年级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2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9" name="单圆角矩形 2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0" name="单圆角矩形 2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1" name="单圆角矩形 3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2" name="单圆角矩形 3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3" name="单圆角矩形 3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923" y="1347614"/>
            <a:ext cx="9139077" cy="807913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4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铅笔有多长</a:t>
            </a:r>
            <a:endParaRPr lang="zh-CN" altLang="en-US" sz="48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38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圆角矩形 38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情境导入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0" name="圆角矩形 39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探究新知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1" name="圆角矩形 40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课堂小结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2" name="圆角矩形 41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课后作业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001198" y="537124"/>
            <a:ext cx="1167627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测量</a:t>
            </a:r>
            <a:endParaRPr lang="zh-CN" altLang="en-US" sz="4000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6" name="圆角矩形 45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课堂练习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47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48" name="组合 47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51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 smtClean="0">
                  <a:solidFill>
                    <a:srgbClr val="0050AA"/>
                  </a:solidFill>
                  <a:latin typeface="+mj-ea"/>
                  <a:ea typeface="+mj-ea"/>
                </a:rPr>
                <a:t>4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6012160" y="771550"/>
            <a:ext cx="2502480" cy="1233428"/>
            <a:chOff x="-175008" y="343539"/>
            <a:chExt cx="3848338" cy="1766966"/>
          </a:xfrm>
          <a:noFill/>
        </p:grpSpPr>
        <p:sp>
          <p:nvSpPr>
            <p:cNvPr id="48" name="云形标注 5"/>
            <p:cNvSpPr>
              <a:spLocks noChangeArrowheads="1"/>
            </p:cNvSpPr>
            <p:nvPr/>
          </p:nvSpPr>
          <p:spPr bwMode="auto">
            <a:xfrm>
              <a:off x="-64273" y="415692"/>
              <a:ext cx="3737603" cy="1694813"/>
            </a:xfrm>
            <a:prstGeom prst="wedgeRoundRectCallout">
              <a:avLst>
                <a:gd name="adj1" fmla="val -77266"/>
                <a:gd name="adj2" fmla="val -17708"/>
                <a:gd name="adj3" fmla="val 16667"/>
              </a:avLst>
            </a:prstGeom>
            <a:grpFill/>
            <a:ln>
              <a:solidFill>
                <a:schemeClr val="accent5"/>
              </a:solidFill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9" name="矩形 4"/>
            <p:cNvSpPr>
              <a:spLocks noChangeArrowheads="1"/>
            </p:cNvSpPr>
            <p:nvPr/>
          </p:nvSpPr>
          <p:spPr bwMode="auto">
            <a:xfrm>
              <a:off x="-175008" y="343539"/>
              <a:ext cx="3848338" cy="1591584"/>
            </a:xfrm>
            <a:prstGeom prst="wedgeRoundRectCallou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米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=10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分米，课桌的高度不到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米，所以填分米。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0" name="TextBox 25"/>
          <p:cNvSpPr txBox="1">
            <a:spLocks noChangeArrowheads="1"/>
          </p:cNvSpPr>
          <p:nvPr/>
        </p:nvSpPr>
        <p:spPr bwMode="auto">
          <a:xfrm>
            <a:off x="539552" y="339502"/>
            <a:ext cx="576410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在括号里填上合适的长度单位。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25"/>
          <p:cNvSpPr txBox="1">
            <a:spLocks noChangeArrowheads="1"/>
          </p:cNvSpPr>
          <p:nvPr/>
        </p:nvSpPr>
        <p:spPr bwMode="auto">
          <a:xfrm>
            <a:off x="755576" y="936499"/>
            <a:ext cx="5256584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课桌的高度大约是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      )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  <a:buNone/>
            </a:pP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黑板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长约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30(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　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  <a:buNone/>
            </a:pP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铅笔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长约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140(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矩形 4"/>
          <p:cNvSpPr>
            <a:spLocks noChangeArrowheads="1"/>
          </p:cNvSpPr>
          <p:nvPr/>
        </p:nvSpPr>
        <p:spPr bwMode="auto">
          <a:xfrm>
            <a:off x="4139952" y="824974"/>
            <a:ext cx="1148954" cy="7386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endParaRPr lang="zh-CN" altLang="en-US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355976" y="2283718"/>
            <a:ext cx="2088232" cy="851980"/>
            <a:chOff x="5904777" y="2655874"/>
            <a:chExt cx="2088232" cy="995996"/>
          </a:xfrm>
          <a:noFill/>
        </p:grpSpPr>
        <p:sp>
          <p:nvSpPr>
            <p:cNvPr id="6" name="云形标注 5"/>
            <p:cNvSpPr/>
            <p:nvPr/>
          </p:nvSpPr>
          <p:spPr>
            <a:xfrm>
              <a:off x="5976785" y="2655874"/>
              <a:ext cx="1907583" cy="995996"/>
            </a:xfrm>
            <a:prstGeom prst="wedgeRoundRectCallout">
              <a:avLst>
                <a:gd name="adj1" fmla="val -72838"/>
                <a:gd name="adj2" fmla="val -63052"/>
                <a:gd name="adj3" fmla="val 16667"/>
              </a:avLst>
            </a:prstGeom>
            <a:grpFill/>
            <a:ln>
              <a:solidFill>
                <a:schemeClr val="accent5"/>
              </a:solidFill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"/>
            <p:cNvSpPr>
              <a:spLocks noChangeArrowheads="1"/>
            </p:cNvSpPr>
            <p:nvPr/>
          </p:nvSpPr>
          <p:spPr bwMode="auto">
            <a:xfrm>
              <a:off x="5904777" y="2664769"/>
              <a:ext cx="2088232" cy="919401"/>
            </a:xfrm>
            <a:prstGeom prst="wedgeRoundRectCallout">
              <a:avLst/>
            </a:prstGeom>
            <a:grpFill/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黑板长约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米，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米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=10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分米。</a:t>
              </a:r>
              <a:endPara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3" name="矩形 4"/>
          <p:cNvSpPr>
            <a:spLocks noChangeArrowheads="1"/>
          </p:cNvSpPr>
          <p:nvPr/>
        </p:nvSpPr>
        <p:spPr bwMode="auto">
          <a:xfrm>
            <a:off x="2722845" y="1635646"/>
            <a:ext cx="1417107" cy="7386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endParaRPr lang="zh-CN" altLang="en-US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763688" y="3291831"/>
            <a:ext cx="2734717" cy="792088"/>
            <a:chOff x="5160113" y="3647752"/>
            <a:chExt cx="2734717" cy="955645"/>
          </a:xfrm>
          <a:noFill/>
        </p:grpSpPr>
        <p:sp>
          <p:nvSpPr>
            <p:cNvPr id="23" name="云形标注 22"/>
            <p:cNvSpPr/>
            <p:nvPr/>
          </p:nvSpPr>
          <p:spPr>
            <a:xfrm>
              <a:off x="5292080" y="3647752"/>
              <a:ext cx="2304256" cy="955645"/>
            </a:xfrm>
            <a:prstGeom prst="wedgeRoundRectCallout">
              <a:avLst>
                <a:gd name="adj1" fmla="val 11363"/>
                <a:gd name="adj2" fmla="val -68189"/>
                <a:gd name="adj3" fmla="val 16667"/>
              </a:avLst>
            </a:prstGeom>
            <a:grpFill/>
            <a:ln>
              <a:solidFill>
                <a:schemeClr val="accent5"/>
              </a:solidFill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4"/>
            <p:cNvSpPr>
              <a:spLocks noChangeArrowheads="1"/>
            </p:cNvSpPr>
            <p:nvPr/>
          </p:nvSpPr>
          <p:spPr bwMode="auto">
            <a:xfrm>
              <a:off x="5160113" y="3647752"/>
              <a:ext cx="2734717" cy="919401"/>
            </a:xfrm>
            <a:prstGeom prst="wedgeRoundRectCallout">
              <a:avLst/>
            </a:prstGeom>
            <a:grpFill/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铅笔长约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14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厘米，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厘米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=10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毫米。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4" name="矩形 4"/>
          <p:cNvSpPr>
            <a:spLocks noChangeArrowheads="1"/>
          </p:cNvSpPr>
          <p:nvPr/>
        </p:nvSpPr>
        <p:spPr bwMode="auto">
          <a:xfrm>
            <a:off x="2893452" y="2499742"/>
            <a:ext cx="1174492" cy="7386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毫米</a:t>
            </a:r>
            <a:endParaRPr lang="zh-CN" altLang="en-US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10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10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5" dur="10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 build="p"/>
      <p:bldP spid="43" grpId="0" build="p"/>
      <p:bldP spid="5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299034" y="3147814"/>
            <a:ext cx="1305414" cy="12281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6" name="组合 35"/>
          <p:cNvGrpSpPr/>
          <p:nvPr/>
        </p:nvGrpSpPr>
        <p:grpSpPr>
          <a:xfrm>
            <a:off x="5291867" y="3291830"/>
            <a:ext cx="1944429" cy="947506"/>
            <a:chOff x="704748" y="1453529"/>
            <a:chExt cx="3635591" cy="2094350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37" name="云形标注 5"/>
            <p:cNvSpPr>
              <a:spLocks noChangeArrowheads="1"/>
            </p:cNvSpPr>
            <p:nvPr/>
          </p:nvSpPr>
          <p:spPr bwMode="auto">
            <a:xfrm>
              <a:off x="704748" y="1453529"/>
              <a:ext cx="3500954" cy="2094350"/>
            </a:xfrm>
            <a:prstGeom prst="cloudCallout">
              <a:avLst>
                <a:gd name="adj1" fmla="val 62478"/>
                <a:gd name="adj2" fmla="val -16165"/>
              </a:avLst>
            </a:prstGeom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矩形 4"/>
            <p:cNvSpPr>
              <a:spLocks noChangeArrowheads="1"/>
            </p:cNvSpPr>
            <p:nvPr/>
          </p:nvSpPr>
          <p:spPr bwMode="auto">
            <a:xfrm>
              <a:off x="1010702" y="1722948"/>
              <a:ext cx="3329637" cy="156469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那如果是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米，又太长了。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4" name="TextBox 25"/>
          <p:cNvSpPr txBox="1">
            <a:spLocks noChangeArrowheads="1"/>
          </p:cNvSpPr>
          <p:nvPr/>
        </p:nvSpPr>
        <p:spPr bwMode="auto">
          <a:xfrm>
            <a:off x="611560" y="997697"/>
            <a:ext cx="7340181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1)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肥皂盒长大约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A.1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分米　　　　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B.1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　　　　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C.1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  <a:buNone/>
            </a:pP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2)17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分米可能会是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A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课桌的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高度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铅笔的长度	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爸爸的身高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1907704" y="3435846"/>
            <a:ext cx="2681434" cy="973988"/>
            <a:chOff x="-64275" y="415692"/>
            <a:chExt cx="3791330" cy="1882381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30" name="云形标注 5"/>
            <p:cNvSpPr>
              <a:spLocks noChangeArrowheads="1"/>
            </p:cNvSpPr>
            <p:nvPr/>
          </p:nvSpPr>
          <p:spPr bwMode="auto">
            <a:xfrm>
              <a:off x="-64275" y="415692"/>
              <a:ext cx="3791330" cy="1882381"/>
            </a:xfrm>
            <a:prstGeom prst="cloudCallout">
              <a:avLst>
                <a:gd name="adj1" fmla="val -63337"/>
                <a:gd name="adj2" fmla="val -19067"/>
              </a:avLst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矩形 4"/>
            <p:cNvSpPr>
              <a:spLocks noChangeArrowheads="1"/>
            </p:cNvSpPr>
            <p:nvPr/>
          </p:nvSpPr>
          <p:spPr bwMode="auto">
            <a:xfrm>
              <a:off x="244231" y="694125"/>
              <a:ext cx="3291809" cy="136809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肥皂盒的长如果是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厘米，太短了。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3" name="TextBox 25"/>
          <p:cNvSpPr txBox="1">
            <a:spLocks noChangeArrowheads="1"/>
          </p:cNvSpPr>
          <p:nvPr/>
        </p:nvSpPr>
        <p:spPr bwMode="auto">
          <a:xfrm>
            <a:off x="539552" y="339502"/>
            <a:ext cx="756084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选择题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把正确答案的序号填在括号里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矩形 4"/>
          <p:cNvSpPr>
            <a:spLocks noChangeArrowheads="1"/>
          </p:cNvSpPr>
          <p:nvPr/>
        </p:nvSpPr>
        <p:spPr bwMode="auto">
          <a:xfrm>
            <a:off x="3405167" y="915566"/>
            <a:ext cx="878801" cy="5597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zh-CN" altLang="en-US" sz="24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矩形 4"/>
          <p:cNvSpPr>
            <a:spLocks noChangeArrowheads="1"/>
          </p:cNvSpPr>
          <p:nvPr/>
        </p:nvSpPr>
        <p:spPr bwMode="auto">
          <a:xfrm>
            <a:off x="3621191" y="2011981"/>
            <a:ext cx="878801" cy="5597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zh-CN" altLang="en-US" sz="24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63920" y1="36889" x2="58352" y2="45778"/>
                        <a14:foregroundMark x1="42094" y1="33111" x2="34744" y2="34000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flipH="1">
            <a:off x="375512" y="3363838"/>
            <a:ext cx="1214395" cy="1217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5" name="组合 2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10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10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3" grpId="0"/>
      <p:bldP spid="40" grpId="0" build="p"/>
      <p:bldP spid="41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187624" y="2075676"/>
            <a:ext cx="6624736" cy="200824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分米用字母</a:t>
            </a:r>
            <a:r>
              <a:rPr lang="en-US" altLang="zh-CN" sz="2800" b="1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dm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表示，毫米用字母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mm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表示。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米、分米、厘米、毫米中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相邻单位间的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进率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都是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1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3275856" y="1932280"/>
            <a:ext cx="4320480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课本</a:t>
            </a:r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35</a:t>
            </a:r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页第</a:t>
            </a:r>
            <a:r>
              <a: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4"/>
          <p:cNvSpPr>
            <a:spLocks noChangeArrowheads="1"/>
          </p:cNvSpPr>
          <p:nvPr/>
        </p:nvSpPr>
        <p:spPr bwMode="auto">
          <a:xfrm>
            <a:off x="3275856" y="1932280"/>
            <a:ext cx="4320480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课本：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31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页第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12" name="矩形 4"/>
          <p:cNvSpPr>
            <a:spLocks noChangeArrowheads="1"/>
          </p:cNvSpPr>
          <p:nvPr/>
        </p:nvSpPr>
        <p:spPr bwMode="auto">
          <a:xfrm>
            <a:off x="2987824" y="1563638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35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7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683568" y="939010"/>
            <a:ext cx="63367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量一量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分别有多长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认一认。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71Y1.EPS" descr="id:2147500884;FounderCES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2051720" y="1954360"/>
            <a:ext cx="5364000" cy="2160000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flipH="1">
            <a:off x="314258" y="3075806"/>
            <a:ext cx="1305414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6" name="组合 25"/>
          <p:cNvGrpSpPr/>
          <p:nvPr/>
        </p:nvGrpSpPr>
        <p:grpSpPr>
          <a:xfrm>
            <a:off x="180484" y="1993184"/>
            <a:ext cx="1793611" cy="866900"/>
            <a:chOff x="1378212" y="1267414"/>
            <a:chExt cx="2659555" cy="975952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27" name="云形标注 5"/>
            <p:cNvSpPr>
              <a:spLocks noChangeArrowheads="1"/>
            </p:cNvSpPr>
            <p:nvPr/>
          </p:nvSpPr>
          <p:spPr bwMode="auto">
            <a:xfrm>
              <a:off x="1378212" y="1267414"/>
              <a:ext cx="2659555" cy="975952"/>
            </a:xfrm>
            <a:prstGeom prst="cloudCallout">
              <a:avLst>
                <a:gd name="adj1" fmla="val -16318"/>
                <a:gd name="adj2" fmla="val 96069"/>
              </a:avLst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矩形 4"/>
            <p:cNvSpPr>
              <a:spLocks noChangeArrowheads="1"/>
            </p:cNvSpPr>
            <p:nvPr/>
          </p:nvSpPr>
          <p:spPr bwMode="auto">
            <a:xfrm>
              <a:off x="1621147" y="1393517"/>
              <a:ext cx="2243998" cy="796934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你</a:t>
              </a:r>
              <a:r>
                <a:rPr lang="zh-CN" altLang="en-US" sz="20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是怎么测量的？</a:t>
              </a:r>
              <a:endParaRPr lang="zh-CN" altLang="en-US" sz="2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0" name="TextBox 16"/>
          <p:cNvSpPr txBox="1"/>
          <p:nvPr/>
        </p:nvSpPr>
        <p:spPr>
          <a:xfrm>
            <a:off x="2627784" y="339502"/>
            <a:ext cx="55446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量一量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分别有多长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认一认。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2" name="71Y1.EPS" descr="id:2147500884;FounderCES"/>
          <p:cNvPicPr/>
          <p:nvPr/>
        </p:nvPicPr>
        <p:blipFill rotWithShape="1">
          <a:blip r:embed="rId2" cstate="email"/>
          <a:srcRect l="-1" r="-2811"/>
          <a:stretch>
            <a:fillRect/>
          </a:stretch>
        </p:blipFill>
        <p:spPr>
          <a:xfrm>
            <a:off x="2109243" y="1419622"/>
            <a:ext cx="5096665" cy="721508"/>
          </a:xfrm>
          <a:prstGeom prst="rect">
            <a:avLst/>
          </a:prstGeom>
        </p:spPr>
      </p:pic>
      <p:sp>
        <p:nvSpPr>
          <p:cNvPr id="33" name="矩形 4"/>
          <p:cNvSpPr>
            <a:spLocks noChangeArrowheads="1"/>
          </p:cNvSpPr>
          <p:nvPr/>
        </p:nvSpPr>
        <p:spPr bwMode="auto">
          <a:xfrm>
            <a:off x="2134775" y="2329592"/>
            <a:ext cx="4820426" cy="175432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把直尺的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刻度线对准铅笔的一端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看铅笔的另一端对准的数字是几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铅笔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的长度就是几厘米。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" name="直接箭头连接符 3"/>
          <p:cNvCxnSpPr/>
          <p:nvPr/>
        </p:nvCxnSpPr>
        <p:spPr>
          <a:xfrm flipV="1">
            <a:off x="2218695" y="1466864"/>
            <a:ext cx="0" cy="423611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箭头连接符 34"/>
          <p:cNvCxnSpPr/>
          <p:nvPr/>
        </p:nvCxnSpPr>
        <p:spPr>
          <a:xfrm flipV="1">
            <a:off x="6792523" y="1466864"/>
            <a:ext cx="0" cy="423611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4"/>
          <p:cNvSpPr>
            <a:spLocks noChangeArrowheads="1"/>
          </p:cNvSpPr>
          <p:nvPr/>
        </p:nvSpPr>
        <p:spPr bwMode="auto">
          <a:xfrm>
            <a:off x="6631201" y="1887008"/>
            <a:ext cx="324000" cy="216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20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092280" y="2499742"/>
            <a:ext cx="1691907" cy="1201033"/>
            <a:chOff x="5899521" y="2232009"/>
            <a:chExt cx="944727" cy="1039845"/>
          </a:xfrm>
        </p:grpSpPr>
        <p:sp>
          <p:nvSpPr>
            <p:cNvPr id="22" name="云形标注 21"/>
            <p:cNvSpPr/>
            <p:nvPr/>
          </p:nvSpPr>
          <p:spPr>
            <a:xfrm>
              <a:off x="5899521" y="2232009"/>
              <a:ext cx="944727" cy="768846"/>
            </a:xfrm>
            <a:prstGeom prst="cloudCallout">
              <a:avLst>
                <a:gd name="adj1" fmla="val -60187"/>
                <a:gd name="adj2" fmla="val -77645"/>
              </a:avLst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4"/>
            <p:cNvSpPr>
              <a:spLocks noChangeArrowheads="1"/>
            </p:cNvSpPr>
            <p:nvPr/>
          </p:nvSpPr>
          <p:spPr bwMode="auto">
            <a:xfrm>
              <a:off x="5973677" y="2389649"/>
              <a:ext cx="870571" cy="8822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长</a:t>
              </a: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24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厘米。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4" name="图片 33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6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10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/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1000"/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uiExpand="1" build="p"/>
      <p:bldP spid="3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89027" y="2064419"/>
            <a:ext cx="1869516" cy="674266"/>
            <a:chOff x="1378212" y="1267414"/>
            <a:chExt cx="2639427" cy="982797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27" name="云形标注 5"/>
            <p:cNvSpPr>
              <a:spLocks noChangeArrowheads="1"/>
            </p:cNvSpPr>
            <p:nvPr/>
          </p:nvSpPr>
          <p:spPr bwMode="auto">
            <a:xfrm>
              <a:off x="1378212" y="1267414"/>
              <a:ext cx="2639427" cy="982797"/>
            </a:xfrm>
            <a:prstGeom prst="cloudCallout">
              <a:avLst>
                <a:gd name="adj1" fmla="val -7980"/>
                <a:gd name="adj2" fmla="val 98810"/>
              </a:avLst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矩形 4"/>
            <p:cNvSpPr>
              <a:spLocks noChangeArrowheads="1"/>
            </p:cNvSpPr>
            <p:nvPr/>
          </p:nvSpPr>
          <p:spPr bwMode="auto">
            <a:xfrm>
              <a:off x="1621147" y="1393517"/>
              <a:ext cx="2243998" cy="58319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什么是分米？</a:t>
              </a:r>
              <a:endParaRPr lang="zh-CN" altLang="en-US" sz="2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0" name="TextBox 16"/>
          <p:cNvSpPr txBox="1"/>
          <p:nvPr/>
        </p:nvSpPr>
        <p:spPr>
          <a:xfrm>
            <a:off x="539552" y="339502"/>
            <a:ext cx="51845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量一量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分别有多长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认一认。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2" name="71Y1.EPS" descr="id:2147500884;FounderCES"/>
          <p:cNvPicPr/>
          <p:nvPr/>
        </p:nvPicPr>
        <p:blipFill rotWithShape="1">
          <a:blip r:embed="rId1" cstate="email"/>
          <a:srcRect l="-1" r="-2811"/>
          <a:stretch>
            <a:fillRect/>
          </a:stretch>
        </p:blipFill>
        <p:spPr>
          <a:xfrm>
            <a:off x="2123728" y="1347614"/>
            <a:ext cx="5096665" cy="721508"/>
          </a:xfrm>
          <a:prstGeom prst="rect">
            <a:avLst/>
          </a:prstGeom>
        </p:spPr>
      </p:pic>
      <p:cxnSp>
        <p:nvCxnSpPr>
          <p:cNvPr id="4" name="直接箭头连接符 3"/>
          <p:cNvCxnSpPr/>
          <p:nvPr/>
        </p:nvCxnSpPr>
        <p:spPr>
          <a:xfrm flipV="1">
            <a:off x="2233180" y="1394856"/>
            <a:ext cx="0" cy="423611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箭头连接符 34"/>
          <p:cNvCxnSpPr/>
          <p:nvPr/>
        </p:nvCxnSpPr>
        <p:spPr>
          <a:xfrm flipV="1">
            <a:off x="6807008" y="1394856"/>
            <a:ext cx="0" cy="423611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4"/>
          <p:cNvSpPr>
            <a:spLocks noChangeArrowheads="1"/>
          </p:cNvSpPr>
          <p:nvPr/>
        </p:nvSpPr>
        <p:spPr bwMode="auto">
          <a:xfrm>
            <a:off x="6645686" y="1815000"/>
            <a:ext cx="324000" cy="216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20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4"/>
          <p:cNvSpPr>
            <a:spLocks noChangeArrowheads="1"/>
          </p:cNvSpPr>
          <p:nvPr/>
        </p:nvSpPr>
        <p:spPr bwMode="auto">
          <a:xfrm>
            <a:off x="2158809" y="2646530"/>
            <a:ext cx="3421303" cy="64633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厘米就是</a:t>
            </a:r>
            <a:r>
              <a:rPr lang="en-US" altLang="zh-CN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r>
              <a:rPr lang="en-US" altLang="zh-CN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 err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dm</a:t>
            </a:r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）。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矩形 4"/>
          <p:cNvSpPr>
            <a:spLocks noChangeArrowheads="1"/>
          </p:cNvSpPr>
          <p:nvPr/>
        </p:nvSpPr>
        <p:spPr bwMode="auto">
          <a:xfrm>
            <a:off x="5820818" y="2646530"/>
            <a:ext cx="2207566" cy="64633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r>
              <a:rPr lang="en-US" altLang="zh-CN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=10</a:t>
            </a:r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矩形 4"/>
          <p:cNvSpPr>
            <a:spLocks noChangeArrowheads="1"/>
          </p:cNvSpPr>
          <p:nvPr/>
        </p:nvSpPr>
        <p:spPr bwMode="auto">
          <a:xfrm>
            <a:off x="2156181" y="3596329"/>
            <a:ext cx="5929371" cy="64633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分米是一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个比厘米大</a:t>
            </a:r>
            <a:r>
              <a:rPr lang="en-US" altLang="zh-CN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但比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米小的长度</a:t>
            </a:r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单位。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6642514" y="555525"/>
            <a:ext cx="1691907" cy="510778"/>
            <a:chOff x="5603198" y="770917"/>
            <a:chExt cx="944727" cy="442228"/>
          </a:xfrm>
          <a:noFill/>
        </p:grpSpPr>
        <p:sp>
          <p:nvSpPr>
            <p:cNvPr id="25" name="云形标注 24"/>
            <p:cNvSpPr/>
            <p:nvPr/>
          </p:nvSpPr>
          <p:spPr>
            <a:xfrm>
              <a:off x="5603198" y="833261"/>
              <a:ext cx="944727" cy="311720"/>
            </a:xfrm>
            <a:prstGeom prst="wedgeRoundRectCallout">
              <a:avLst>
                <a:gd name="adj1" fmla="val -35619"/>
                <a:gd name="adj2" fmla="val 249385"/>
                <a:gd name="adj3" fmla="val 16667"/>
              </a:avLst>
            </a:prstGeom>
            <a:grpFill/>
            <a:ln>
              <a:solidFill>
                <a:schemeClr val="accent5"/>
              </a:solidFill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4"/>
            <p:cNvSpPr>
              <a:spLocks noChangeArrowheads="1"/>
            </p:cNvSpPr>
            <p:nvPr/>
          </p:nvSpPr>
          <p:spPr bwMode="auto">
            <a:xfrm>
              <a:off x="5640276" y="770917"/>
              <a:ext cx="870571" cy="442228"/>
            </a:xfrm>
            <a:prstGeom prst="wedgeRoundRectCallou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长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厘米。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flipH="1">
            <a:off x="265191" y="3147814"/>
            <a:ext cx="1305414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3" name="组合 3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4" name="图片 3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/>
                                        <p:tgtEl>
                                          <p:spTgt spid="3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1000"/>
                                        <p:tgtEl>
                                          <p:spTgt spid="3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10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/>
                                        <p:tgtEl>
                                          <p:spTgt spid="3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1000"/>
                                        <p:tgtEl>
                                          <p:spTgt spid="3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10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/>
                                        <p:tgtEl>
                                          <p:spTgt spid="4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1000"/>
                                        <p:tgtEl>
                                          <p:spTgt spid="4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10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 uiExpand="1" build="p"/>
      <p:bldP spid="39" grpId="0" animBg="1" uiExpand="1" build="p"/>
      <p:bldP spid="40" grpId="0" animBg="1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71Y1.EPS" descr="id:2147500884;FounderCES"/>
          <p:cNvPicPr/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2134443" y="1576929"/>
            <a:ext cx="4880641" cy="831986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242428" y="1931551"/>
            <a:ext cx="1816916" cy="916343"/>
            <a:chOff x="1378212" y="1267414"/>
            <a:chExt cx="2659555" cy="975952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27" name="云形标注 5"/>
            <p:cNvSpPr>
              <a:spLocks noChangeArrowheads="1"/>
            </p:cNvSpPr>
            <p:nvPr/>
          </p:nvSpPr>
          <p:spPr bwMode="auto">
            <a:xfrm>
              <a:off x="1378212" y="1267414"/>
              <a:ext cx="2659555" cy="975952"/>
            </a:xfrm>
            <a:prstGeom prst="cloudCallout">
              <a:avLst>
                <a:gd name="adj1" fmla="val -14296"/>
                <a:gd name="adj2" fmla="val 104618"/>
              </a:avLst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矩形 4"/>
            <p:cNvSpPr>
              <a:spLocks noChangeArrowheads="1"/>
            </p:cNvSpPr>
            <p:nvPr/>
          </p:nvSpPr>
          <p:spPr bwMode="auto">
            <a:xfrm>
              <a:off x="1710742" y="1344701"/>
              <a:ext cx="2243998" cy="75462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这个要怎么测量呢？</a:t>
              </a:r>
              <a:endParaRPr lang="zh-CN" altLang="en-US" sz="2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0" name="TextBox 16"/>
          <p:cNvSpPr txBox="1"/>
          <p:nvPr/>
        </p:nvSpPr>
        <p:spPr>
          <a:xfrm>
            <a:off x="523903" y="339502"/>
            <a:ext cx="59203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量一量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分别有多长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认一认。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5" name="组合 104"/>
          <p:cNvGrpSpPr/>
          <p:nvPr/>
        </p:nvGrpSpPr>
        <p:grpSpPr>
          <a:xfrm>
            <a:off x="5724128" y="2957917"/>
            <a:ext cx="2720112" cy="1035424"/>
            <a:chOff x="5886054" y="1686605"/>
            <a:chExt cx="1682417" cy="1099230"/>
          </a:xfrm>
        </p:grpSpPr>
        <p:sp>
          <p:nvSpPr>
            <p:cNvPr id="106" name="云形标注 105"/>
            <p:cNvSpPr/>
            <p:nvPr/>
          </p:nvSpPr>
          <p:spPr>
            <a:xfrm>
              <a:off x="5886054" y="1686605"/>
              <a:ext cx="1202517" cy="1099230"/>
            </a:xfrm>
            <a:prstGeom prst="cloudCallout">
              <a:avLst>
                <a:gd name="adj1" fmla="val -77376"/>
                <a:gd name="adj2" fmla="val -111638"/>
              </a:avLst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矩形 4"/>
            <p:cNvSpPr>
              <a:spLocks noChangeArrowheads="1"/>
            </p:cNvSpPr>
            <p:nvPr/>
          </p:nvSpPr>
          <p:spPr bwMode="auto">
            <a:xfrm>
              <a:off x="5946048" y="1870236"/>
              <a:ext cx="1622423" cy="75150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长比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厘米多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个小格。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4" name="直接箭头连接符 3"/>
          <p:cNvCxnSpPr/>
          <p:nvPr/>
        </p:nvCxnSpPr>
        <p:spPr>
          <a:xfrm flipV="1">
            <a:off x="2249082" y="1825476"/>
            <a:ext cx="0" cy="423611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箭头连接符 34"/>
          <p:cNvCxnSpPr/>
          <p:nvPr/>
        </p:nvCxnSpPr>
        <p:spPr>
          <a:xfrm flipV="1">
            <a:off x="5110740" y="1788993"/>
            <a:ext cx="0" cy="423611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4"/>
          <p:cNvSpPr>
            <a:spLocks noChangeArrowheads="1"/>
          </p:cNvSpPr>
          <p:nvPr/>
        </p:nvSpPr>
        <p:spPr bwMode="auto">
          <a:xfrm>
            <a:off x="4996096" y="1992922"/>
            <a:ext cx="122595" cy="146294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20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16"/>
          <p:cNvSpPr txBox="1"/>
          <p:nvPr/>
        </p:nvSpPr>
        <p:spPr>
          <a:xfrm>
            <a:off x="2123728" y="2715766"/>
            <a:ext cx="3410656" cy="16677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这支铅笔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长度不是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整厘米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可以用</a:t>
            </a:r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毫米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描述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它的长度。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flipH="1">
            <a:off x="265191" y="3273262"/>
            <a:ext cx="1305414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71Y1.EPS" descr="id:2147500884;FounderCES"/>
          <p:cNvPicPr/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2294649" y="1275606"/>
            <a:ext cx="4880641" cy="831986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170150" y="2005633"/>
            <a:ext cx="1816916" cy="958645"/>
            <a:chOff x="1378212" y="1267414"/>
            <a:chExt cx="2659555" cy="1227112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27" name="云形标注 5"/>
            <p:cNvSpPr>
              <a:spLocks noChangeArrowheads="1"/>
            </p:cNvSpPr>
            <p:nvPr/>
          </p:nvSpPr>
          <p:spPr bwMode="auto">
            <a:xfrm>
              <a:off x="1378212" y="1267414"/>
              <a:ext cx="2659555" cy="853413"/>
            </a:xfrm>
            <a:prstGeom prst="cloudCallout">
              <a:avLst>
                <a:gd name="adj1" fmla="val -17442"/>
                <a:gd name="adj2" fmla="val 117490"/>
              </a:avLst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矩形 4"/>
            <p:cNvSpPr>
              <a:spLocks noChangeArrowheads="1"/>
            </p:cNvSpPr>
            <p:nvPr/>
          </p:nvSpPr>
          <p:spPr bwMode="auto">
            <a:xfrm>
              <a:off x="1621147" y="1393514"/>
              <a:ext cx="2326713" cy="110101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什么是毫米？</a:t>
              </a:r>
              <a:endParaRPr lang="zh-CN" altLang="en-US" sz="2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0" name="TextBox 16"/>
          <p:cNvSpPr txBox="1"/>
          <p:nvPr/>
        </p:nvSpPr>
        <p:spPr>
          <a:xfrm>
            <a:off x="539552" y="339502"/>
            <a:ext cx="56886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量一量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分别有多长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认一认。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" name="直接箭头连接符 3"/>
          <p:cNvCxnSpPr/>
          <p:nvPr/>
        </p:nvCxnSpPr>
        <p:spPr>
          <a:xfrm flipV="1">
            <a:off x="2409288" y="1524153"/>
            <a:ext cx="0" cy="423611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箭头连接符 34"/>
          <p:cNvCxnSpPr/>
          <p:nvPr/>
        </p:nvCxnSpPr>
        <p:spPr>
          <a:xfrm flipV="1">
            <a:off x="5270946" y="1487670"/>
            <a:ext cx="0" cy="423611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16"/>
          <p:cNvSpPr txBox="1"/>
          <p:nvPr/>
        </p:nvSpPr>
        <p:spPr>
          <a:xfrm>
            <a:off x="2032172" y="2685957"/>
            <a:ext cx="4768177" cy="1405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当测量的结果不是整厘米时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为了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使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测量的结果更精确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需要用到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比厘米小的长度单位</a:t>
            </a:r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毫米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右中括号 2"/>
          <p:cNvSpPr/>
          <p:nvPr/>
        </p:nvSpPr>
        <p:spPr>
          <a:xfrm rot="5400000">
            <a:off x="2603910" y="1912970"/>
            <a:ext cx="61465" cy="450710"/>
          </a:xfrm>
          <a:prstGeom prst="rightBracket">
            <a:avLst>
              <a:gd name="adj" fmla="val 0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右中括号 31"/>
          <p:cNvSpPr/>
          <p:nvPr/>
        </p:nvSpPr>
        <p:spPr>
          <a:xfrm rot="5400000">
            <a:off x="3530683" y="1912970"/>
            <a:ext cx="61465" cy="450710"/>
          </a:xfrm>
          <a:prstGeom prst="rightBracket">
            <a:avLst>
              <a:gd name="adj" fmla="val 0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右中括号 32"/>
          <p:cNvSpPr/>
          <p:nvPr/>
        </p:nvSpPr>
        <p:spPr>
          <a:xfrm rot="5400000">
            <a:off x="6711916" y="1912970"/>
            <a:ext cx="61465" cy="450710"/>
          </a:xfrm>
          <a:prstGeom prst="rightBracket">
            <a:avLst>
              <a:gd name="adj" fmla="val 0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4"/>
          <p:cNvSpPr>
            <a:spLocks noChangeArrowheads="1"/>
          </p:cNvSpPr>
          <p:nvPr/>
        </p:nvSpPr>
        <p:spPr bwMode="auto">
          <a:xfrm>
            <a:off x="2252047" y="2751945"/>
            <a:ext cx="2880320" cy="101566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厘米中有</a:t>
            </a:r>
            <a:r>
              <a:rPr lang="en-US" altLang="zh-CN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个小格，每个小格的长是</a:t>
            </a:r>
            <a:r>
              <a:rPr lang="en-US" altLang="zh-CN" sz="20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毫米</a:t>
            </a:r>
            <a:r>
              <a:rPr lang="en-US" altLang="zh-CN" sz="20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(mm)</a:t>
            </a:r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6" name="直接箭头连接符 35"/>
          <p:cNvCxnSpPr/>
          <p:nvPr/>
        </p:nvCxnSpPr>
        <p:spPr>
          <a:xfrm flipH="1" flipV="1">
            <a:off x="3386060" y="1735958"/>
            <a:ext cx="350709" cy="671799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 4"/>
          <p:cNvSpPr>
            <a:spLocks noChangeArrowheads="1"/>
          </p:cNvSpPr>
          <p:nvPr/>
        </p:nvSpPr>
        <p:spPr bwMode="auto">
          <a:xfrm>
            <a:off x="3688508" y="2218181"/>
            <a:ext cx="1306061" cy="4818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00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毫米</a:t>
            </a:r>
            <a:r>
              <a:rPr lang="en-US" altLang="zh-CN" sz="200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(mm)</a:t>
            </a:r>
            <a:endParaRPr lang="zh-CN" altLang="en-US" sz="20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矩形 4"/>
          <p:cNvSpPr>
            <a:spLocks noChangeArrowheads="1"/>
          </p:cNvSpPr>
          <p:nvPr/>
        </p:nvSpPr>
        <p:spPr bwMode="auto">
          <a:xfrm>
            <a:off x="2242313" y="3952274"/>
            <a:ext cx="1769512" cy="55399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0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0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毫米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5884334" y="2656595"/>
            <a:ext cx="2720114" cy="1080186"/>
            <a:chOff x="5886053" y="1686605"/>
            <a:chExt cx="1682418" cy="1146750"/>
          </a:xfrm>
        </p:grpSpPr>
        <p:sp>
          <p:nvSpPr>
            <p:cNvPr id="41" name="云形标注 40"/>
            <p:cNvSpPr/>
            <p:nvPr/>
          </p:nvSpPr>
          <p:spPr>
            <a:xfrm>
              <a:off x="5886053" y="1686605"/>
              <a:ext cx="1314676" cy="1146750"/>
            </a:xfrm>
            <a:prstGeom prst="cloudCallout">
              <a:avLst>
                <a:gd name="adj1" fmla="val -77376"/>
                <a:gd name="adj2" fmla="val -111638"/>
              </a:avLst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"/>
            <p:cNvSpPr>
              <a:spLocks noChangeArrowheads="1"/>
            </p:cNvSpPr>
            <p:nvPr/>
          </p:nvSpPr>
          <p:spPr bwMode="auto">
            <a:xfrm>
              <a:off x="5946048" y="1870236"/>
              <a:ext cx="1622423" cy="8822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长比</a:t>
              </a: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sz="24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厘米多</a:t>
              </a: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个小格。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3" name="矩形 4"/>
          <p:cNvSpPr>
            <a:spLocks noChangeArrowheads="1"/>
          </p:cNvSpPr>
          <p:nvPr/>
        </p:nvSpPr>
        <p:spPr bwMode="auto">
          <a:xfrm>
            <a:off x="2187324" y="2095160"/>
            <a:ext cx="1306061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160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160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个小格</a:t>
            </a:r>
            <a:endParaRPr lang="zh-CN" altLang="en-US" sz="16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flipH="1">
            <a:off x="265191" y="3273262"/>
            <a:ext cx="1305414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7" name="组合 3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4" name="图片 4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10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100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10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/>
                                        <p:tgtEl>
                                          <p:spTgt spid="3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9" dur="1000"/>
                                        <p:tgtEl>
                                          <p:spTgt spid="3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9" dur="10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10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9" dur="10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/>
                                        <p:tgtEl>
                                          <p:spTgt spid="3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5" dur="1000"/>
                                        <p:tgtEl>
                                          <p:spTgt spid="3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9" dur="10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uiExpand="1" build="p"/>
      <p:bldP spid="22" grpId="1" uiExpand="1" build="allAtOnce"/>
      <p:bldP spid="3" grpId="0" animBg="1"/>
      <p:bldP spid="32" grpId="0" animBg="1"/>
      <p:bldP spid="33" grpId="0" animBg="1"/>
      <p:bldP spid="34" grpId="0" animBg="1" uiExpand="1" build="p"/>
      <p:bldP spid="38" grpId="0" build="p"/>
      <p:bldP spid="39" grpId="0" animBg="1" uiExpand="1" build="p"/>
      <p:bldP spid="4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1052765" y="1618376"/>
            <a:ext cx="2223092" cy="1229716"/>
            <a:chOff x="1378213" y="1267414"/>
            <a:chExt cx="1829794" cy="1359847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27" name="云形标注 5"/>
            <p:cNvSpPr>
              <a:spLocks noChangeArrowheads="1"/>
            </p:cNvSpPr>
            <p:nvPr/>
          </p:nvSpPr>
          <p:spPr bwMode="auto">
            <a:xfrm>
              <a:off x="1378213" y="1267414"/>
              <a:ext cx="1829794" cy="1359847"/>
            </a:xfrm>
            <a:prstGeom prst="cloudCallout">
              <a:avLst>
                <a:gd name="adj1" fmla="val -42209"/>
                <a:gd name="adj2" fmla="val 87534"/>
              </a:avLst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矩形 4"/>
            <p:cNvSpPr>
              <a:spLocks noChangeArrowheads="1"/>
            </p:cNvSpPr>
            <p:nvPr/>
          </p:nvSpPr>
          <p:spPr bwMode="auto">
            <a:xfrm>
              <a:off x="1555982" y="1485188"/>
              <a:ext cx="1525986" cy="78279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生活中的</a:t>
              </a:r>
              <a:r>
                <a:rPr lang="en-US" altLang="zh-CN" sz="2000" b="1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b="1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分</a:t>
              </a:r>
              <a:endParaRPr lang="en-US" altLang="zh-CN" sz="20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米和</a:t>
              </a:r>
              <a:r>
                <a:rPr lang="en-US" altLang="zh-CN" sz="2000" b="1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b="1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毫米</a:t>
              </a:r>
              <a:r>
                <a:rPr lang="en-US" altLang="zh-CN" sz="2000" b="1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endParaRPr lang="zh-CN" altLang="en-US" sz="2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5784180" y="3156073"/>
            <a:ext cx="2396359" cy="1245229"/>
            <a:chOff x="5801863" y="2232008"/>
            <a:chExt cx="2008177" cy="1321963"/>
          </a:xfrm>
        </p:grpSpPr>
        <p:sp>
          <p:nvSpPr>
            <p:cNvPr id="101" name="云形标注 100"/>
            <p:cNvSpPr/>
            <p:nvPr/>
          </p:nvSpPr>
          <p:spPr>
            <a:xfrm>
              <a:off x="5801863" y="2232008"/>
              <a:ext cx="2008177" cy="1321963"/>
            </a:xfrm>
            <a:prstGeom prst="cloudCallout">
              <a:avLst>
                <a:gd name="adj1" fmla="val -22969"/>
                <a:gd name="adj2" fmla="val -98955"/>
              </a:avLst>
            </a:prstGeom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矩形 4"/>
            <p:cNvSpPr>
              <a:spLocks noChangeArrowheads="1"/>
            </p:cNvSpPr>
            <p:nvPr/>
          </p:nvSpPr>
          <p:spPr bwMode="auto">
            <a:xfrm>
              <a:off x="5973677" y="2353863"/>
              <a:ext cx="1836363" cy="107825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银行卡、</a:t>
              </a:r>
              <a:r>
                <a:rPr lang="en-US" altLang="zh-CN" sz="20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0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分硬币的厚度大约都是</a:t>
              </a:r>
              <a:r>
                <a:rPr lang="en-US" altLang="zh-CN" sz="20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毫米。</a:t>
              </a:r>
              <a:endPara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4697520" y="2951727"/>
            <a:ext cx="85801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endParaRPr lang="en-US" altLang="zh-CN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16"/>
          <p:cNvSpPr txBox="1"/>
          <p:nvPr/>
        </p:nvSpPr>
        <p:spPr>
          <a:xfrm>
            <a:off x="539552" y="339502"/>
            <a:ext cx="4768177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找一找，说一说。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1" cstate="email">
            <a:clrChange>
              <a:clrFrom>
                <a:srgbClr val="FFF7CE"/>
              </a:clrFrom>
              <a:clrTo>
                <a:srgbClr val="FFF7CE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2110220" y="2931536"/>
            <a:ext cx="964642" cy="63200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27001" y="2408434"/>
            <a:ext cx="1373230" cy="16405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5555538" y="1419622"/>
            <a:ext cx="1569864" cy="97586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7173103" y="1664020"/>
            <a:ext cx="709712" cy="680814"/>
          </a:xfrm>
          <a:prstGeom prst="rect">
            <a:avLst/>
          </a:prstGeom>
        </p:spPr>
      </p:pic>
      <p:sp>
        <p:nvSpPr>
          <p:cNvPr id="6" name="右中括号 5"/>
          <p:cNvSpPr/>
          <p:nvPr/>
        </p:nvSpPr>
        <p:spPr>
          <a:xfrm>
            <a:off x="4690627" y="2966544"/>
            <a:ext cx="97397" cy="620910"/>
          </a:xfrm>
          <a:prstGeom prst="rightBracket">
            <a:avLst>
              <a:gd name="adj" fmla="val 0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TextBox 42"/>
          <p:cNvSpPr txBox="1"/>
          <p:nvPr/>
        </p:nvSpPr>
        <p:spPr>
          <a:xfrm>
            <a:off x="2105636" y="3470337"/>
            <a:ext cx="85801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endParaRPr lang="en-US" altLang="zh-CN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右中括号 37"/>
          <p:cNvSpPr/>
          <p:nvPr/>
        </p:nvSpPr>
        <p:spPr>
          <a:xfrm rot="5400000">
            <a:off x="2555434" y="3063788"/>
            <a:ext cx="78451" cy="968883"/>
          </a:xfrm>
          <a:prstGeom prst="rightBracket">
            <a:avLst>
              <a:gd name="adj" fmla="val 0"/>
            </a:avLst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63920" y1="36889" x2="58352" y2="45778"/>
                        <a14:foregroundMark x1="42094" y1="33111" x2="34744" y2="34000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flipH="1">
            <a:off x="375512" y="3428155"/>
            <a:ext cx="1214395" cy="1217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9" name="组合 2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2" name="图片 31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3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30" grpId="0"/>
      <p:bldP spid="6" grpId="0" animBg="1"/>
      <p:bldP spid="37" grpId="0"/>
      <p:bldP spid="3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5868144" y="2627844"/>
            <a:ext cx="1484259" cy="850766"/>
            <a:chOff x="1445356" y="1509433"/>
            <a:chExt cx="2426768" cy="1323240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27" name="云形标注 5"/>
            <p:cNvSpPr>
              <a:spLocks noChangeArrowheads="1"/>
            </p:cNvSpPr>
            <p:nvPr/>
          </p:nvSpPr>
          <p:spPr bwMode="auto">
            <a:xfrm>
              <a:off x="1445356" y="1509433"/>
              <a:ext cx="2426768" cy="1323240"/>
            </a:xfrm>
            <a:prstGeom prst="cloudCallout">
              <a:avLst>
                <a:gd name="adj1" fmla="val 74647"/>
                <a:gd name="adj2" fmla="val 24799"/>
              </a:avLst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矩形 4"/>
            <p:cNvSpPr>
              <a:spLocks noChangeArrowheads="1"/>
            </p:cNvSpPr>
            <p:nvPr/>
          </p:nvSpPr>
          <p:spPr bwMode="auto">
            <a:xfrm>
              <a:off x="1658547" y="1536919"/>
              <a:ext cx="1883733" cy="110101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填一填，</a:t>
              </a:r>
              <a:endParaRPr lang="en-US" altLang="zh-CN" sz="20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说一说。</a:t>
              </a:r>
              <a:endParaRPr lang="zh-CN" altLang="en-US" sz="2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" name="TextBox 16"/>
          <p:cNvSpPr txBox="1"/>
          <p:nvPr/>
        </p:nvSpPr>
        <p:spPr>
          <a:xfrm>
            <a:off x="539552" y="339502"/>
            <a:ext cx="79928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在尺子上找出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毫米、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厘米、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分米。填一填，想一想。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4"/>
          <p:cNvSpPr>
            <a:spLocks noChangeArrowheads="1"/>
          </p:cNvSpPr>
          <p:nvPr/>
        </p:nvSpPr>
        <p:spPr bwMode="auto">
          <a:xfrm>
            <a:off x="2345017" y="2057083"/>
            <a:ext cx="2260820" cy="55399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0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r>
              <a:rPr lang="en-US" altLang="zh-CN" sz="20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=(    )</a:t>
            </a:r>
            <a:r>
              <a:rPr lang="zh-CN" altLang="en-US" sz="20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4"/>
          <p:cNvSpPr>
            <a:spLocks noChangeArrowheads="1"/>
          </p:cNvSpPr>
          <p:nvPr/>
        </p:nvSpPr>
        <p:spPr bwMode="auto">
          <a:xfrm>
            <a:off x="4887998" y="2042959"/>
            <a:ext cx="2262666" cy="55399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0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20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=(    )</a:t>
            </a:r>
            <a:r>
              <a:rPr lang="zh-CN" altLang="en-US" sz="20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毫米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4"/>
          <p:cNvSpPr>
            <a:spLocks noChangeArrowheads="1"/>
          </p:cNvSpPr>
          <p:nvPr/>
        </p:nvSpPr>
        <p:spPr bwMode="auto">
          <a:xfrm>
            <a:off x="2345017" y="2827070"/>
            <a:ext cx="2044797" cy="55399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0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0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=(    )</a:t>
            </a:r>
            <a:r>
              <a:rPr lang="zh-CN" altLang="en-US" sz="20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4"/>
          <p:cNvSpPr>
            <a:spLocks noChangeArrowheads="1"/>
          </p:cNvSpPr>
          <p:nvPr/>
        </p:nvSpPr>
        <p:spPr bwMode="auto">
          <a:xfrm>
            <a:off x="2407933" y="3440384"/>
            <a:ext cx="2665591" cy="5539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0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r>
              <a:rPr lang="en-US" altLang="zh-CN" sz="20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=(    )</a:t>
            </a:r>
            <a:r>
              <a:rPr lang="zh-CN" altLang="en-US" sz="20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4"/>
          <p:cNvSpPr>
            <a:spLocks noChangeArrowheads="1"/>
          </p:cNvSpPr>
          <p:nvPr/>
        </p:nvSpPr>
        <p:spPr bwMode="auto">
          <a:xfrm>
            <a:off x="2407934" y="4036874"/>
            <a:ext cx="2665591" cy="5539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0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0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毫米</a:t>
            </a:r>
            <a:r>
              <a:rPr lang="en-US" altLang="zh-CN" sz="20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=(    )</a:t>
            </a:r>
            <a:r>
              <a:rPr lang="zh-CN" altLang="en-US" sz="20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4"/>
          <p:cNvSpPr>
            <a:spLocks noChangeArrowheads="1"/>
          </p:cNvSpPr>
          <p:nvPr/>
        </p:nvSpPr>
        <p:spPr bwMode="auto">
          <a:xfrm>
            <a:off x="3365792" y="2046962"/>
            <a:ext cx="440734" cy="4818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zh-CN" altLang="en-US" sz="20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4"/>
          <p:cNvSpPr>
            <a:spLocks noChangeArrowheads="1"/>
          </p:cNvSpPr>
          <p:nvPr/>
        </p:nvSpPr>
        <p:spPr bwMode="auto">
          <a:xfrm>
            <a:off x="5904030" y="2042046"/>
            <a:ext cx="440734" cy="4818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zh-CN" altLang="en-US" sz="20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4"/>
          <p:cNvSpPr>
            <a:spLocks noChangeArrowheads="1"/>
          </p:cNvSpPr>
          <p:nvPr/>
        </p:nvSpPr>
        <p:spPr bwMode="auto">
          <a:xfrm>
            <a:off x="3145425" y="2828030"/>
            <a:ext cx="440734" cy="4818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zh-CN" altLang="en-US" sz="20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4"/>
          <p:cNvSpPr>
            <a:spLocks noChangeArrowheads="1"/>
          </p:cNvSpPr>
          <p:nvPr/>
        </p:nvSpPr>
        <p:spPr bwMode="auto">
          <a:xfrm>
            <a:off x="320321" y="2016228"/>
            <a:ext cx="2024696" cy="132343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米、分米、厘米</a:t>
            </a:r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endParaRPr lang="en-US" altLang="zh-CN" sz="2000" b="1" dirty="0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毫米</a:t>
            </a: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每相邻两个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单位之间的进</a:t>
            </a:r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率</a:t>
            </a:r>
            <a:endParaRPr lang="en-US" altLang="zh-CN" sz="2000" b="1" dirty="0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都是</a:t>
            </a:r>
            <a:r>
              <a: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349125" y="3339667"/>
            <a:ext cx="1751536" cy="936136"/>
            <a:chOff x="1445356" y="1376653"/>
            <a:chExt cx="2637377" cy="1456020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31" name="云形标注 5"/>
            <p:cNvSpPr>
              <a:spLocks noChangeArrowheads="1"/>
            </p:cNvSpPr>
            <p:nvPr/>
          </p:nvSpPr>
          <p:spPr bwMode="auto">
            <a:xfrm>
              <a:off x="1445356" y="1376653"/>
              <a:ext cx="2637377" cy="1456020"/>
            </a:xfrm>
            <a:prstGeom prst="cloudCallout">
              <a:avLst>
                <a:gd name="adj1" fmla="val 69209"/>
                <a:gd name="adj2" fmla="val 20729"/>
              </a:avLst>
            </a:prstGeom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矩形 4"/>
            <p:cNvSpPr>
              <a:spLocks noChangeArrowheads="1"/>
            </p:cNvSpPr>
            <p:nvPr/>
          </p:nvSpPr>
          <p:spPr bwMode="auto">
            <a:xfrm>
              <a:off x="1658546" y="1536919"/>
              <a:ext cx="2389035" cy="110101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0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分米等于</a:t>
              </a:r>
              <a:r>
                <a:rPr lang="en-US" altLang="zh-CN" sz="20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0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r>
                <a:rPr lang="en-US" altLang="zh-CN" sz="20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20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厘米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0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3" name="矩形 4"/>
          <p:cNvSpPr>
            <a:spLocks noChangeArrowheads="1"/>
          </p:cNvSpPr>
          <p:nvPr/>
        </p:nvSpPr>
        <p:spPr bwMode="auto">
          <a:xfrm>
            <a:off x="3390063" y="3435846"/>
            <a:ext cx="440734" cy="4818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0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zh-CN" altLang="en-US" sz="20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4994393" y="3472619"/>
            <a:ext cx="1709510" cy="850766"/>
            <a:chOff x="1445356" y="1509433"/>
            <a:chExt cx="2574096" cy="1323240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35" name="云形标注 5"/>
            <p:cNvSpPr>
              <a:spLocks noChangeArrowheads="1"/>
            </p:cNvSpPr>
            <p:nvPr/>
          </p:nvSpPr>
          <p:spPr bwMode="auto">
            <a:xfrm>
              <a:off x="1445356" y="1509433"/>
              <a:ext cx="2426766" cy="1323240"/>
            </a:xfrm>
            <a:prstGeom prst="cloudCallout">
              <a:avLst>
                <a:gd name="adj1" fmla="val -65457"/>
                <a:gd name="adj2" fmla="val 50024"/>
              </a:avLst>
            </a:prstGeom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矩形 4"/>
            <p:cNvSpPr>
              <a:spLocks noChangeArrowheads="1"/>
            </p:cNvSpPr>
            <p:nvPr/>
          </p:nvSpPr>
          <p:spPr bwMode="auto">
            <a:xfrm>
              <a:off x="1630417" y="1620547"/>
              <a:ext cx="2389035" cy="110101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20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毫米等于</a:t>
              </a:r>
              <a:endParaRPr lang="en-US" altLang="zh-CN" sz="20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厘米。</a:t>
              </a:r>
              <a:endParaRPr lang="zh-CN" altLang="en-US" sz="2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7" name="矩形 4"/>
          <p:cNvSpPr>
            <a:spLocks noChangeArrowheads="1"/>
          </p:cNvSpPr>
          <p:nvPr/>
        </p:nvSpPr>
        <p:spPr bwMode="auto">
          <a:xfrm>
            <a:off x="3591405" y="4043293"/>
            <a:ext cx="440734" cy="4818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0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0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8" name="Picture 3"/>
          <p:cNvPicPr>
            <a:picLocks noChangeAspect="1" noChangeArrowheads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63920" y1="36889" x2="58352" y2="45778"/>
                        <a14:foregroundMark x1="42094" y1="33111" x2="34744" y2="34000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7606077" y="3291830"/>
            <a:ext cx="1214395" cy="1217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9" name="组合 3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0" name="图片 3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10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1000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1000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0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6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/>
                                        <p:tgtEl>
                                          <p:spTgt spid="2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2" dur="1000"/>
                                        <p:tgtEl>
                                          <p:spTgt spid="2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7" dur="1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2" dur="10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000"/>
                            </p:stCondLst>
                            <p:childTnLst>
                              <p:par>
                                <p:cTn id="7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1000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7" dur="1000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000"/>
                            </p:stCondLst>
                            <p:childTnLst>
                              <p:par>
                                <p:cTn id="7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1000"/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2" dur="1000"/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8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4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10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7" dur="10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0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0" dur="10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 animBg="1" uiExpand="1" build="p"/>
      <p:bldP spid="18" grpId="0" animBg="1" uiExpand="1" build="p"/>
      <p:bldP spid="19" grpId="0" animBg="1" uiExpand="1" build="p"/>
      <p:bldP spid="21" grpId="0" build="p"/>
      <p:bldP spid="22" grpId="0" build="p"/>
      <p:bldP spid="23" grpId="0" build="p"/>
      <p:bldP spid="24" grpId="0" build="p"/>
      <p:bldP spid="25" grpId="0" build="p"/>
      <p:bldP spid="29" grpId="0" animBg="1" uiExpand="1" build="p"/>
      <p:bldP spid="33" grpId="0" build="p"/>
      <p:bldP spid="37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25"/>
          <p:cNvSpPr txBox="1">
            <a:spLocks noChangeArrowheads="1"/>
          </p:cNvSpPr>
          <p:nvPr/>
        </p:nvSpPr>
        <p:spPr bwMode="auto">
          <a:xfrm>
            <a:off x="786224" y="983104"/>
            <a:ext cx="8106256" cy="2092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在括号里填上合适的数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=(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毫米　　　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=(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毫米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=(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=(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分米 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毫米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=(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7" name="组合 4"/>
          <p:cNvGrpSpPr/>
          <p:nvPr/>
        </p:nvGrpSpPr>
        <p:grpSpPr bwMode="auto">
          <a:xfrm>
            <a:off x="1691680" y="3003798"/>
            <a:ext cx="3040346" cy="1002267"/>
            <a:chOff x="2819680" y="1069797"/>
            <a:chExt cx="2705923" cy="423411"/>
          </a:xfrm>
          <a:noFill/>
        </p:grpSpPr>
        <p:sp>
          <p:nvSpPr>
            <p:cNvPr id="28" name="云形标注 82"/>
            <p:cNvSpPr>
              <a:spLocks noChangeArrowheads="1"/>
            </p:cNvSpPr>
            <p:nvPr/>
          </p:nvSpPr>
          <p:spPr bwMode="auto">
            <a:xfrm>
              <a:off x="2819680" y="1069797"/>
              <a:ext cx="2705923" cy="423411"/>
            </a:xfrm>
            <a:prstGeom prst="cloudCallout">
              <a:avLst>
                <a:gd name="adj1" fmla="val -61788"/>
                <a:gd name="adj2" fmla="val 41327"/>
              </a:avLst>
            </a:prstGeom>
            <a:grpFill/>
            <a:ln>
              <a:solidFill>
                <a:schemeClr val="accent5"/>
              </a:solidFill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矩形 4"/>
            <p:cNvSpPr>
              <a:spLocks noChangeArrowheads="1"/>
            </p:cNvSpPr>
            <p:nvPr/>
          </p:nvSpPr>
          <p:spPr bwMode="auto">
            <a:xfrm>
              <a:off x="3200816" y="1115225"/>
              <a:ext cx="2260205" cy="351057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厘米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=10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毫米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4" name="矩形 4"/>
          <p:cNvSpPr>
            <a:spLocks noChangeArrowheads="1"/>
          </p:cNvSpPr>
          <p:nvPr/>
        </p:nvSpPr>
        <p:spPr bwMode="auto">
          <a:xfrm>
            <a:off x="2195736" y="1419622"/>
            <a:ext cx="648072" cy="8309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32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zh-CN" altLang="en-US" sz="32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矩形 4"/>
          <p:cNvSpPr>
            <a:spLocks noChangeArrowheads="1"/>
          </p:cNvSpPr>
          <p:nvPr/>
        </p:nvSpPr>
        <p:spPr bwMode="auto">
          <a:xfrm>
            <a:off x="2123728" y="3435846"/>
            <a:ext cx="2501413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矩形 4"/>
          <p:cNvSpPr>
            <a:spLocks noChangeArrowheads="1"/>
          </p:cNvSpPr>
          <p:nvPr/>
        </p:nvSpPr>
        <p:spPr bwMode="auto">
          <a:xfrm>
            <a:off x="6444208" y="1419622"/>
            <a:ext cx="1224136" cy="71558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32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32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矩形 4"/>
          <p:cNvSpPr>
            <a:spLocks noChangeArrowheads="1"/>
          </p:cNvSpPr>
          <p:nvPr/>
        </p:nvSpPr>
        <p:spPr bwMode="auto">
          <a:xfrm>
            <a:off x="2555776" y="1923678"/>
            <a:ext cx="864096" cy="8309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32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  <a:endParaRPr lang="zh-CN" altLang="en-US" sz="32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矩形 4"/>
          <p:cNvSpPr>
            <a:spLocks noChangeArrowheads="1"/>
          </p:cNvSpPr>
          <p:nvPr/>
        </p:nvSpPr>
        <p:spPr bwMode="auto">
          <a:xfrm>
            <a:off x="4635322" y="1923678"/>
            <a:ext cx="440734" cy="71558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32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32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矩形 4"/>
          <p:cNvSpPr>
            <a:spLocks noChangeArrowheads="1"/>
          </p:cNvSpPr>
          <p:nvPr/>
        </p:nvSpPr>
        <p:spPr bwMode="auto">
          <a:xfrm>
            <a:off x="2467666" y="2360225"/>
            <a:ext cx="952206" cy="71558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32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32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3064832" y="411510"/>
            <a:ext cx="3163352" cy="576064"/>
          </a:xfrm>
          <a:prstGeom prst="wedgeRoundRectCallout">
            <a:avLst>
              <a:gd name="adj1" fmla="val -47176"/>
              <a:gd name="adj2" fmla="val 168821"/>
              <a:gd name="adj3" fmla="val 16667"/>
            </a:avLst>
          </a:prstGeom>
          <a:noFill/>
          <a:ln>
            <a:solidFill>
              <a:schemeClr val="accent5"/>
            </a:solidFill>
          </a:ln>
          <a:effectLst>
            <a:outerShdw blurRad="40000" dist="20000" dir="5400000" rotWithShape="0">
              <a:srgbClr val="000000">
                <a:alpha val="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厘米就是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毫米。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圆角矩形标注 25"/>
          <p:cNvSpPr/>
          <p:nvPr/>
        </p:nvSpPr>
        <p:spPr>
          <a:xfrm>
            <a:off x="6300192" y="2427734"/>
            <a:ext cx="2160240" cy="1215079"/>
          </a:xfrm>
          <a:prstGeom prst="wedgeRoundRectCallout">
            <a:avLst>
              <a:gd name="adj1" fmla="val -51981"/>
              <a:gd name="adj2" fmla="val -78069"/>
              <a:gd name="adj3" fmla="val 16667"/>
            </a:avLst>
          </a:prstGeom>
          <a:noFill/>
          <a:ln>
            <a:solidFill>
              <a:schemeClr val="accent5"/>
            </a:solidFill>
          </a:ln>
          <a:effectLst>
            <a:outerShdw blurRad="40000" dist="20000" dir="5400000" rotWithShape="0">
              <a:srgbClr val="000000">
                <a:alpha val="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厘米里面有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，就是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25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683566" y="3301218"/>
            <a:ext cx="546583" cy="1404000"/>
          </a:xfrm>
          <a:prstGeom prst="rect">
            <a:avLst/>
          </a:prstGeom>
        </p:spPr>
      </p:pic>
      <p:grpSp>
        <p:nvGrpSpPr>
          <p:cNvPr id="33" name="组合 3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4" name="图片 3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10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10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10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10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10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4" grpId="0" build="p"/>
      <p:bldP spid="45" grpId="0"/>
      <p:bldP spid="47" grpId="0" build="p"/>
      <p:bldP spid="48" grpId="0" build="p"/>
      <p:bldP spid="49" grpId="0" build="p"/>
      <p:bldP spid="50" grpId="0" build="p"/>
      <p:bldP spid="3" grpId="0" animBg="1"/>
      <p:bldP spid="26" grpId="0" animBg="1"/>
    </p:bldLst>
  </p:timing>
</p:sld>
</file>

<file path=ppt/tags/tag1.xml><?xml version="1.0" encoding="utf-8"?>
<p:tagLst xmlns:p="http://schemas.openxmlformats.org/presentationml/2006/main">
  <p:tag name="KSO_WPP_MARK_KEY" val="5d907f6d-74a4-47e7-80a9-e06e63b564a9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1088</Words>
  <Application>WPS 演示</Application>
  <PresentationFormat>全屏显示(16:9)</PresentationFormat>
  <Paragraphs>222</Paragraphs>
  <Slides>13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6" baseType="lpstr">
      <vt:lpstr>Arial</vt:lpstr>
      <vt:lpstr>宋体</vt:lpstr>
      <vt:lpstr>Wingdings</vt:lpstr>
      <vt:lpstr>黑体</vt:lpstr>
      <vt:lpstr>华文楷体</vt:lpstr>
      <vt:lpstr>微软雅黑</vt:lpstr>
      <vt:lpstr>楷体</vt:lpstr>
      <vt:lpstr>幼圆</vt:lpstr>
      <vt:lpstr>等线</vt:lpstr>
      <vt:lpstr>Calibri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/>
  <cp:lastModifiedBy>小树</cp:lastModifiedBy>
  <cp:revision>4</cp:revision>
  <dcterms:created xsi:type="dcterms:W3CDTF">2017-03-17T02:28:00Z</dcterms:created>
  <dcterms:modified xsi:type="dcterms:W3CDTF">2023-01-30T04:34:20Z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454A5A6F9F0A42DBA2F860281D755DF1</vt:lpwstr>
  </property>
</Properties>
</file>