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44" r:id="rId7"/>
    <p:sldId id="546" r:id="rId8"/>
    <p:sldId id="502" r:id="rId9"/>
    <p:sldId id="518" r:id="rId10"/>
    <p:sldId id="538" r:id="rId11"/>
    <p:sldId id="507" r:id="rId12"/>
    <p:sldId id="501" r:id="rId13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</p:embeddedFont>
    <p:embeddedFont>
      <p:font typeface="幼圆" panose="02010509060101010101" pitchFamily="49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85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9900"/>
    <a:srgbClr val="FF9F9F"/>
    <a:srgbClr val="0070C0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9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测量 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千米有多长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1.emf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1.emf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1.emf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62829" y="1435155"/>
            <a:ext cx="4027385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千米有多长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情境导入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探究新知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04988" y="535732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40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课堂练习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611560" y="915566"/>
            <a:ext cx="540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米有多长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子做一做。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bx33.jpg" descr="id:2147501151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20674" y="1866637"/>
            <a:ext cx="3922866" cy="1399589"/>
          </a:xfrm>
          <a:prstGeom prst="rect">
            <a:avLst/>
          </a:prstGeom>
        </p:spPr>
      </p:pic>
      <p:sp>
        <p:nvSpPr>
          <p:cNvPr id="19" name="TextBox 16"/>
          <p:cNvSpPr txBox="1"/>
          <p:nvPr/>
        </p:nvSpPr>
        <p:spPr>
          <a:xfrm>
            <a:off x="1187624" y="3509595"/>
            <a:ext cx="6522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个小朋友手拉手站成一排的距离大约是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bx33.jpg" descr="id:2147501151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534297" y="1858262"/>
            <a:ext cx="3922866" cy="1399589"/>
          </a:xfrm>
          <a:prstGeom prst="rect">
            <a:avLst/>
          </a:prstGeom>
        </p:spPr>
      </p:pic>
      <p:cxnSp>
        <p:nvCxnSpPr>
          <p:cNvPr id="3" name="直接箭头连接符 2"/>
          <p:cNvCxnSpPr/>
          <p:nvPr/>
        </p:nvCxnSpPr>
        <p:spPr>
          <a:xfrm>
            <a:off x="572158" y="2406356"/>
            <a:ext cx="845426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66378" y="2283718"/>
            <a:ext cx="627833" cy="481863"/>
            <a:chOff x="4338562" y="320819"/>
            <a:chExt cx="627833" cy="481863"/>
          </a:xfrm>
        </p:grpSpPr>
        <p:sp>
          <p:nvSpPr>
            <p:cNvPr id="4" name="椭圆 3"/>
            <p:cNvSpPr/>
            <p:nvPr/>
          </p:nvSpPr>
          <p:spPr>
            <a:xfrm>
              <a:off x="4338562" y="479239"/>
              <a:ext cx="563501" cy="279656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4348710" y="320819"/>
              <a:ext cx="617685" cy="4818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6610952" y="1779662"/>
            <a:ext cx="2353536" cy="888025"/>
            <a:chOff x="5899521" y="2232009"/>
            <a:chExt cx="1314167" cy="768846"/>
          </a:xfrm>
        </p:grpSpPr>
        <p:sp>
          <p:nvSpPr>
            <p:cNvPr id="106" name="云形标注 105"/>
            <p:cNvSpPr/>
            <p:nvPr/>
          </p:nvSpPr>
          <p:spPr>
            <a:xfrm>
              <a:off x="5899521" y="2232009"/>
              <a:ext cx="1314167" cy="768846"/>
            </a:xfrm>
            <a:prstGeom prst="cloudCallout">
              <a:avLst>
                <a:gd name="adj1" fmla="val -37212"/>
                <a:gd name="adj2" fmla="val 79675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7" name="矩形 4"/>
            <p:cNvSpPr>
              <a:spLocks noChangeArrowheads="1"/>
            </p:cNvSpPr>
            <p:nvPr/>
          </p:nvSpPr>
          <p:spPr bwMode="auto">
            <a:xfrm>
              <a:off x="6008561" y="2294318"/>
              <a:ext cx="1199804" cy="61288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走一走，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米大约是多少步呢？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539551" y="1491630"/>
            <a:ext cx="6483211" cy="6463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先确定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米的长度。然后在走一走，数出步数。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539552" y="903803"/>
            <a:ext cx="52112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米有多长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照样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子做一做。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267" y="2355726"/>
            <a:ext cx="1542857" cy="2285714"/>
          </a:xfrm>
          <a:prstGeom prst="rect">
            <a:avLst/>
          </a:prstGeom>
        </p:spPr>
      </p:pic>
      <p:cxnSp>
        <p:nvCxnSpPr>
          <p:cNvPr id="24" name="直接箭头连接符 23"/>
          <p:cNvCxnSpPr/>
          <p:nvPr/>
        </p:nvCxnSpPr>
        <p:spPr>
          <a:xfrm>
            <a:off x="5808267" y="4227934"/>
            <a:ext cx="1542857" cy="378726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6394930" y="4299942"/>
            <a:ext cx="627833" cy="481863"/>
            <a:chOff x="4338562" y="320819"/>
            <a:chExt cx="627833" cy="481863"/>
          </a:xfrm>
        </p:grpSpPr>
        <p:sp>
          <p:nvSpPr>
            <p:cNvPr id="29" name="椭圆 28"/>
            <p:cNvSpPr/>
            <p:nvPr/>
          </p:nvSpPr>
          <p:spPr>
            <a:xfrm>
              <a:off x="4338562" y="479239"/>
              <a:ext cx="563501" cy="279656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4348710" y="320819"/>
              <a:ext cx="617685" cy="48186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步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2411760" y="2211710"/>
            <a:ext cx="3668986" cy="6463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成人一步约在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40-60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2407071" y="2931790"/>
            <a:ext cx="3101033" cy="6463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所以走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米大约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82492" y="321581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329274" y="2331797"/>
            <a:ext cx="2010478" cy="888025"/>
            <a:chOff x="5899519" y="2232009"/>
            <a:chExt cx="1220218" cy="768846"/>
          </a:xfrm>
        </p:grpSpPr>
        <p:sp>
          <p:nvSpPr>
            <p:cNvPr id="41" name="云形标注 40"/>
            <p:cNvSpPr/>
            <p:nvPr/>
          </p:nvSpPr>
          <p:spPr>
            <a:xfrm>
              <a:off x="5899519" y="2232009"/>
              <a:ext cx="1220218" cy="768846"/>
            </a:xfrm>
            <a:prstGeom prst="cloudCallout">
              <a:avLst>
                <a:gd name="adj1" fmla="val -13157"/>
                <a:gd name="adj2" fmla="val 62189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6027933" y="2312997"/>
              <a:ext cx="1088958" cy="6128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量量教室的长有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米吗？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uiExpand="1" build="p"/>
      <p:bldP spid="36" grpId="0" build="p"/>
      <p:bldP spid="3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683568" y="1538821"/>
            <a:ext cx="3450750" cy="1449165"/>
            <a:chOff x="1378212" y="1267414"/>
            <a:chExt cx="1994490" cy="2153538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2" y="1267414"/>
              <a:ext cx="1994490" cy="2153538"/>
            </a:xfrm>
            <a:prstGeom prst="cloudCallout">
              <a:avLst>
                <a:gd name="adj1" fmla="val -29319"/>
                <a:gd name="adj2" fmla="val 72199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82525" y="1587399"/>
              <a:ext cx="1723171" cy="1509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全班同学手拉手站成一排有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米吗？大约需要多少名同学才够呢？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4211960" y="1275606"/>
            <a:ext cx="2880320" cy="1015663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个小朋友手拉手站成一排的距离大约是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2123728" y="2931790"/>
            <a:ext cx="4824536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请先确定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米的长度，再走一走。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04248" y="2173700"/>
            <a:ext cx="2302992" cy="902106"/>
            <a:chOff x="5829357" y="2075734"/>
            <a:chExt cx="1285945" cy="781037"/>
          </a:xfrm>
        </p:grpSpPr>
        <p:sp>
          <p:nvSpPr>
            <p:cNvPr id="25" name="云形标注 24"/>
            <p:cNvSpPr/>
            <p:nvPr/>
          </p:nvSpPr>
          <p:spPr>
            <a:xfrm>
              <a:off x="5829357" y="2075734"/>
              <a:ext cx="1195014" cy="781037"/>
            </a:xfrm>
            <a:prstGeom prst="cloudCallout">
              <a:avLst>
                <a:gd name="adj1" fmla="val -27273"/>
                <a:gd name="adj2" fmla="val 92075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5950794" y="2199492"/>
              <a:ext cx="1164508" cy="6128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米大约要走多少步？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TextBox 16"/>
          <p:cNvSpPr txBox="1"/>
          <p:nvPr/>
        </p:nvSpPr>
        <p:spPr>
          <a:xfrm>
            <a:off x="467544" y="339502"/>
            <a:ext cx="62847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有多长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想一想，做一做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2195736" y="3507854"/>
            <a:ext cx="3129585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米大约需要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77745" y="3147814"/>
            <a:ext cx="546583" cy="1404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 build="p"/>
      <p:bldP spid="40" grpId="0" build="p"/>
      <p:bldP spid="3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39552" y="1851670"/>
            <a:ext cx="2631092" cy="990315"/>
            <a:chOff x="1378212" y="1442314"/>
            <a:chExt cx="1520738" cy="1285917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2" y="1442314"/>
              <a:ext cx="1395879" cy="1285917"/>
            </a:xfrm>
            <a:prstGeom prst="cloudCallout">
              <a:avLst>
                <a:gd name="adj1" fmla="val -37874"/>
                <a:gd name="adj2" fmla="val 80478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492837" y="1587398"/>
              <a:ext cx="1406113" cy="91918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米跑道的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长度是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3417438" y="1131590"/>
            <a:ext cx="2880320" cy="943528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在表示较远的距离时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用“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(km)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”作单位。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2983138" y="2165865"/>
            <a:ext cx="4037134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请先确定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米的长度，再走一走。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718979" y="1275606"/>
            <a:ext cx="2281441" cy="945792"/>
            <a:chOff x="5899521" y="2109731"/>
            <a:chExt cx="1273911" cy="818860"/>
          </a:xfrm>
        </p:grpSpPr>
        <p:sp>
          <p:nvSpPr>
            <p:cNvPr id="25" name="云形标注 24"/>
            <p:cNvSpPr/>
            <p:nvPr/>
          </p:nvSpPr>
          <p:spPr>
            <a:xfrm>
              <a:off x="5899521" y="2109731"/>
              <a:ext cx="1195014" cy="818860"/>
            </a:xfrm>
            <a:prstGeom prst="cloudCallout">
              <a:avLst>
                <a:gd name="adj1" fmla="val -20338"/>
                <a:gd name="adj2" fmla="val 113530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6008924" y="2247988"/>
              <a:ext cx="1164508" cy="6128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米大约要走多少步？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TextBox 16"/>
          <p:cNvSpPr txBox="1"/>
          <p:nvPr/>
        </p:nvSpPr>
        <p:spPr>
          <a:xfrm>
            <a:off x="539552" y="339502"/>
            <a:ext cx="5758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米大约有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先想一想。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3010218" y="2656324"/>
            <a:ext cx="2713910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米大约需要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步。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3412814" y="3309206"/>
            <a:ext cx="2121436" cy="481863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2885249" y="3793291"/>
            <a:ext cx="3681209" cy="481863"/>
          </a:xfrm>
          <a:prstGeom prst="rect">
            <a:avLst/>
          </a:prstGeom>
          <a:noFill/>
          <a:ln>
            <a:noFill/>
            <a:prstDash val="sys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千米是比米大的长度单位。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77745" y="2787774"/>
            <a:ext cx="546583" cy="140400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 build="p"/>
      <p:bldP spid="40" grpId="0" build="p"/>
      <p:bldP spid="34" grpId="0" build="p"/>
      <p:bldP spid="19" grpId="0" animBg="1" build="p"/>
      <p:bldP spid="2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539552" y="915566"/>
            <a:ext cx="806489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　　　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　　　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　	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4"/>
          <p:cNvGrpSpPr/>
          <p:nvPr/>
        </p:nvGrpSpPr>
        <p:grpSpPr bwMode="auto">
          <a:xfrm>
            <a:off x="1746551" y="3258597"/>
            <a:ext cx="2160240" cy="718279"/>
            <a:chOff x="2819680" y="1136567"/>
            <a:chExt cx="2705923" cy="33207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819680" y="1136567"/>
              <a:ext cx="2705923" cy="332075"/>
            </a:xfrm>
            <a:prstGeom prst="cloudCallout">
              <a:avLst>
                <a:gd name="adj1" fmla="val -63512"/>
                <a:gd name="adj2" fmla="val 39906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3138814" y="1218090"/>
              <a:ext cx="2260206" cy="18497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"/>
          <p:cNvSpPr>
            <a:spLocks noChangeArrowheads="1"/>
          </p:cNvSpPr>
          <p:nvPr/>
        </p:nvSpPr>
        <p:spPr bwMode="auto">
          <a:xfrm>
            <a:off x="6084168" y="996469"/>
            <a:ext cx="1890255" cy="783193"/>
          </a:xfrm>
          <a:prstGeom prst="wedgeRoundRectCallou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米里面有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1835696" y="1779662"/>
            <a:ext cx="954583" cy="559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77984" y="3181073"/>
            <a:ext cx="1837267" cy="718279"/>
            <a:chOff x="4463716" y="3410996"/>
            <a:chExt cx="1837267" cy="718279"/>
          </a:xfrm>
        </p:grpSpPr>
        <p:sp>
          <p:nvSpPr>
            <p:cNvPr id="30" name="云形标注 82"/>
            <p:cNvSpPr>
              <a:spLocks noChangeArrowheads="1"/>
            </p:cNvSpPr>
            <p:nvPr/>
          </p:nvSpPr>
          <p:spPr bwMode="auto">
            <a:xfrm>
              <a:off x="4463716" y="3410996"/>
              <a:ext cx="1802730" cy="718279"/>
            </a:xfrm>
            <a:prstGeom prst="cloudCallout">
              <a:avLst>
                <a:gd name="adj1" fmla="val -63512"/>
                <a:gd name="adj2" fmla="val 39906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"/>
            <p:cNvSpPr>
              <a:spLocks noChangeArrowheads="1"/>
            </p:cNvSpPr>
            <p:nvPr/>
          </p:nvSpPr>
          <p:spPr bwMode="auto">
            <a:xfrm>
              <a:off x="4644800" y="3582902"/>
              <a:ext cx="1656183" cy="40011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6574084" y="1779662"/>
            <a:ext cx="806228" cy="559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"/>
          <p:cNvSpPr>
            <a:spLocks noChangeArrowheads="1"/>
          </p:cNvSpPr>
          <p:nvPr/>
        </p:nvSpPr>
        <p:spPr bwMode="auto">
          <a:xfrm>
            <a:off x="1644668" y="2645499"/>
            <a:ext cx="767092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6183431" y="2588045"/>
            <a:ext cx="1052865" cy="559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06138" y="3291830"/>
            <a:ext cx="1950238" cy="1123712"/>
          </a:xfrm>
          <a:prstGeom prst="wedgeRoundRectCallout">
            <a:avLst>
              <a:gd name="adj1" fmla="val -54892"/>
              <a:gd name="adj2" fmla="val -60327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千米就是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83566" y="3301218"/>
            <a:ext cx="546583" cy="1404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1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3" grpId="0" animBg="1"/>
      <p:bldP spid="44" grpId="0" build="p"/>
      <p:bldP spid="47" grpId="0" build="p"/>
      <p:bldP spid="48" grpId="0" build="p"/>
      <p:bldP spid="49" grpId="0" build="p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5"/>
          <p:cNvSpPr txBox="1">
            <a:spLocks noChangeArrowheads="1"/>
          </p:cNvSpPr>
          <p:nvPr/>
        </p:nvSpPr>
        <p:spPr bwMode="auto">
          <a:xfrm>
            <a:off x="522415" y="339502"/>
            <a:ext cx="59217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在括号里填上合适的长度单位。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7268904" y="2665951"/>
            <a:ext cx="878801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1907704" y="3219822"/>
            <a:ext cx="2360880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树的高度如果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分米太矮了。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07704" y="776209"/>
            <a:ext cx="6674274" cy="2368650"/>
            <a:chOff x="1979287" y="1161763"/>
            <a:chExt cx="6674274" cy="2368650"/>
          </a:xfrm>
        </p:grpSpPr>
        <p:sp>
          <p:nvSpPr>
            <p:cNvPr id="31" name="TextBox 25"/>
            <p:cNvSpPr txBox="1">
              <a:spLocks noChangeArrowheads="1"/>
            </p:cNvSpPr>
            <p:nvPr/>
          </p:nvSpPr>
          <p:spPr bwMode="auto">
            <a:xfrm>
              <a:off x="1979287" y="2892327"/>
              <a:ext cx="205310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树高约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10(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248783" y="1161763"/>
              <a:ext cx="886809" cy="183098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F8F8F6"/>
                </a:clrFrom>
                <a:clrTo>
                  <a:srgbClr val="F8F8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395260" y="1472368"/>
              <a:ext cx="1165098" cy="1254375"/>
            </a:xfrm>
            <a:prstGeom prst="rect">
              <a:avLst/>
            </a:prstGeom>
          </p:spPr>
        </p:pic>
        <p:sp>
          <p:nvSpPr>
            <p:cNvPr id="24" name="TextBox 25"/>
            <p:cNvSpPr txBox="1">
              <a:spLocks noChangeArrowheads="1"/>
            </p:cNvSpPr>
            <p:nvPr/>
          </p:nvSpPr>
          <p:spPr bwMode="auto">
            <a:xfrm>
              <a:off x="4289873" y="2790204"/>
              <a:ext cx="205310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火车每小时行驶约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120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18014" y="1481580"/>
              <a:ext cx="1901274" cy="1140764"/>
            </a:xfrm>
            <a:prstGeom prst="rect">
              <a:avLst/>
            </a:prstGeom>
          </p:spPr>
        </p:pic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6600459" y="2822527"/>
              <a:ext cx="205310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飞机每小时飞行约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800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3126840" y="2435228"/>
            <a:ext cx="878801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4283968" y="3300831"/>
            <a:ext cx="2360880" cy="1015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火车如果每小时行驶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米太慢了。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4967623" y="2640228"/>
            <a:ext cx="878801" cy="4818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39552" y="3291830"/>
            <a:ext cx="1041447" cy="1237563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125000" y="1995686"/>
            <a:ext cx="1926720" cy="751254"/>
            <a:chOff x="4463716" y="3410996"/>
            <a:chExt cx="1926720" cy="833036"/>
          </a:xfrm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4463716" y="3410996"/>
              <a:ext cx="1926720" cy="833036"/>
            </a:xfrm>
            <a:prstGeom prst="cloudCallout">
              <a:avLst>
                <a:gd name="adj1" fmla="val -6"/>
                <a:gd name="adj2" fmla="val 136542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4518228" y="3526258"/>
              <a:ext cx="1774238" cy="44366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你是怎么想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 build="p"/>
      <p:bldP spid="41" grpId="0" uiExpand="1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MM116.EPS" descr="id:214750118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907704" y="1203598"/>
            <a:ext cx="5478482" cy="2026636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653696" y="2318757"/>
            <a:ext cx="1872421" cy="721077"/>
            <a:chOff x="704748" y="1696928"/>
            <a:chExt cx="3500954" cy="142247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704748" y="1696928"/>
              <a:ext cx="3500954" cy="1422474"/>
            </a:xfrm>
            <a:prstGeom prst="cloudCallout">
              <a:avLst>
                <a:gd name="adj1" fmla="val -35691"/>
                <a:gd name="adj2" fmla="val 112686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728262" y="1924350"/>
              <a:ext cx="3329637" cy="78930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走的速度最慢。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15293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5508104" y="1679493"/>
            <a:ext cx="1224136" cy="12354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85284" y="1868056"/>
            <a:ext cx="1350612" cy="11343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2856799" y="1941644"/>
            <a:ext cx="1006375" cy="9732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391524" y="1935958"/>
            <a:ext cx="1164502" cy="10211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375512" y="3428155"/>
            <a:ext cx="3568717" cy="1217099"/>
            <a:chOff x="375512" y="3428155"/>
            <a:chExt cx="3568717" cy="1217099"/>
          </a:xfrm>
        </p:grpSpPr>
        <p:grpSp>
          <p:nvGrpSpPr>
            <p:cNvPr id="29" name="组合 28"/>
            <p:cNvGrpSpPr/>
            <p:nvPr/>
          </p:nvGrpSpPr>
          <p:grpSpPr>
            <a:xfrm>
              <a:off x="1691680" y="3507854"/>
              <a:ext cx="2252549" cy="833717"/>
              <a:chOff x="-64275" y="361101"/>
              <a:chExt cx="3463992" cy="1472449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30" name="云形标注 5"/>
              <p:cNvSpPr>
                <a:spLocks noChangeArrowheads="1"/>
              </p:cNvSpPr>
              <p:nvPr/>
            </p:nvSpPr>
            <p:spPr bwMode="auto">
              <a:xfrm>
                <a:off x="-64275" y="361101"/>
                <a:ext cx="3463992" cy="1472449"/>
              </a:xfrm>
              <a:prstGeom prst="cloudCallout">
                <a:avLst>
                  <a:gd name="adj1" fmla="val -60495"/>
                  <a:gd name="adj2" fmla="val -14177"/>
                </a:avLst>
              </a:prstGeom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矩形 4"/>
              <p:cNvSpPr>
                <a:spLocks noChangeArrowheads="1"/>
              </p:cNvSpPr>
              <p:nvPr/>
            </p:nvSpPr>
            <p:spPr bwMode="auto">
              <a:xfrm>
                <a:off x="107907" y="694125"/>
                <a:ext cx="3291809" cy="70664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飞机的速度最快。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5512" y="3428155"/>
              <a:ext cx="1214395" cy="12170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39162" y="2289959"/>
            <a:ext cx="652918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千米是比米大的长度单位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和米之间的关系是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ags/tag1.xml><?xml version="1.0" encoding="utf-8"?>
<p:tagLst xmlns:p="http://schemas.openxmlformats.org/presentationml/2006/main">
  <p:tag name="KSO_WPP_MARK_KEY" val="5493e5b2-212d-401c-aaba-3146254e0ba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WPS 演示</Application>
  <PresentationFormat>全屏显示(16:9)</PresentationFormat>
  <Paragraphs>158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黑体</vt:lpstr>
      <vt:lpstr>楷体</vt:lpstr>
      <vt:lpstr>微软雅黑</vt:lpstr>
      <vt:lpstr>等线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2023-01-30T04:35:13Z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3DAC864F6BAF41DDB0BD7676EEAABB1D</vt:lpwstr>
  </property>
</Properties>
</file>