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52" r:id="rId7"/>
    <p:sldId id="553" r:id="rId8"/>
    <p:sldId id="502" r:id="rId9"/>
    <p:sldId id="518" r:id="rId10"/>
    <p:sldId id="538" r:id="rId11"/>
    <p:sldId id="554" r:id="rId12"/>
    <p:sldId id="507" r:id="rId13"/>
    <p:sldId id="501" r:id="rId14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华文楷体" panose="02010600040101010101" pitchFamily="2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楷体" panose="02010609060101010101" pitchFamily="49" charset="-122"/>
      <p:regular r:id="rId21"/>
    </p:embeddedFont>
    <p:embeddedFont>
      <p:font typeface="幼圆" panose="02010509060101010101" pitchFamily="49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985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F9F"/>
    <a:srgbClr val="0070C0"/>
    <a:srgbClr val="AFF22A"/>
    <a:srgbClr val="FF9933"/>
    <a:srgbClr val="FFFFFF"/>
    <a:srgbClr val="CC99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5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2210"/>
        <p:guide pos="3840"/>
        <p:guide orient="horz" pos="98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font" Target="fonts/font9.fntdata"/><Relationship Id="rId25" Type="http://schemas.openxmlformats.org/officeDocument/2006/relationships/font" Target="fonts/font8.fntdata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加与减 回收废电池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6.xml"/><Relationship Id="rId5" Type="http://schemas.openxmlformats.org/officeDocument/2006/relationships/slide" Target="slide11.xml"/><Relationship Id="rId4" Type="http://schemas.openxmlformats.org/officeDocument/2006/relationships/slide" Target="slide10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slide" Target="slide1.xml"/><Relationship Id="rId4" Type="http://schemas.openxmlformats.org/officeDocument/2006/relationships/image" Target="../media/image9.emf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9.emf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9.emf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1435155"/>
            <a:ext cx="9144000" cy="80791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回收废电池</a:t>
            </a:r>
            <a:endParaRPr lang="zh-CN" altLang="en-US" sz="4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33443" y="519703"/>
            <a:ext cx="168219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加与减</a:t>
            </a:r>
            <a:endParaRPr lang="zh-CN" altLang="en-US" sz="40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43608" y="2075676"/>
            <a:ext cx="6840760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三位数加三位数的笔算方法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数位对齐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加起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哪一位上相加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就向前一位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不要忘记进上来的“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187624" y="3630358"/>
            <a:ext cx="746832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图中的数学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信息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并尝试提出一个数学问题。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419477" y="1275606"/>
          <a:ext cx="5272883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14350"/>
                <a:gridCol w="1564320"/>
                <a:gridCol w="149421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回收奖励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二年级回收废电池情况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节废电池奖励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把手电筒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班级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节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lang="zh-CN" altLang="en-US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班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l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240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节废电池奖励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个足球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lang="zh-CN" altLang="en-US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班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77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(3)</a:t>
                      </a:r>
                      <a:r>
                        <a:rPr lang="zh-CN" altLang="en-US" sz="2000" b="1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班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149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906494" y="1301563"/>
            <a:ext cx="3081484" cy="2198291"/>
            <a:chOff x="238185" y="1421877"/>
            <a:chExt cx="3081484" cy="2198291"/>
          </a:xfrm>
        </p:grpSpPr>
        <p:sp>
          <p:nvSpPr>
            <p:cNvPr id="3" name="双波形 2"/>
            <p:cNvSpPr/>
            <p:nvPr/>
          </p:nvSpPr>
          <p:spPr>
            <a:xfrm>
              <a:off x="238185" y="1421877"/>
              <a:ext cx="2317591" cy="2198291"/>
            </a:xfrm>
            <a:prstGeom prst="doubleWave">
              <a:avLst>
                <a:gd name="adj1" fmla="val 3650"/>
                <a:gd name="adj2" fmla="val 2575"/>
              </a:avLst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9" name="TextBox 16"/>
            <p:cNvSpPr txBox="1"/>
            <p:nvPr/>
          </p:nvSpPr>
          <p:spPr>
            <a:xfrm>
              <a:off x="266761" y="1552381"/>
              <a:ext cx="3052908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你知道吗？一颗纽</a:t>
              </a:r>
              <a:endPara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扣大小的废电池污</a:t>
              </a:r>
              <a:endPara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染的水相当于一个</a:t>
              </a:r>
              <a:endPara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人一生的饮水量。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endPara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圆角矩形 22"/>
          <p:cNvSpPr/>
          <p:nvPr/>
        </p:nvSpPr>
        <p:spPr>
          <a:xfrm>
            <a:off x="6070808" y="2061552"/>
            <a:ext cx="2245607" cy="119525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18212" y="1290681"/>
            <a:ext cx="3927292" cy="1197986"/>
            <a:chOff x="1378211" y="1267414"/>
            <a:chExt cx="4059968" cy="97595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1" y="1267414"/>
              <a:ext cx="4059968" cy="975952"/>
            </a:xfrm>
            <a:prstGeom prst="cloudCallout">
              <a:avLst>
                <a:gd name="adj1" fmla="val -26721"/>
                <a:gd name="adj2" fmla="val 101936"/>
              </a:avLst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621619" y="1467047"/>
              <a:ext cx="3573151" cy="57668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估一估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哪两个班回收的废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电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池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数加在一起可以获奖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641274" y="3848175"/>
            <a:ext cx="2667031" cy="835056"/>
            <a:chOff x="1526598" y="1318052"/>
            <a:chExt cx="2519790" cy="1113829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6" name="云形标注 5"/>
            <p:cNvSpPr>
              <a:spLocks noChangeArrowheads="1"/>
            </p:cNvSpPr>
            <p:nvPr/>
          </p:nvSpPr>
          <p:spPr bwMode="auto">
            <a:xfrm>
              <a:off x="1526598" y="1318052"/>
              <a:ext cx="2186668" cy="1113829"/>
            </a:xfrm>
            <a:prstGeom prst="cloudCallout">
              <a:avLst>
                <a:gd name="adj1" fmla="val 96904"/>
                <a:gd name="adj2" fmla="val -57465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" name="矩形 4"/>
            <p:cNvSpPr>
              <a:spLocks noChangeArrowheads="1"/>
            </p:cNvSpPr>
            <p:nvPr/>
          </p:nvSpPr>
          <p:spPr bwMode="auto">
            <a:xfrm>
              <a:off x="1663291" y="1388158"/>
              <a:ext cx="2383097" cy="9442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(1)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班和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(2)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班合</a:t>
              </a:r>
              <a:endPara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起来不够</a:t>
              </a:r>
              <a:r>
                <a:rPr lang="en-US" altLang="zh-CN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200</a:t>
              </a: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TextBox 16"/>
          <p:cNvSpPr txBox="1"/>
          <p:nvPr/>
        </p:nvSpPr>
        <p:spPr>
          <a:xfrm>
            <a:off x="2181858" y="2727385"/>
            <a:ext cx="9927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16"/>
          <p:cNvSpPr txBox="1"/>
          <p:nvPr/>
        </p:nvSpPr>
        <p:spPr>
          <a:xfrm>
            <a:off x="3063985" y="2727385"/>
            <a:ext cx="1488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122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55977" y="963406"/>
            <a:ext cx="4453080" cy="1709734"/>
          </a:xfrm>
          <a:prstGeom prst="rect">
            <a:avLst/>
          </a:prstGeom>
        </p:spPr>
      </p:pic>
      <p:sp>
        <p:nvSpPr>
          <p:cNvPr id="38" name="TextBox 16"/>
          <p:cNvSpPr txBox="1"/>
          <p:nvPr/>
        </p:nvSpPr>
        <p:spPr>
          <a:xfrm>
            <a:off x="3063985" y="3090010"/>
            <a:ext cx="1488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6"/>
          <p:cNvSpPr txBox="1"/>
          <p:nvPr/>
        </p:nvSpPr>
        <p:spPr>
          <a:xfrm>
            <a:off x="3063985" y="3478906"/>
            <a:ext cx="1488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149</a:t>
            </a:r>
            <a:r>
              <a:rPr lang="zh-CN" altLang="en-US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16"/>
          <p:cNvSpPr txBox="1"/>
          <p:nvPr/>
        </p:nvSpPr>
        <p:spPr>
          <a:xfrm>
            <a:off x="2181858" y="3090010"/>
            <a:ext cx="9927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6"/>
          <p:cNvSpPr txBox="1"/>
          <p:nvPr/>
        </p:nvSpPr>
        <p:spPr>
          <a:xfrm>
            <a:off x="2181858" y="3478906"/>
            <a:ext cx="992797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4336909" y="1325823"/>
            <a:ext cx="1756403" cy="620070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16"/>
          <p:cNvSpPr txBox="1"/>
          <p:nvPr/>
        </p:nvSpPr>
        <p:spPr>
          <a:xfrm>
            <a:off x="4644008" y="2744704"/>
            <a:ext cx="20222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+(3)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355977" y="1987924"/>
            <a:ext cx="1756403" cy="620070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16"/>
          <p:cNvSpPr txBox="1"/>
          <p:nvPr/>
        </p:nvSpPr>
        <p:spPr>
          <a:xfrm>
            <a:off x="6413122" y="2744704"/>
            <a:ext cx="203111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120+150=270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4495030" y="2488667"/>
            <a:ext cx="292489" cy="45871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16"/>
          <p:cNvSpPr txBox="1"/>
          <p:nvPr/>
        </p:nvSpPr>
        <p:spPr>
          <a:xfrm>
            <a:off x="4644008" y="3355513"/>
            <a:ext cx="20222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+(3)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16"/>
          <p:cNvSpPr txBox="1"/>
          <p:nvPr/>
        </p:nvSpPr>
        <p:spPr>
          <a:xfrm>
            <a:off x="6442129" y="3355513"/>
            <a:ext cx="2031119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80+150=230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4680625" y="1845293"/>
            <a:ext cx="974491" cy="163361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057865" y="2967950"/>
            <a:ext cx="546583" cy="14040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89408"/>
            <a:ext cx="1214418" cy="1142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152584" y="1755624"/>
            <a:ext cx="4453080" cy="1709734"/>
          </a:xfrm>
          <a:prstGeom prst="rect">
            <a:avLst/>
          </a:prstGeom>
        </p:spPr>
      </p:pic>
      <p:sp>
        <p:nvSpPr>
          <p:cNvPr id="93" name="圆角矩形 92"/>
          <p:cNvSpPr/>
          <p:nvPr/>
        </p:nvSpPr>
        <p:spPr>
          <a:xfrm>
            <a:off x="4516143" y="1787321"/>
            <a:ext cx="1565438" cy="1079436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圆角矩形 91"/>
          <p:cNvSpPr/>
          <p:nvPr/>
        </p:nvSpPr>
        <p:spPr>
          <a:xfrm>
            <a:off x="2990989" y="1643996"/>
            <a:ext cx="1418281" cy="2498021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>
            <a:off x="1403648" y="2463386"/>
            <a:ext cx="1520528" cy="1001971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3326102" y="758041"/>
            <a:ext cx="2288633" cy="381208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grpSp>
        <p:nvGrpSpPr>
          <p:cNvPr id="26" name="组合 25"/>
          <p:cNvGrpSpPr/>
          <p:nvPr/>
        </p:nvGrpSpPr>
        <p:grpSpPr>
          <a:xfrm>
            <a:off x="428685" y="992955"/>
            <a:ext cx="2745969" cy="1197986"/>
            <a:chOff x="1378211" y="1267414"/>
            <a:chExt cx="2838737" cy="97595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1" y="1267414"/>
              <a:ext cx="2838737" cy="975952"/>
            </a:xfrm>
            <a:prstGeom prst="cloudCallout">
              <a:avLst>
                <a:gd name="adj1" fmla="val -18422"/>
                <a:gd name="adj2" fmla="val 116333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599615" y="1407719"/>
              <a:ext cx="2480920" cy="57668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(1)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班和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(2)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班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一共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回收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多少节废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电池？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200903" y="483518"/>
            <a:ext cx="2664296" cy="1080118"/>
            <a:chOff x="1183698" y="1332150"/>
            <a:chExt cx="2640367" cy="1105578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6" name="云形标注 5"/>
            <p:cNvSpPr>
              <a:spLocks noChangeArrowheads="1"/>
            </p:cNvSpPr>
            <p:nvPr/>
          </p:nvSpPr>
          <p:spPr bwMode="auto">
            <a:xfrm>
              <a:off x="1183698" y="1332150"/>
              <a:ext cx="2640367" cy="1105578"/>
            </a:xfrm>
            <a:prstGeom prst="cloudCallout">
              <a:avLst>
                <a:gd name="adj1" fmla="val 28208"/>
                <a:gd name="adj2" fmla="val 98559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" name="矩形 4"/>
            <p:cNvSpPr>
              <a:spLocks noChangeArrowheads="1"/>
            </p:cNvSpPr>
            <p:nvPr/>
          </p:nvSpPr>
          <p:spPr bwMode="auto">
            <a:xfrm>
              <a:off x="1460456" y="1485067"/>
              <a:ext cx="2230774" cy="7245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求这两个班回收</a:t>
              </a:r>
              <a:endPara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废电池的数量和。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TextBox 16"/>
          <p:cNvSpPr txBox="1"/>
          <p:nvPr/>
        </p:nvSpPr>
        <p:spPr>
          <a:xfrm>
            <a:off x="3295307" y="592419"/>
            <a:ext cx="1243446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122+77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16"/>
          <p:cNvSpPr txBox="1"/>
          <p:nvPr/>
        </p:nvSpPr>
        <p:spPr>
          <a:xfrm>
            <a:off x="1440131" y="2427442"/>
            <a:ext cx="20222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rPr>
              <a:t>122+70=192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16"/>
          <p:cNvSpPr txBox="1"/>
          <p:nvPr/>
        </p:nvSpPr>
        <p:spPr>
          <a:xfrm>
            <a:off x="1452707" y="2809035"/>
            <a:ext cx="2031119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192+7=199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594170" y="2463386"/>
            <a:ext cx="720081" cy="620070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025674" y="3680352"/>
            <a:ext cx="4705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446141" y="3680352"/>
            <a:ext cx="432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933526" y="3680352"/>
            <a:ext cx="432048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097682" y="1693804"/>
            <a:ext cx="1207037" cy="1979659"/>
            <a:chOff x="1708779" y="1866463"/>
            <a:chExt cx="1207037" cy="1979659"/>
          </a:xfrm>
        </p:grpSpPr>
        <p:sp>
          <p:nvSpPr>
            <p:cNvPr id="50" name="矩形 49"/>
            <p:cNvSpPr/>
            <p:nvPr/>
          </p:nvSpPr>
          <p:spPr>
            <a:xfrm>
              <a:off x="1708779" y="3450122"/>
              <a:ext cx="432000" cy="396000"/>
            </a:xfrm>
            <a:prstGeom prst="rect">
              <a:avLst/>
            </a:prstGeom>
            <a:solidFill>
              <a:srgbClr val="FF99FF"/>
            </a:solidFill>
            <a:ln>
              <a:solidFill>
                <a:schemeClr val="accent5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百</a:t>
              </a: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135426" y="3450122"/>
              <a:ext cx="396000" cy="396000"/>
            </a:xfrm>
            <a:prstGeom prst="rect">
              <a:avLst/>
            </a:prstGeom>
            <a:solidFill>
              <a:srgbClr val="86F3FE"/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十</a:t>
              </a: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2519816" y="3450122"/>
              <a:ext cx="396000" cy="39600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个</a:t>
              </a: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圆柱形 52"/>
            <p:cNvSpPr/>
            <p:nvPr/>
          </p:nvSpPr>
          <p:spPr>
            <a:xfrm flipH="1">
              <a:off x="1908880" y="1866463"/>
              <a:ext cx="36000" cy="1584000"/>
            </a:xfrm>
            <a:prstGeom prst="ca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柱形 53"/>
            <p:cNvSpPr/>
            <p:nvPr/>
          </p:nvSpPr>
          <p:spPr>
            <a:xfrm flipH="1">
              <a:off x="2292110" y="1866463"/>
              <a:ext cx="36000" cy="1584000"/>
            </a:xfrm>
            <a:prstGeom prst="ca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柱形 54"/>
            <p:cNvSpPr/>
            <p:nvPr/>
          </p:nvSpPr>
          <p:spPr>
            <a:xfrm flipH="1">
              <a:off x="2683890" y="1866463"/>
              <a:ext cx="36000" cy="1584000"/>
            </a:xfrm>
            <a:prstGeom prst="ca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椭圆 55"/>
          <p:cNvSpPr/>
          <p:nvPr/>
        </p:nvSpPr>
        <p:spPr>
          <a:xfrm>
            <a:off x="3205682" y="3131142"/>
            <a:ext cx="216000" cy="144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3593970" y="3138144"/>
            <a:ext cx="216000" cy="144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593970" y="2994128"/>
            <a:ext cx="216000" cy="144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3593970" y="2846344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3593970" y="2699017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3593970" y="2541902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593970" y="2398109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3593970" y="2246142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3593970" y="2098358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980614" y="3137819"/>
            <a:ext cx="216000" cy="144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3980614" y="2993803"/>
            <a:ext cx="216000" cy="144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3980614" y="2846019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3980614" y="2699838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980614" y="2554755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3980614" y="2397609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3980614" y="2254914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3593970" y="1944324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3980614" y="2113550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3981278" y="1961311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6" name="直接连接符 75"/>
          <p:cNvCxnSpPr/>
          <p:nvPr/>
        </p:nvCxnSpPr>
        <p:spPr>
          <a:xfrm>
            <a:off x="4543688" y="2463990"/>
            <a:ext cx="1395651" cy="828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7" name="TextBox 95"/>
          <p:cNvSpPr txBox="1"/>
          <p:nvPr/>
        </p:nvSpPr>
        <p:spPr>
          <a:xfrm>
            <a:off x="4529400" y="1787321"/>
            <a:ext cx="162298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1  2  2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95"/>
          <p:cNvSpPr txBox="1"/>
          <p:nvPr/>
        </p:nvSpPr>
        <p:spPr>
          <a:xfrm>
            <a:off x="5483162" y="240509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95"/>
          <p:cNvSpPr txBox="1"/>
          <p:nvPr/>
        </p:nvSpPr>
        <p:spPr>
          <a:xfrm>
            <a:off x="5063739" y="240509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95"/>
          <p:cNvSpPr txBox="1"/>
          <p:nvPr/>
        </p:nvSpPr>
        <p:spPr>
          <a:xfrm>
            <a:off x="4231411" y="2078126"/>
            <a:ext cx="259781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+   7  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95"/>
          <p:cNvSpPr txBox="1"/>
          <p:nvPr/>
        </p:nvSpPr>
        <p:spPr>
          <a:xfrm>
            <a:off x="4604668" y="2414737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5581931" y="3564036"/>
            <a:ext cx="1798381" cy="692419"/>
            <a:chOff x="1183698" y="1547579"/>
            <a:chExt cx="1782229" cy="70874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8" name="云形标注 5"/>
            <p:cNvSpPr>
              <a:spLocks noChangeArrowheads="1"/>
            </p:cNvSpPr>
            <p:nvPr/>
          </p:nvSpPr>
          <p:spPr bwMode="auto">
            <a:xfrm>
              <a:off x="1183698" y="1547579"/>
              <a:ext cx="1782229" cy="708741"/>
            </a:xfrm>
            <a:prstGeom prst="cloudCallout">
              <a:avLst>
                <a:gd name="adj1" fmla="val 68302"/>
                <a:gd name="adj2" fmla="val -40237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" name="矩形 4"/>
            <p:cNvSpPr>
              <a:spLocks noChangeArrowheads="1"/>
            </p:cNvSpPr>
            <p:nvPr/>
          </p:nvSpPr>
          <p:spPr bwMode="auto">
            <a:xfrm>
              <a:off x="1269653" y="1663028"/>
              <a:ext cx="1551229" cy="409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用竖式计算。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4" name="矩形 4"/>
          <p:cNvSpPr>
            <a:spLocks noChangeArrowheads="1"/>
          </p:cNvSpPr>
          <p:nvPr/>
        </p:nvSpPr>
        <p:spPr bwMode="auto">
          <a:xfrm>
            <a:off x="6686004" y="2436702"/>
            <a:ext cx="1638913" cy="4001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从个位加起。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矩形 4"/>
          <p:cNvSpPr>
            <a:spLocks noChangeArrowheads="1"/>
          </p:cNvSpPr>
          <p:nvPr/>
        </p:nvSpPr>
        <p:spPr bwMode="auto">
          <a:xfrm>
            <a:off x="6265064" y="1782077"/>
            <a:ext cx="2054613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相同数位要对齐。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88614" y="675491"/>
            <a:ext cx="169991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=199(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TextBox 95"/>
          <p:cNvSpPr txBox="1"/>
          <p:nvPr/>
        </p:nvSpPr>
        <p:spPr>
          <a:xfrm>
            <a:off x="2411760" y="4227934"/>
            <a:ext cx="522945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:(1)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班和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班一共回收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199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节废电池。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769833" y="3039958"/>
            <a:ext cx="546583" cy="1404000"/>
          </a:xfrm>
          <a:prstGeom prst="rect">
            <a:avLst/>
          </a:prstGeom>
        </p:spPr>
      </p:pic>
      <p:grpSp>
        <p:nvGrpSpPr>
          <p:cNvPr id="84" name="组合 8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5" name="图片 8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2" grpId="0" animBg="1"/>
      <p:bldP spid="91" grpId="0" animBg="1"/>
      <p:bldP spid="32" grpId="0" animBg="1"/>
      <p:bldP spid="31" grpId="0" animBg="1"/>
      <p:bldP spid="31" grpId="1" animBg="1"/>
      <p:bldP spid="35" grpId="0"/>
      <p:bldP spid="36" grpId="0"/>
      <p:bldP spid="37" grpId="0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5" grpId="0" animBg="1"/>
      <p:bldP spid="77" grpId="0"/>
      <p:bldP spid="78" grpId="0"/>
      <p:bldP spid="79" grpId="0"/>
      <p:bldP spid="81" grpId="0"/>
      <p:bldP spid="82" grpId="0"/>
      <p:bldP spid="94" grpId="0" animBg="1"/>
      <p:bldP spid="95" grpId="0" animBg="1"/>
      <p:bldP spid="96" grpId="0"/>
      <p:bldP spid="9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77149" y="1790739"/>
            <a:ext cx="4453080" cy="1709734"/>
          </a:xfrm>
          <a:prstGeom prst="rect">
            <a:avLst/>
          </a:prstGeom>
        </p:spPr>
      </p:pic>
      <p:sp>
        <p:nvSpPr>
          <p:cNvPr id="93" name="圆角矩形 92"/>
          <p:cNvSpPr/>
          <p:nvPr/>
        </p:nvSpPr>
        <p:spPr>
          <a:xfrm>
            <a:off x="4604579" y="1822436"/>
            <a:ext cx="1601567" cy="1079436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圆角矩形 91"/>
          <p:cNvSpPr/>
          <p:nvPr/>
        </p:nvSpPr>
        <p:spPr>
          <a:xfrm>
            <a:off x="3115554" y="1679111"/>
            <a:ext cx="1418281" cy="2498021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>
            <a:off x="1475656" y="2499742"/>
            <a:ext cx="1562411" cy="1136845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3450667" y="793156"/>
            <a:ext cx="2489485" cy="381208"/>
          </a:xfrm>
          <a:prstGeom prst="roundRect">
            <a:avLst>
              <a:gd name="adj" fmla="val 50000"/>
            </a:avLst>
          </a:prstGeom>
          <a:solidFill>
            <a:schemeClr val="accent5">
              <a:lumMod val="20000"/>
              <a:lumOff val="80000"/>
            </a:schemeClr>
          </a:solidFill>
          <a:ln w="12700">
            <a:solidFill>
              <a:schemeClr val="accent1">
                <a:lumMod val="60000"/>
                <a:lumOff val="40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6" name="组合 25"/>
          <p:cNvGrpSpPr/>
          <p:nvPr/>
        </p:nvGrpSpPr>
        <p:grpSpPr>
          <a:xfrm>
            <a:off x="428685" y="992955"/>
            <a:ext cx="2745969" cy="1197986"/>
            <a:chOff x="1378211" y="1267414"/>
            <a:chExt cx="2838737" cy="975952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1378211" y="1267414"/>
              <a:ext cx="2838737" cy="975952"/>
            </a:xfrm>
            <a:prstGeom prst="cloudCallout">
              <a:avLst>
                <a:gd name="adj1" fmla="val -18422"/>
                <a:gd name="adj2" fmla="val 116333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599615" y="1407719"/>
              <a:ext cx="2480920" cy="57668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(1)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班和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(3)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班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一共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回收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多少节废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电池？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TextBox 16"/>
          <p:cNvSpPr txBox="1"/>
          <p:nvPr/>
        </p:nvSpPr>
        <p:spPr>
          <a:xfrm>
            <a:off x="3356615" y="627534"/>
            <a:ext cx="164743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122+149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16"/>
          <p:cNvSpPr txBox="1"/>
          <p:nvPr/>
        </p:nvSpPr>
        <p:spPr>
          <a:xfrm>
            <a:off x="1475656" y="2462557"/>
            <a:ext cx="20222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122+100=222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16"/>
          <p:cNvSpPr txBox="1"/>
          <p:nvPr/>
        </p:nvSpPr>
        <p:spPr>
          <a:xfrm>
            <a:off x="1539587" y="2778839"/>
            <a:ext cx="2031119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222+40=262</a:t>
            </a:r>
            <a:endParaRPr lang="en-US" altLang="zh-CN" sz="20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718735" y="2498501"/>
            <a:ext cx="720081" cy="26839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150239" y="3766652"/>
            <a:ext cx="470522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570706" y="3766652"/>
            <a:ext cx="432048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058091" y="3766652"/>
            <a:ext cx="432048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en-US" altLang="zh-CN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4668253" y="2499105"/>
            <a:ext cx="1395651" cy="828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7" name="TextBox 95"/>
          <p:cNvSpPr txBox="1"/>
          <p:nvPr/>
        </p:nvSpPr>
        <p:spPr>
          <a:xfrm>
            <a:off x="4653965" y="1822436"/>
            <a:ext cx="162298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2  2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95"/>
          <p:cNvSpPr txBox="1"/>
          <p:nvPr/>
        </p:nvSpPr>
        <p:spPr>
          <a:xfrm>
            <a:off x="5655150" y="2440207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95"/>
          <p:cNvSpPr txBox="1"/>
          <p:nvPr/>
        </p:nvSpPr>
        <p:spPr>
          <a:xfrm>
            <a:off x="5188304" y="2440207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95"/>
          <p:cNvSpPr txBox="1"/>
          <p:nvPr/>
        </p:nvSpPr>
        <p:spPr>
          <a:xfrm>
            <a:off x="4235740" y="2103892"/>
            <a:ext cx="259781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+ 1  4  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95"/>
          <p:cNvSpPr txBox="1"/>
          <p:nvPr/>
        </p:nvSpPr>
        <p:spPr>
          <a:xfrm>
            <a:off x="4746868" y="2432404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7092280" y="1015235"/>
            <a:ext cx="1798381" cy="692419"/>
            <a:chOff x="1183698" y="1547579"/>
            <a:chExt cx="1782229" cy="70874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88" name="云形标注 5"/>
            <p:cNvSpPr>
              <a:spLocks noChangeArrowheads="1"/>
            </p:cNvSpPr>
            <p:nvPr/>
          </p:nvSpPr>
          <p:spPr bwMode="auto">
            <a:xfrm>
              <a:off x="1183698" y="1547579"/>
              <a:ext cx="1782229" cy="708741"/>
            </a:xfrm>
            <a:prstGeom prst="cloudCallout">
              <a:avLst>
                <a:gd name="adj1" fmla="val -25607"/>
                <a:gd name="adj2" fmla="val 71609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" name="矩形 4"/>
            <p:cNvSpPr>
              <a:spLocks noChangeArrowheads="1"/>
            </p:cNvSpPr>
            <p:nvPr/>
          </p:nvSpPr>
          <p:spPr bwMode="auto">
            <a:xfrm>
              <a:off x="1269653" y="1663028"/>
              <a:ext cx="1551229" cy="40954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用竖式计算。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4" name="矩形 4"/>
          <p:cNvSpPr>
            <a:spLocks noChangeArrowheads="1"/>
          </p:cNvSpPr>
          <p:nvPr/>
        </p:nvSpPr>
        <p:spPr bwMode="auto">
          <a:xfrm>
            <a:off x="6804033" y="2333320"/>
            <a:ext cx="1638913" cy="40010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从个位加起。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矩形 4"/>
          <p:cNvSpPr>
            <a:spLocks noChangeArrowheads="1"/>
          </p:cNvSpPr>
          <p:nvPr/>
        </p:nvSpPr>
        <p:spPr bwMode="auto">
          <a:xfrm>
            <a:off x="6389629" y="1817192"/>
            <a:ext cx="2054613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相同数位要对齐。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380120" y="739494"/>
            <a:ext cx="1699919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=271(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节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TextBox 95"/>
          <p:cNvSpPr txBox="1"/>
          <p:nvPr/>
        </p:nvSpPr>
        <p:spPr>
          <a:xfrm>
            <a:off x="2699792" y="4227934"/>
            <a:ext cx="5229450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:(1)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班和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班一共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回收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271</a:t>
            </a:r>
            <a:r>
              <a:rPr lang="zh-CN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节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废电池。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6718735" y="3152110"/>
            <a:ext cx="720081" cy="26839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TextBox 16"/>
          <p:cNvSpPr txBox="1"/>
          <p:nvPr/>
        </p:nvSpPr>
        <p:spPr>
          <a:xfrm>
            <a:off x="1547222" y="3124186"/>
            <a:ext cx="2031119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262+9=271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3187418" y="1763858"/>
            <a:ext cx="1207037" cy="2103541"/>
            <a:chOff x="1708779" y="1741203"/>
            <a:chExt cx="1207037" cy="2103541"/>
          </a:xfrm>
        </p:grpSpPr>
        <p:sp>
          <p:nvSpPr>
            <p:cNvPr id="85" name="矩形 84"/>
            <p:cNvSpPr/>
            <p:nvPr/>
          </p:nvSpPr>
          <p:spPr>
            <a:xfrm>
              <a:off x="1708779" y="3448744"/>
              <a:ext cx="432000" cy="396000"/>
            </a:xfrm>
            <a:prstGeom prst="rect">
              <a:avLst/>
            </a:prstGeom>
            <a:solidFill>
              <a:srgbClr val="FF99FF"/>
            </a:solidFill>
            <a:ln>
              <a:solidFill>
                <a:schemeClr val="accent5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百</a:t>
              </a: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2135426" y="3448744"/>
              <a:ext cx="396000" cy="396000"/>
            </a:xfrm>
            <a:prstGeom prst="rect">
              <a:avLst/>
            </a:prstGeom>
            <a:solidFill>
              <a:srgbClr val="86F3FE"/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十</a:t>
              </a: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2519816" y="3448744"/>
              <a:ext cx="396000" cy="39600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个</a:t>
              </a:r>
              <a:endPara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" name="圆柱形 99"/>
            <p:cNvSpPr/>
            <p:nvPr/>
          </p:nvSpPr>
          <p:spPr>
            <a:xfrm flipH="1">
              <a:off x="1908880" y="1741203"/>
              <a:ext cx="36000" cy="1692000"/>
            </a:xfrm>
            <a:prstGeom prst="ca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柱形 100"/>
            <p:cNvSpPr/>
            <p:nvPr/>
          </p:nvSpPr>
          <p:spPr>
            <a:xfrm flipH="1">
              <a:off x="2292110" y="1741203"/>
              <a:ext cx="36000" cy="1692000"/>
            </a:xfrm>
            <a:prstGeom prst="ca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柱形 101"/>
            <p:cNvSpPr/>
            <p:nvPr/>
          </p:nvSpPr>
          <p:spPr>
            <a:xfrm flipH="1">
              <a:off x="2683890" y="1741203"/>
              <a:ext cx="36000" cy="1692000"/>
            </a:xfrm>
            <a:prstGeom prst="can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3" name="椭圆 102"/>
          <p:cNvSpPr/>
          <p:nvPr/>
        </p:nvSpPr>
        <p:spPr>
          <a:xfrm>
            <a:off x="3295418" y="3348228"/>
            <a:ext cx="216000" cy="144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3672510" y="3344344"/>
            <a:ext cx="216000" cy="144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3672510" y="3200328"/>
            <a:ext cx="216000" cy="144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4070350" y="3344019"/>
            <a:ext cx="216000" cy="144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4070350" y="3189117"/>
            <a:ext cx="216000" cy="144000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4070350" y="3041333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4070350" y="2895152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4070350" y="2750069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4070350" y="2592923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4070350" y="2450228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4070350" y="2308864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4071014" y="2156625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4070350" y="1995209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4070350" y="1845435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流程图: 可选过程 120"/>
          <p:cNvSpPr/>
          <p:nvPr/>
        </p:nvSpPr>
        <p:spPr>
          <a:xfrm>
            <a:off x="3999606" y="1737915"/>
            <a:ext cx="367986" cy="1602026"/>
          </a:xfrm>
          <a:prstGeom prst="flowChartAlternateProcess">
            <a:avLst/>
          </a:prstGeom>
          <a:noFill/>
          <a:ln w="38100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3672203" y="3060424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3672203" y="2916408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3672203" y="2764286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3672203" y="2622900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3290437" y="3221121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TextBox 95"/>
          <p:cNvSpPr txBox="1"/>
          <p:nvPr/>
        </p:nvSpPr>
        <p:spPr>
          <a:xfrm>
            <a:off x="5366682" y="2246470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矩形 4"/>
          <p:cNvSpPr>
            <a:spLocks noChangeArrowheads="1"/>
          </p:cNvSpPr>
          <p:nvPr/>
        </p:nvSpPr>
        <p:spPr bwMode="auto">
          <a:xfrm>
            <a:off x="7148653" y="2836858"/>
            <a:ext cx="1274248" cy="40010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满十进</a:t>
            </a:r>
            <a:r>
              <a:rPr lang="en-US" altLang="zh-CN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1" name="矩形 4"/>
          <p:cNvSpPr>
            <a:spLocks noChangeArrowheads="1"/>
          </p:cNvSpPr>
          <p:nvPr/>
        </p:nvSpPr>
        <p:spPr bwMode="auto">
          <a:xfrm>
            <a:off x="4713353" y="3606049"/>
            <a:ext cx="2120204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zh-CN" altLang="en-US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位就是</a:t>
            </a:r>
            <a:r>
              <a:rPr lang="en-US" altLang="zh-CN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2+4+1=7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3672203" y="2466928"/>
            <a:ext cx="216000" cy="144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282492" y="3181412"/>
            <a:ext cx="1193164" cy="1122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0" name="组合 6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2" name="图片 7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"/>
                            </p:stCondLst>
                            <p:childTnLst>
                              <p:par>
                                <p:cTn id="1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"/>
                            </p:stCondLst>
                            <p:childTnLst>
                              <p:par>
                                <p:cTn id="1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500"/>
                            </p:stCondLst>
                            <p:childTnLst>
                              <p:par>
                                <p:cTn id="1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000"/>
                            </p:stCondLst>
                            <p:childTnLst>
                              <p:par>
                                <p:cTn id="1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4500"/>
                            </p:stCondLst>
                            <p:childTnLst>
                              <p:par>
                                <p:cTn id="1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0"/>
                            </p:stCondLst>
                            <p:childTnLst>
                              <p:par>
                                <p:cTn id="1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500"/>
                            </p:stCondLst>
                            <p:childTnLst>
                              <p:par>
                                <p:cTn id="1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6500"/>
                            </p:stCondLst>
                            <p:childTnLst>
                              <p:par>
                                <p:cTn id="1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4" fill="hold">
                      <p:stCondLst>
                        <p:cond delay="indefinite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500"/>
                            </p:stCondLst>
                            <p:childTnLst>
                              <p:par>
                                <p:cTn id="2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2" grpId="0" animBg="1"/>
      <p:bldP spid="91" grpId="0" animBg="1"/>
      <p:bldP spid="32" grpId="0" animBg="1"/>
      <p:bldP spid="31" grpId="0" animBg="1"/>
      <p:bldP spid="31" grpId="1" animBg="1"/>
      <p:bldP spid="35" grpId="0"/>
      <p:bldP spid="36" grpId="0"/>
      <p:bldP spid="37" grpId="0"/>
      <p:bldP spid="77" grpId="0"/>
      <p:bldP spid="78" grpId="0"/>
      <p:bldP spid="79" grpId="0"/>
      <p:bldP spid="81" grpId="0"/>
      <p:bldP spid="82" grpId="0"/>
      <p:bldP spid="94" grpId="0" animBg="1"/>
      <p:bldP spid="95" grpId="0" animBg="1"/>
      <p:bldP spid="96" grpId="0"/>
      <p:bldP spid="97" grpId="0"/>
      <p:bldP spid="80" grpId="0" animBg="1"/>
      <p:bldP spid="80" grpId="1" animBg="1"/>
      <p:bldP spid="103" grpId="0" animBg="1"/>
      <p:bldP spid="104" grpId="0" animBg="1"/>
      <p:bldP spid="105" grpId="0" animBg="1"/>
      <p:bldP spid="106" grpId="0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6" grpId="0" animBg="1"/>
      <p:bldP spid="116" grpId="1" animBg="1"/>
      <p:bldP spid="117" grpId="0" animBg="1"/>
      <p:bldP spid="117" grpId="1" animBg="1"/>
      <p:bldP spid="118" grpId="0" animBg="1"/>
      <p:bldP spid="118" grpId="1" animBg="1"/>
      <p:bldP spid="119" grpId="0" animBg="1"/>
      <p:bldP spid="119" grpId="1" animBg="1"/>
      <p:bldP spid="120" grpId="0" animBg="1"/>
      <p:bldP spid="120" grpId="1" animBg="1"/>
      <p:bldP spid="121" grpId="0" animBg="1"/>
      <p:bldP spid="121" grpId="1" animBg="1"/>
      <p:bldP spid="123" grpId="0" animBg="1"/>
      <p:bldP spid="124" grpId="0" animBg="1"/>
      <p:bldP spid="125" grpId="0" animBg="1"/>
      <p:bldP spid="126" grpId="0" animBg="1"/>
      <p:bldP spid="127" grpId="0" animBg="1"/>
      <p:bldP spid="129" grpId="0"/>
      <p:bldP spid="130" grpId="0" animBg="1"/>
      <p:bldP spid="131" grpId="0" animBg="1"/>
      <p:bldP spid="7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1763688" y="1000542"/>
            <a:ext cx="61926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632+45=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453+229=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6"/>
          <p:cNvSpPr txBox="1"/>
          <p:nvPr/>
        </p:nvSpPr>
        <p:spPr>
          <a:xfrm>
            <a:off x="3131840" y="1275606"/>
            <a:ext cx="992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677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28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16"/>
          <p:cNvSpPr txBox="1"/>
          <p:nvPr/>
        </p:nvSpPr>
        <p:spPr>
          <a:xfrm>
            <a:off x="6372200" y="1275606"/>
            <a:ext cx="992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682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28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"/>
          <p:cNvGrpSpPr/>
          <p:nvPr/>
        </p:nvGrpSpPr>
        <p:grpSpPr bwMode="auto">
          <a:xfrm>
            <a:off x="2620281" y="3795886"/>
            <a:ext cx="2455875" cy="1117494"/>
            <a:chOff x="2894082" y="1162072"/>
            <a:chExt cx="1118438" cy="47208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9" name="云形标注 82"/>
            <p:cNvSpPr>
              <a:spLocks noChangeArrowheads="1"/>
            </p:cNvSpPr>
            <p:nvPr/>
          </p:nvSpPr>
          <p:spPr bwMode="auto">
            <a:xfrm>
              <a:off x="2894082" y="1162072"/>
              <a:ext cx="978609" cy="308866"/>
            </a:xfrm>
            <a:prstGeom prst="cloudCallout">
              <a:avLst>
                <a:gd name="adj1" fmla="val -2350"/>
                <a:gd name="adj2" fmla="val -134789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"/>
            <p:cNvSpPr>
              <a:spLocks noChangeArrowheads="1"/>
            </p:cNvSpPr>
            <p:nvPr/>
          </p:nvSpPr>
          <p:spPr bwMode="auto">
            <a:xfrm>
              <a:off x="2993526" y="1205091"/>
              <a:ext cx="1018994" cy="42907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smtClean="0"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4"/>
          <p:cNvGrpSpPr/>
          <p:nvPr/>
        </p:nvGrpSpPr>
        <p:grpSpPr bwMode="auto">
          <a:xfrm>
            <a:off x="5580110" y="3485559"/>
            <a:ext cx="2467529" cy="742375"/>
            <a:chOff x="2031507" y="959276"/>
            <a:chExt cx="1255943" cy="31532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3" name="云形标注 82"/>
            <p:cNvSpPr>
              <a:spLocks noChangeArrowheads="1"/>
            </p:cNvSpPr>
            <p:nvPr/>
          </p:nvSpPr>
          <p:spPr bwMode="auto">
            <a:xfrm>
              <a:off x="2031507" y="959276"/>
              <a:ext cx="1255943" cy="308866"/>
            </a:xfrm>
            <a:prstGeom prst="cloudCallout">
              <a:avLst>
                <a:gd name="adj1" fmla="val -61404"/>
                <a:gd name="adj2" fmla="val -38725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矩形 4"/>
            <p:cNvSpPr>
              <a:spLocks noChangeArrowheads="1"/>
            </p:cNvSpPr>
            <p:nvPr/>
          </p:nvSpPr>
          <p:spPr bwMode="auto">
            <a:xfrm>
              <a:off x="2178113" y="973925"/>
              <a:ext cx="1018994" cy="30067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个位相加满十，向十位进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1979279" y="2283718"/>
            <a:ext cx="1565438" cy="1079436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32" name="直接连接符 31"/>
          <p:cNvCxnSpPr/>
          <p:nvPr/>
        </p:nvCxnSpPr>
        <p:spPr>
          <a:xfrm>
            <a:off x="2006824" y="2960387"/>
            <a:ext cx="1395651" cy="828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TextBox 95"/>
          <p:cNvSpPr txBox="1"/>
          <p:nvPr/>
        </p:nvSpPr>
        <p:spPr>
          <a:xfrm>
            <a:off x="1992536" y="2283718"/>
            <a:ext cx="162298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6  3  2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95"/>
          <p:cNvSpPr txBox="1"/>
          <p:nvPr/>
        </p:nvSpPr>
        <p:spPr>
          <a:xfrm>
            <a:off x="3012892" y="2855173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95"/>
          <p:cNvSpPr txBox="1"/>
          <p:nvPr/>
        </p:nvSpPr>
        <p:spPr>
          <a:xfrm>
            <a:off x="2526875" y="2855173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95"/>
          <p:cNvSpPr txBox="1"/>
          <p:nvPr/>
        </p:nvSpPr>
        <p:spPr>
          <a:xfrm>
            <a:off x="2046982" y="2855173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95"/>
          <p:cNvSpPr txBox="1"/>
          <p:nvPr/>
        </p:nvSpPr>
        <p:spPr>
          <a:xfrm>
            <a:off x="1704096" y="2554377"/>
            <a:ext cx="259781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+   4  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4891470" y="2442753"/>
            <a:ext cx="1601567" cy="1079436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4955144" y="3110246"/>
            <a:ext cx="1395651" cy="828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TextBox 95"/>
          <p:cNvSpPr txBox="1"/>
          <p:nvPr/>
        </p:nvSpPr>
        <p:spPr>
          <a:xfrm>
            <a:off x="4940856" y="2442753"/>
            <a:ext cx="162298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4  5  3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95"/>
          <p:cNvSpPr txBox="1"/>
          <p:nvPr/>
        </p:nvSpPr>
        <p:spPr>
          <a:xfrm>
            <a:off x="5907738" y="302520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95"/>
          <p:cNvSpPr txBox="1"/>
          <p:nvPr/>
        </p:nvSpPr>
        <p:spPr>
          <a:xfrm>
            <a:off x="5467353" y="302520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95"/>
          <p:cNvSpPr txBox="1"/>
          <p:nvPr/>
        </p:nvSpPr>
        <p:spPr>
          <a:xfrm>
            <a:off x="4499992" y="2724209"/>
            <a:ext cx="252978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+ 2  2  9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95"/>
          <p:cNvSpPr txBox="1"/>
          <p:nvPr/>
        </p:nvSpPr>
        <p:spPr>
          <a:xfrm>
            <a:off x="5001996" y="302520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95"/>
          <p:cNvSpPr txBox="1"/>
          <p:nvPr/>
        </p:nvSpPr>
        <p:spPr>
          <a:xfrm>
            <a:off x="5637497" y="2873421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0" grpId="0" animBg="1"/>
      <p:bldP spid="33" grpId="0"/>
      <p:bldP spid="34" grpId="0"/>
      <p:bldP spid="35" grpId="0"/>
      <p:bldP spid="36" grpId="0"/>
      <p:bldP spid="37" grpId="0"/>
      <p:bldP spid="40" grpId="0" animBg="1"/>
      <p:bldP spid="42" grpId="0"/>
      <p:bldP spid="56" grpId="0"/>
      <p:bldP spid="57" grpId="0"/>
      <p:bldP spid="58" grpId="0"/>
      <p:bldP spid="59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25"/>
          <p:cNvSpPr txBox="1">
            <a:spLocks noChangeArrowheads="1"/>
          </p:cNvSpPr>
          <p:nvPr/>
        </p:nvSpPr>
        <p:spPr bwMode="auto">
          <a:xfrm>
            <a:off x="539552" y="339502"/>
            <a:ext cx="7776864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张桌子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352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把椅子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元。买一套桌椅共花多少元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6"/>
          <p:cNvSpPr txBox="1"/>
          <p:nvPr/>
        </p:nvSpPr>
        <p:spPr>
          <a:xfrm>
            <a:off x="4384406" y="1641478"/>
            <a:ext cx="9927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=538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24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4"/>
          <p:cNvGrpSpPr/>
          <p:nvPr/>
        </p:nvGrpSpPr>
        <p:grpSpPr bwMode="auto">
          <a:xfrm>
            <a:off x="5749153" y="1835583"/>
            <a:ext cx="2629078" cy="1117036"/>
            <a:chOff x="2894082" y="1162072"/>
            <a:chExt cx="2883743" cy="30886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4" name="云形标注 82"/>
            <p:cNvSpPr>
              <a:spLocks noChangeArrowheads="1"/>
            </p:cNvSpPr>
            <p:nvPr/>
          </p:nvSpPr>
          <p:spPr bwMode="auto">
            <a:xfrm>
              <a:off x="2894082" y="1162072"/>
              <a:ext cx="2290508" cy="308866"/>
            </a:xfrm>
            <a:prstGeom prst="cloudCallout">
              <a:avLst>
                <a:gd name="adj1" fmla="val 15259"/>
                <a:gd name="adj2" fmla="val 89544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矩形 4"/>
            <p:cNvSpPr>
              <a:spLocks noChangeArrowheads="1"/>
            </p:cNvSpPr>
            <p:nvPr/>
          </p:nvSpPr>
          <p:spPr bwMode="auto">
            <a:xfrm>
              <a:off x="3076242" y="1205482"/>
              <a:ext cx="2701583" cy="19573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把桌子和椅子</a:t>
              </a:r>
              <a:endParaRPr lang="en-US" altLang="zh-CN" sz="200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的钱数相加。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TextBox 16"/>
          <p:cNvSpPr txBox="1"/>
          <p:nvPr/>
        </p:nvSpPr>
        <p:spPr>
          <a:xfrm>
            <a:off x="3282777" y="1635646"/>
            <a:ext cx="16049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352+186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endParaRPr lang="en-US" altLang="zh-CN" sz="24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307887" y="2410703"/>
            <a:ext cx="1601567" cy="1079436"/>
          </a:xfrm>
          <a:prstGeom prst="roundRect">
            <a:avLst>
              <a:gd name="adj" fmla="val 27651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40" name="直接连接符 39"/>
          <p:cNvCxnSpPr/>
          <p:nvPr/>
        </p:nvCxnSpPr>
        <p:spPr>
          <a:xfrm>
            <a:off x="3371561" y="3078196"/>
            <a:ext cx="1395651" cy="828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TextBox 95"/>
          <p:cNvSpPr txBox="1"/>
          <p:nvPr/>
        </p:nvSpPr>
        <p:spPr>
          <a:xfrm>
            <a:off x="3357273" y="2410703"/>
            <a:ext cx="162298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3  5  2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95"/>
          <p:cNvSpPr txBox="1"/>
          <p:nvPr/>
        </p:nvSpPr>
        <p:spPr>
          <a:xfrm>
            <a:off x="4353077" y="299315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95"/>
          <p:cNvSpPr txBox="1"/>
          <p:nvPr/>
        </p:nvSpPr>
        <p:spPr>
          <a:xfrm>
            <a:off x="3883770" y="299315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5"/>
          <p:cNvSpPr txBox="1"/>
          <p:nvPr/>
        </p:nvSpPr>
        <p:spPr>
          <a:xfrm>
            <a:off x="3085498" y="2701928"/>
            <a:ext cx="2597817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+1  8  6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95"/>
          <p:cNvSpPr txBox="1"/>
          <p:nvPr/>
        </p:nvSpPr>
        <p:spPr>
          <a:xfrm>
            <a:off x="3418413" y="2993152"/>
            <a:ext cx="55099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95"/>
          <p:cNvSpPr txBox="1"/>
          <p:nvPr/>
        </p:nvSpPr>
        <p:spPr>
          <a:xfrm>
            <a:off x="3528939" y="2840183"/>
            <a:ext cx="550996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16"/>
          <p:cNvSpPr txBox="1"/>
          <p:nvPr/>
        </p:nvSpPr>
        <p:spPr>
          <a:xfrm>
            <a:off x="2555776" y="3675172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答：买一套桌椅共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538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0" name="组合 4"/>
          <p:cNvGrpSpPr/>
          <p:nvPr/>
        </p:nvGrpSpPr>
        <p:grpSpPr bwMode="auto">
          <a:xfrm>
            <a:off x="1043608" y="1779662"/>
            <a:ext cx="2088232" cy="1117036"/>
            <a:chOff x="2894082" y="1162072"/>
            <a:chExt cx="2290508" cy="30886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1" name="云形标注 82"/>
            <p:cNvSpPr>
              <a:spLocks noChangeArrowheads="1"/>
            </p:cNvSpPr>
            <p:nvPr/>
          </p:nvSpPr>
          <p:spPr bwMode="auto">
            <a:xfrm>
              <a:off x="2894082" y="1162072"/>
              <a:ext cx="2290508" cy="308866"/>
            </a:xfrm>
            <a:prstGeom prst="cloudCallout">
              <a:avLst>
                <a:gd name="adj1" fmla="val -27636"/>
                <a:gd name="adj2" fmla="val 77014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4"/>
            <p:cNvSpPr>
              <a:spLocks noChangeArrowheads="1"/>
            </p:cNvSpPr>
            <p:nvPr/>
          </p:nvSpPr>
          <p:spPr bwMode="auto">
            <a:xfrm>
              <a:off x="3076242" y="1205482"/>
              <a:ext cx="2068795" cy="19573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十位相加满十</a:t>
              </a:r>
              <a:endPara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向百位进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08304" y="3003798"/>
            <a:ext cx="546583" cy="1404000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2" name="图片 5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35" grpId="0" animBg="1"/>
      <p:bldP spid="42" grpId="0"/>
      <p:bldP spid="44" grpId="0"/>
      <p:bldP spid="45" grpId="0"/>
      <p:bldP spid="46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860032" y="3291830"/>
            <a:ext cx="2380382" cy="1061663"/>
            <a:chOff x="704748" y="1366081"/>
            <a:chExt cx="3635591" cy="209435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7" name="云形标注 5"/>
            <p:cNvSpPr>
              <a:spLocks noChangeArrowheads="1"/>
            </p:cNvSpPr>
            <p:nvPr/>
          </p:nvSpPr>
          <p:spPr bwMode="auto">
            <a:xfrm>
              <a:off x="704748" y="1366081"/>
              <a:ext cx="3500954" cy="2094350"/>
            </a:xfrm>
            <a:prstGeom prst="cloudCallout">
              <a:avLst>
                <a:gd name="adj1" fmla="val -44546"/>
                <a:gd name="adj2" fmla="val -104507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1010702" y="1722949"/>
              <a:ext cx="3329637" cy="139645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382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接近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400,165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接近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170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25"/>
          <p:cNvSpPr txBox="1">
            <a:spLocks noChangeArrowheads="1"/>
          </p:cNvSpPr>
          <p:nvPr/>
        </p:nvSpPr>
        <p:spPr bwMode="auto">
          <a:xfrm>
            <a:off x="467544" y="339502"/>
            <a:ext cx="84249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到超市买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东西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打算买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辆自行车和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个电饭煲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带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元够吗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80086" y="2139702"/>
            <a:ext cx="2232097" cy="750591"/>
            <a:chOff x="-64273" y="415692"/>
            <a:chExt cx="3432540" cy="188238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0" name="云形标注 5"/>
            <p:cNvSpPr>
              <a:spLocks noChangeArrowheads="1"/>
            </p:cNvSpPr>
            <p:nvPr/>
          </p:nvSpPr>
          <p:spPr bwMode="auto">
            <a:xfrm>
              <a:off x="-64273" y="415692"/>
              <a:ext cx="2593073" cy="1882381"/>
            </a:xfrm>
            <a:prstGeom prst="cloudCallout">
              <a:avLst>
                <a:gd name="adj1" fmla="val -50655"/>
                <a:gd name="adj2" fmla="val 69865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76458" y="776865"/>
              <a:ext cx="3291809" cy="100342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用加法列式。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TextBox 58"/>
          <p:cNvSpPr txBox="1"/>
          <p:nvPr/>
        </p:nvSpPr>
        <p:spPr>
          <a:xfrm>
            <a:off x="2621678" y="2021107"/>
            <a:ext cx="1651027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382+165</a:t>
            </a:r>
            <a:endParaRPr lang="en-US" altLang="zh-CN" sz="2400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58"/>
          <p:cNvSpPr txBox="1"/>
          <p:nvPr/>
        </p:nvSpPr>
        <p:spPr>
          <a:xfrm>
            <a:off x="3773665" y="2038089"/>
            <a:ext cx="1749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570(</a:t>
            </a:r>
            <a:r>
              <a:rPr lang="zh-CN" altLang="en-US" sz="24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16"/>
          <p:cNvSpPr txBox="1"/>
          <p:nvPr/>
        </p:nvSpPr>
        <p:spPr>
          <a:xfrm>
            <a:off x="2566298" y="3331468"/>
            <a:ext cx="2332828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答：带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元不够。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wwj9.jpg" descr="id:2147502184;FounderCES"/>
          <p:cNvPicPr/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895098" y="1598685"/>
            <a:ext cx="1611303" cy="1044546"/>
          </a:xfrm>
          <a:prstGeom prst="rect">
            <a:avLst/>
          </a:prstGeom>
        </p:spPr>
      </p:pic>
      <p:pic>
        <p:nvPicPr>
          <p:cNvPr id="23" name="wwj9.jpg" descr="id:2147502184;FounderCES"/>
          <p:cNvPicPr/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6573"/>
          <a:stretch>
            <a:fillRect/>
          </a:stretch>
        </p:blipFill>
        <p:spPr>
          <a:xfrm>
            <a:off x="7682845" y="1469656"/>
            <a:ext cx="879507" cy="1219567"/>
          </a:xfrm>
          <a:prstGeom prst="rect">
            <a:avLst/>
          </a:prstGeom>
        </p:spPr>
      </p:pic>
      <p:sp>
        <p:nvSpPr>
          <p:cNvPr id="24" name="TextBox 58"/>
          <p:cNvSpPr txBox="1"/>
          <p:nvPr/>
        </p:nvSpPr>
        <p:spPr>
          <a:xfrm>
            <a:off x="6256458" y="2386271"/>
            <a:ext cx="102886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　　　　　　　　</a:t>
            </a:r>
            <a:endParaRPr lang="en-US" altLang="zh-CN" sz="24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58"/>
          <p:cNvSpPr txBox="1"/>
          <p:nvPr/>
        </p:nvSpPr>
        <p:spPr>
          <a:xfrm>
            <a:off x="7752272" y="1887700"/>
            <a:ext cx="1028861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165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58"/>
          <p:cNvSpPr txBox="1"/>
          <p:nvPr/>
        </p:nvSpPr>
        <p:spPr>
          <a:xfrm>
            <a:off x="2585974" y="2599058"/>
            <a:ext cx="1749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570</a:t>
            </a:r>
            <a:r>
              <a:rPr lang="zh-CN" altLang="en-US" sz="240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en-US" altLang="zh-CN" sz="2400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58"/>
          <p:cNvSpPr txBox="1"/>
          <p:nvPr/>
        </p:nvSpPr>
        <p:spPr>
          <a:xfrm>
            <a:off x="3987883" y="2656480"/>
            <a:ext cx="174947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不够</a:t>
            </a:r>
            <a:endParaRPr lang="en-US" altLang="zh-CN" sz="24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282492" y="3075806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0" grpId="0"/>
      <p:bldP spid="43" grpId="0"/>
      <p:bldP spid="24" grpId="0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250444" y="1923678"/>
            <a:ext cx="2292229" cy="1061663"/>
            <a:chOff x="628617" y="-1157459"/>
            <a:chExt cx="3500954" cy="209435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7" name="云形标注 5"/>
            <p:cNvSpPr>
              <a:spLocks noChangeArrowheads="1"/>
            </p:cNvSpPr>
            <p:nvPr/>
          </p:nvSpPr>
          <p:spPr bwMode="auto">
            <a:xfrm>
              <a:off x="628617" y="-1157459"/>
              <a:ext cx="3500954" cy="2094353"/>
            </a:xfrm>
            <a:prstGeom prst="cloudCallout">
              <a:avLst>
                <a:gd name="adj1" fmla="val 87994"/>
                <a:gd name="adj2" fmla="val -70956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矩形 4"/>
            <p:cNvSpPr>
              <a:spLocks noChangeArrowheads="1"/>
            </p:cNvSpPr>
            <p:nvPr/>
          </p:nvSpPr>
          <p:spPr bwMode="auto">
            <a:xfrm>
              <a:off x="850218" y="-1015408"/>
              <a:ext cx="3279353" cy="163931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129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TextBox 25"/>
          <p:cNvSpPr txBox="1">
            <a:spLocks noChangeArrowheads="1"/>
          </p:cNvSpPr>
          <p:nvPr/>
        </p:nvSpPr>
        <p:spPr bwMode="auto">
          <a:xfrm>
            <a:off x="483734" y="339502"/>
            <a:ext cx="65365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画一画，填一填。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156176" y="1568124"/>
            <a:ext cx="2140583" cy="779699"/>
            <a:chOff x="-146417" y="415692"/>
            <a:chExt cx="3291809" cy="188238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0" name="云形标注 5"/>
            <p:cNvSpPr>
              <a:spLocks noChangeArrowheads="1"/>
            </p:cNvSpPr>
            <p:nvPr/>
          </p:nvSpPr>
          <p:spPr bwMode="auto">
            <a:xfrm>
              <a:off x="-64273" y="415692"/>
              <a:ext cx="2796956" cy="1882381"/>
            </a:xfrm>
            <a:prstGeom prst="cloudCallout">
              <a:avLst>
                <a:gd name="adj1" fmla="val 32382"/>
                <a:gd name="adj2" fmla="val 75227"/>
              </a:avLst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-146417" y="752551"/>
              <a:ext cx="3291809" cy="111457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用加法列式。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TextBox 58"/>
          <p:cNvSpPr txBox="1"/>
          <p:nvPr/>
        </p:nvSpPr>
        <p:spPr>
          <a:xfrm>
            <a:off x="2339752" y="1131590"/>
            <a:ext cx="1651027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453+129=</a:t>
            </a:r>
            <a:endParaRPr lang="en-US" altLang="zh-CN" sz="28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429633" y="2795396"/>
            <a:ext cx="379963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46"/>
          <p:cNvSpPr txBox="1"/>
          <p:nvPr/>
        </p:nvSpPr>
        <p:spPr>
          <a:xfrm>
            <a:off x="2284922" y="2826025"/>
            <a:ext cx="66353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453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上弧形箭头 34"/>
          <p:cNvSpPr/>
          <p:nvPr/>
        </p:nvSpPr>
        <p:spPr>
          <a:xfrm>
            <a:off x="2480824" y="2569256"/>
            <a:ext cx="1607963" cy="213863"/>
          </a:xfrm>
          <a:prstGeom prst="curved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6"/>
          <p:cNvSpPr txBox="1"/>
          <p:nvPr/>
        </p:nvSpPr>
        <p:spPr>
          <a:xfrm>
            <a:off x="2869235" y="2211710"/>
            <a:ext cx="83113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+100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6"/>
          <p:cNvSpPr txBox="1"/>
          <p:nvPr/>
        </p:nvSpPr>
        <p:spPr>
          <a:xfrm>
            <a:off x="3593457" y="2826025"/>
            <a:ext cx="66353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553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上弧形箭头 44"/>
          <p:cNvSpPr/>
          <p:nvPr/>
        </p:nvSpPr>
        <p:spPr>
          <a:xfrm>
            <a:off x="4049995" y="2615440"/>
            <a:ext cx="758392" cy="177968"/>
          </a:xfrm>
          <a:prstGeom prst="curved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08462" y="2233831"/>
            <a:ext cx="66353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+20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6"/>
          <p:cNvSpPr txBox="1"/>
          <p:nvPr/>
        </p:nvSpPr>
        <p:spPr>
          <a:xfrm>
            <a:off x="4290056" y="2826025"/>
            <a:ext cx="66353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573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上弧形箭头 50"/>
          <p:cNvSpPr/>
          <p:nvPr/>
        </p:nvSpPr>
        <p:spPr>
          <a:xfrm>
            <a:off x="4797453" y="2615466"/>
            <a:ext cx="666335" cy="194888"/>
          </a:xfrm>
          <a:prstGeom prst="curved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46"/>
          <p:cNvSpPr txBox="1"/>
          <p:nvPr/>
        </p:nvSpPr>
        <p:spPr>
          <a:xfrm>
            <a:off x="4905858" y="2261520"/>
            <a:ext cx="663538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+9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46"/>
          <p:cNvSpPr txBox="1"/>
          <p:nvPr/>
        </p:nvSpPr>
        <p:spPr>
          <a:xfrm>
            <a:off x="5055940" y="2826025"/>
            <a:ext cx="66353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582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8"/>
          <p:cNvSpPr txBox="1"/>
          <p:nvPr/>
        </p:nvSpPr>
        <p:spPr>
          <a:xfrm>
            <a:off x="3857077" y="1131590"/>
            <a:ext cx="1651027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582</a:t>
            </a:r>
            <a:endParaRPr lang="en-US" altLang="zh-CN" sz="2800" b="1" dirty="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92280" y="2643758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4" name="组合 4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0" grpId="0"/>
      <p:bldP spid="33" grpId="0"/>
      <p:bldP spid="35" grpId="0" animBg="1"/>
      <p:bldP spid="41" grpId="0"/>
      <p:bldP spid="42" grpId="0"/>
      <p:bldP spid="45" grpId="0" animBg="1"/>
      <p:bldP spid="47" grpId="0"/>
      <p:bldP spid="48" grpId="0"/>
      <p:bldP spid="51" grpId="0" animBg="1"/>
      <p:bldP spid="53" grpId="0"/>
      <p:bldP spid="54" grpId="0"/>
      <p:bldP spid="56" grpId="0"/>
    </p:bldLst>
  </p:timing>
</p:sld>
</file>

<file path=ppt/tags/tag1.xml><?xml version="1.0" encoding="utf-8"?>
<p:tagLst xmlns:p="http://schemas.openxmlformats.org/presentationml/2006/main">
  <p:tag name="KSO_WPP_MARK_KEY" val="7e8da0a7-8f2e-4371-b71a-79bedb331c5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1159</Words>
  <Application>WPS 演示</Application>
  <PresentationFormat>全屏显示(16:9)</PresentationFormat>
  <Paragraphs>319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幼圆</vt:lpstr>
      <vt:lpstr>等线</vt:lpstr>
      <vt:lpstr>Times New Roman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2023-01-30T04:36:53Z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6086F890C94B4BFBAFE7F6F80C20D432</vt:lpwstr>
  </property>
</Properties>
</file>