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52" r:id="rId7"/>
    <p:sldId id="555" r:id="rId8"/>
    <p:sldId id="556" r:id="rId9"/>
    <p:sldId id="557" r:id="rId10"/>
    <p:sldId id="502" r:id="rId11"/>
    <p:sldId id="518" r:id="rId12"/>
    <p:sldId id="538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华文楷体" panose="02010600040101010101" pitchFamily="2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 userDrawn="1">
          <p15:clr>
            <a:srgbClr val="A4A3A4"/>
          </p15:clr>
        </p15:guide>
        <p15:guide id="2" pos="4422" userDrawn="1">
          <p15:clr>
            <a:srgbClr val="A4A3A4"/>
          </p15:clr>
        </p15:guide>
        <p15:guide id="3" orient="horz" pos="985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F9F"/>
    <a:srgbClr val="0070C0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210"/>
        <p:guide pos="4422"/>
        <p:guide orient="horz" pos="9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加与减 十年的变化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emf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9.emf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emf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emf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-8470" y="1435155"/>
            <a:ext cx="915247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十年的变化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269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加与减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871407" y="3236016"/>
            <a:ext cx="2338914" cy="1145859"/>
            <a:chOff x="704748" y="1453529"/>
            <a:chExt cx="3572257" cy="209435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7" name="云形标注 5"/>
            <p:cNvSpPr>
              <a:spLocks noChangeArrowheads="1"/>
            </p:cNvSpPr>
            <p:nvPr/>
          </p:nvSpPr>
          <p:spPr bwMode="auto">
            <a:xfrm>
              <a:off x="704748" y="1453529"/>
              <a:ext cx="3500954" cy="2094350"/>
            </a:xfrm>
            <a:prstGeom prst="cloudCallout">
              <a:avLst>
                <a:gd name="adj1" fmla="val -7979"/>
                <a:gd name="adj2" fmla="val -89544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947370" y="1912416"/>
              <a:ext cx="3329635" cy="129384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十位：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3+9+1=13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百位：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2+4+1=7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25"/>
          <p:cNvSpPr txBox="1">
            <a:spLocks noChangeArrowheads="1"/>
          </p:cNvSpPr>
          <p:nvPr/>
        </p:nvSpPr>
        <p:spPr bwMode="auto">
          <a:xfrm>
            <a:off x="539552" y="339502"/>
            <a:ext cx="32294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森林小医生。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03648" y="2715766"/>
            <a:ext cx="2244068" cy="764172"/>
            <a:chOff x="-64273" y="415692"/>
            <a:chExt cx="3530563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0" name="云形标注 5"/>
            <p:cNvSpPr>
              <a:spLocks noChangeArrowheads="1"/>
            </p:cNvSpPr>
            <p:nvPr/>
          </p:nvSpPr>
          <p:spPr bwMode="auto">
            <a:xfrm>
              <a:off x="-64273" y="415692"/>
              <a:ext cx="2593073" cy="1882381"/>
            </a:xfrm>
            <a:prstGeom prst="cloudCallout">
              <a:avLst>
                <a:gd name="adj1" fmla="val -50655"/>
                <a:gd name="adj2" fmla="val 69865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174481" y="785593"/>
              <a:ext cx="3291809" cy="98558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计算错误。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71800" y="1266365"/>
            <a:ext cx="2844947" cy="1596784"/>
            <a:chOff x="3244750" y="2386271"/>
            <a:chExt cx="2844947" cy="159678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44750" y="2386271"/>
              <a:ext cx="2654500" cy="1596784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3491880" y="2516171"/>
              <a:ext cx="2597817" cy="1054643"/>
              <a:chOff x="4394138" y="623907"/>
              <a:chExt cx="2597817" cy="1054643"/>
            </a:xfrm>
          </p:grpSpPr>
          <p:sp>
            <p:nvSpPr>
              <p:cNvPr id="20" name="TextBox 95"/>
              <p:cNvSpPr txBox="1"/>
              <p:nvPr/>
            </p:nvSpPr>
            <p:spPr>
              <a:xfrm>
                <a:off x="5684244" y="1216885"/>
                <a:ext cx="55099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TextBox 95"/>
              <p:cNvSpPr txBox="1"/>
              <p:nvPr/>
            </p:nvSpPr>
            <p:spPr>
              <a:xfrm>
                <a:off x="5215617" y="1216885"/>
                <a:ext cx="55099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TextBox 95"/>
              <p:cNvSpPr txBox="1"/>
              <p:nvPr/>
            </p:nvSpPr>
            <p:spPr>
              <a:xfrm>
                <a:off x="4737273" y="1216885"/>
                <a:ext cx="55099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TextBox 95"/>
              <p:cNvSpPr txBox="1"/>
              <p:nvPr/>
            </p:nvSpPr>
            <p:spPr>
              <a:xfrm>
                <a:off x="5321339" y="1052741"/>
                <a:ext cx="550996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1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4394138" y="623907"/>
                <a:ext cx="2597817" cy="756953"/>
                <a:chOff x="817200" y="1877571"/>
                <a:chExt cx="2597817" cy="756953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1166307" y="2547191"/>
                  <a:ext cx="1395651" cy="8284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7" name="TextBox 95"/>
                <p:cNvSpPr txBox="1"/>
                <p:nvPr/>
              </p:nvSpPr>
              <p:spPr>
                <a:xfrm>
                  <a:off x="817200" y="2172859"/>
                  <a:ext cx="2597817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+4  9  4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8" name="TextBox 95"/>
                <p:cNvSpPr txBox="1"/>
                <p:nvPr/>
              </p:nvSpPr>
              <p:spPr>
                <a:xfrm>
                  <a:off x="1092731" y="1877571"/>
                  <a:ext cx="162298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2  3  7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40" name="组合 39"/>
          <p:cNvGrpSpPr/>
          <p:nvPr/>
        </p:nvGrpSpPr>
        <p:grpSpPr>
          <a:xfrm>
            <a:off x="5733482" y="1203598"/>
            <a:ext cx="2844947" cy="1596784"/>
            <a:chOff x="3244750" y="2386271"/>
            <a:chExt cx="2844947" cy="1596784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44750" y="2386271"/>
              <a:ext cx="2654500" cy="1596784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3491880" y="2516171"/>
              <a:ext cx="2597817" cy="1054643"/>
              <a:chOff x="4394138" y="623907"/>
              <a:chExt cx="2597817" cy="1054643"/>
            </a:xfrm>
          </p:grpSpPr>
          <p:sp>
            <p:nvSpPr>
              <p:cNvPr id="43" name="TextBox 95"/>
              <p:cNvSpPr txBox="1"/>
              <p:nvPr/>
            </p:nvSpPr>
            <p:spPr>
              <a:xfrm>
                <a:off x="5746898" y="1216885"/>
                <a:ext cx="55099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TextBox 95"/>
              <p:cNvSpPr txBox="1"/>
              <p:nvPr/>
            </p:nvSpPr>
            <p:spPr>
              <a:xfrm>
                <a:off x="5215617" y="1216885"/>
                <a:ext cx="55099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TextBox 95"/>
              <p:cNvSpPr txBox="1"/>
              <p:nvPr/>
            </p:nvSpPr>
            <p:spPr>
              <a:xfrm>
                <a:off x="4810794" y="1216885"/>
                <a:ext cx="550996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TextBox 95"/>
              <p:cNvSpPr txBox="1"/>
              <p:nvPr/>
            </p:nvSpPr>
            <p:spPr>
              <a:xfrm>
                <a:off x="5321339" y="1052741"/>
                <a:ext cx="550996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1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4394138" y="623907"/>
                <a:ext cx="2597817" cy="756953"/>
                <a:chOff x="817200" y="1877571"/>
                <a:chExt cx="2597817" cy="756953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>
                  <a:off x="1166307" y="2547191"/>
                  <a:ext cx="1395651" cy="8284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1" name="TextBox 95"/>
                <p:cNvSpPr txBox="1"/>
                <p:nvPr/>
              </p:nvSpPr>
              <p:spPr>
                <a:xfrm>
                  <a:off x="817200" y="2172859"/>
                  <a:ext cx="2597817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+4  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  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3" name="TextBox 95"/>
                <p:cNvSpPr txBox="1"/>
                <p:nvPr/>
              </p:nvSpPr>
              <p:spPr>
                <a:xfrm>
                  <a:off x="1092731" y="1877571"/>
                  <a:ext cx="1622982" cy="4616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b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2  3  7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827584" y="3086899"/>
            <a:ext cx="546583" cy="140400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87624" y="2139702"/>
            <a:ext cx="6625346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三位数连续进位加法的笔算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方法：相同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数位对齐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哪一位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上相加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就向前一位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、百位上的数相加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不要忘记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加进位的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15816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55576" y="3513965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十年前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青山县野生动物园只有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种动物。经过改善野生动物的生存环境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现在这里增加了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种动物。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96yy1.EPS" descr="id:2147502372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619672" y="980549"/>
            <a:ext cx="6220472" cy="253124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96yy1.EPS" descr="id:2147502372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619672" y="980549"/>
            <a:ext cx="6220472" cy="2531249"/>
          </a:xfrm>
          <a:prstGeom prst="rect">
            <a:avLst/>
          </a:prstGeom>
        </p:spPr>
      </p:pic>
      <p:grpSp>
        <p:nvGrpSpPr>
          <p:cNvPr id="74" name="组合 73"/>
          <p:cNvGrpSpPr/>
          <p:nvPr/>
        </p:nvGrpSpPr>
        <p:grpSpPr>
          <a:xfrm>
            <a:off x="3912097" y="3435846"/>
            <a:ext cx="2892152" cy="1088180"/>
            <a:chOff x="1782635" y="1223194"/>
            <a:chExt cx="2866175" cy="111382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6" name="云形标注 5"/>
            <p:cNvSpPr>
              <a:spLocks noChangeArrowheads="1"/>
            </p:cNvSpPr>
            <p:nvPr/>
          </p:nvSpPr>
          <p:spPr bwMode="auto">
            <a:xfrm>
              <a:off x="1782635" y="1223194"/>
              <a:ext cx="2866175" cy="1113829"/>
            </a:xfrm>
            <a:prstGeom prst="cloudCallout">
              <a:avLst>
                <a:gd name="adj1" fmla="val 88109"/>
                <a:gd name="adj2" fmla="val -13703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矩形 4"/>
            <p:cNvSpPr>
              <a:spLocks noChangeArrowheads="1"/>
            </p:cNvSpPr>
            <p:nvPr/>
          </p:nvSpPr>
          <p:spPr bwMode="auto">
            <a:xfrm>
              <a:off x="2061229" y="1370605"/>
              <a:ext cx="2230774" cy="7245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十年前有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87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种动物，现在增加了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139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种。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3528" y="1640092"/>
            <a:ext cx="3672407" cy="1075674"/>
            <a:chOff x="1099597" y="1528742"/>
            <a:chExt cx="3796473" cy="97595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099597" y="1528742"/>
              <a:ext cx="3666742" cy="975952"/>
            </a:xfrm>
            <a:prstGeom prst="cloudCallout">
              <a:avLst>
                <a:gd name="adj1" fmla="val -17782"/>
                <a:gd name="adj2" fmla="val 109248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322919" y="1732010"/>
              <a:ext cx="3573151" cy="5766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说一说野生动物园十年来动物的种类有什么变化？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057865" y="2967950"/>
            <a:ext cx="546583" cy="14040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圆角矩形 104"/>
          <p:cNvSpPr/>
          <p:nvPr/>
        </p:nvSpPr>
        <p:spPr>
          <a:xfrm>
            <a:off x="4669773" y="2571750"/>
            <a:ext cx="1500165" cy="1544526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圆角矩形 103"/>
          <p:cNvSpPr/>
          <p:nvPr/>
        </p:nvSpPr>
        <p:spPr>
          <a:xfrm>
            <a:off x="2581686" y="2571750"/>
            <a:ext cx="1500165" cy="1544526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32" name="圆角矩形 31"/>
          <p:cNvSpPr/>
          <p:nvPr/>
        </p:nvSpPr>
        <p:spPr>
          <a:xfrm>
            <a:off x="3131222" y="1681242"/>
            <a:ext cx="2520000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grpSp>
        <p:nvGrpSpPr>
          <p:cNvPr id="74" name="组合 73"/>
          <p:cNvGrpSpPr/>
          <p:nvPr/>
        </p:nvGrpSpPr>
        <p:grpSpPr>
          <a:xfrm>
            <a:off x="6096000" y="1645698"/>
            <a:ext cx="2818532" cy="1200045"/>
            <a:chOff x="1183698" y="1405511"/>
            <a:chExt cx="2793218" cy="122833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6" name="云形标注 5"/>
            <p:cNvSpPr>
              <a:spLocks noChangeArrowheads="1"/>
            </p:cNvSpPr>
            <p:nvPr/>
          </p:nvSpPr>
          <p:spPr bwMode="auto">
            <a:xfrm>
              <a:off x="1183698" y="1405511"/>
              <a:ext cx="2793218" cy="1228332"/>
            </a:xfrm>
            <a:prstGeom prst="cloudCallout">
              <a:avLst>
                <a:gd name="adj1" fmla="val 28208"/>
                <a:gd name="adj2" fmla="val 98559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矩形 4"/>
            <p:cNvSpPr>
              <a:spLocks noChangeArrowheads="1"/>
            </p:cNvSpPr>
            <p:nvPr/>
          </p:nvSpPr>
          <p:spPr bwMode="auto">
            <a:xfrm>
              <a:off x="1341126" y="1620442"/>
              <a:ext cx="2516460" cy="72457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年前的动物种数加上增加的动物种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Box 16"/>
          <p:cNvSpPr txBox="1"/>
          <p:nvPr/>
        </p:nvSpPr>
        <p:spPr>
          <a:xfrm>
            <a:off x="3186524" y="1526687"/>
            <a:ext cx="5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6"/>
          <p:cNvSpPr txBox="1"/>
          <p:nvPr/>
        </p:nvSpPr>
        <p:spPr>
          <a:xfrm>
            <a:off x="467543" y="339502"/>
            <a:ext cx="5787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野生动物园现在有多少种动物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95"/>
          <p:cNvSpPr txBox="1"/>
          <p:nvPr/>
        </p:nvSpPr>
        <p:spPr>
          <a:xfrm>
            <a:off x="3179143" y="1619019"/>
            <a:ext cx="16662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139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95"/>
          <p:cNvSpPr txBox="1"/>
          <p:nvPr/>
        </p:nvSpPr>
        <p:spPr>
          <a:xfrm>
            <a:off x="3481183" y="1619018"/>
            <a:ext cx="44411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TextBox 16"/>
          <p:cNvSpPr txBox="1"/>
          <p:nvPr/>
        </p:nvSpPr>
        <p:spPr>
          <a:xfrm>
            <a:off x="2616274" y="2611471"/>
            <a:ext cx="2022216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87+100=187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Box 16"/>
          <p:cNvSpPr txBox="1"/>
          <p:nvPr/>
        </p:nvSpPr>
        <p:spPr>
          <a:xfrm>
            <a:off x="2616274" y="3077767"/>
            <a:ext cx="2031119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187+30=217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6"/>
          <p:cNvSpPr txBox="1"/>
          <p:nvPr/>
        </p:nvSpPr>
        <p:spPr>
          <a:xfrm>
            <a:off x="2616274" y="3544062"/>
            <a:ext cx="2031119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217+9=226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6"/>
          <p:cNvSpPr txBox="1"/>
          <p:nvPr/>
        </p:nvSpPr>
        <p:spPr>
          <a:xfrm>
            <a:off x="4684861" y="2719230"/>
            <a:ext cx="2031119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139+80=219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219+7=226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TextBox 16"/>
          <p:cNvSpPr txBox="1"/>
          <p:nvPr/>
        </p:nvSpPr>
        <p:spPr>
          <a:xfrm>
            <a:off x="4012246" y="2951757"/>
            <a:ext cx="846849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57865" y="2967950"/>
            <a:ext cx="546583" cy="1404000"/>
          </a:xfrm>
          <a:prstGeom prst="rect">
            <a:avLst/>
          </a:prstGeom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669495" y="1674155"/>
            <a:ext cx="2221873" cy="997725"/>
            <a:chOff x="1378211" y="1267414"/>
            <a:chExt cx="2296935" cy="81280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296935" cy="812807"/>
            </a:xfrm>
            <a:prstGeom prst="cloudCallout">
              <a:avLst>
                <a:gd name="adj1" fmla="val -23995"/>
                <a:gd name="adj2" fmla="val 97240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99615" y="1407719"/>
              <a:ext cx="1910904" cy="5766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139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分成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4" grpId="0" animBg="1"/>
      <p:bldP spid="32" grpId="0" animBg="1"/>
      <p:bldP spid="83" grpId="0"/>
      <p:bldP spid="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3131222" y="1358153"/>
            <a:ext cx="2520000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6" name="组合 25"/>
          <p:cNvGrpSpPr/>
          <p:nvPr/>
        </p:nvGrpSpPr>
        <p:grpSpPr>
          <a:xfrm>
            <a:off x="607283" y="2017512"/>
            <a:ext cx="2221873" cy="690001"/>
            <a:chOff x="1378211" y="1267414"/>
            <a:chExt cx="2296935" cy="81280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296935" cy="812807"/>
            </a:xfrm>
            <a:prstGeom prst="cloudCallout">
              <a:avLst>
                <a:gd name="adj1" fmla="val -23995"/>
                <a:gd name="adj2" fmla="val 97240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99615" y="1407718"/>
              <a:ext cx="1910904" cy="47132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用计数器计算。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436096" y="1347614"/>
            <a:ext cx="3388871" cy="1348490"/>
            <a:chOff x="1183697" y="1203826"/>
            <a:chExt cx="3358435" cy="138027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6" name="云形标注 5"/>
            <p:cNvSpPr>
              <a:spLocks noChangeArrowheads="1"/>
            </p:cNvSpPr>
            <p:nvPr/>
          </p:nvSpPr>
          <p:spPr bwMode="auto">
            <a:xfrm>
              <a:off x="1183697" y="1203826"/>
              <a:ext cx="3358435" cy="1380276"/>
            </a:xfrm>
            <a:prstGeom prst="cloudCallout">
              <a:avLst>
                <a:gd name="adj1" fmla="val 31862"/>
                <a:gd name="adj2" fmla="val 82313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矩形 4"/>
            <p:cNvSpPr>
              <a:spLocks noChangeArrowheads="1"/>
            </p:cNvSpPr>
            <p:nvPr/>
          </p:nvSpPr>
          <p:spPr bwMode="auto">
            <a:xfrm>
              <a:off x="1580305" y="1386631"/>
              <a:ext cx="2516460" cy="103960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个位满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个珠子，在十位拨下一个珠子。拨去个位的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个珠子。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Box 16"/>
          <p:cNvSpPr txBox="1"/>
          <p:nvPr/>
        </p:nvSpPr>
        <p:spPr>
          <a:xfrm>
            <a:off x="3186524" y="1203598"/>
            <a:ext cx="5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6"/>
          <p:cNvSpPr txBox="1"/>
          <p:nvPr/>
        </p:nvSpPr>
        <p:spPr>
          <a:xfrm>
            <a:off x="539551" y="339502"/>
            <a:ext cx="5923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野生动物园现在有多少种动物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95"/>
          <p:cNvSpPr txBox="1"/>
          <p:nvPr/>
        </p:nvSpPr>
        <p:spPr>
          <a:xfrm>
            <a:off x="3179143" y="1295930"/>
            <a:ext cx="16662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139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95"/>
          <p:cNvSpPr txBox="1"/>
          <p:nvPr/>
        </p:nvSpPr>
        <p:spPr>
          <a:xfrm>
            <a:off x="3481183" y="1295929"/>
            <a:ext cx="44411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286226" y="1835468"/>
            <a:ext cx="1418281" cy="2608490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534676" y="3620791"/>
            <a:ext cx="658214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226</a:t>
            </a: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364963" y="1923678"/>
            <a:ext cx="1207037" cy="2317563"/>
            <a:chOff x="1708779" y="1447743"/>
            <a:chExt cx="1207037" cy="2317563"/>
          </a:xfrm>
        </p:grpSpPr>
        <p:sp>
          <p:nvSpPr>
            <p:cNvPr id="35" name="矩形 34"/>
            <p:cNvSpPr/>
            <p:nvPr/>
          </p:nvSpPr>
          <p:spPr>
            <a:xfrm>
              <a:off x="1708779" y="3448744"/>
              <a:ext cx="432000" cy="316562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accent5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百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135426" y="3448744"/>
              <a:ext cx="396000" cy="316562"/>
            </a:xfrm>
            <a:prstGeom prst="rect">
              <a:avLst/>
            </a:prstGeom>
            <a:solidFill>
              <a:srgbClr val="86F3FE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十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9816" y="3448744"/>
              <a:ext cx="396000" cy="31656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圆柱形 37"/>
            <p:cNvSpPr/>
            <p:nvPr/>
          </p:nvSpPr>
          <p:spPr>
            <a:xfrm flipH="1">
              <a:off x="1908880" y="1455907"/>
              <a:ext cx="36000" cy="1980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柱形 38"/>
            <p:cNvSpPr/>
            <p:nvPr/>
          </p:nvSpPr>
          <p:spPr>
            <a:xfrm flipH="1">
              <a:off x="2292110" y="1455907"/>
              <a:ext cx="36000" cy="1980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柱形 39"/>
            <p:cNvSpPr/>
            <p:nvPr/>
          </p:nvSpPr>
          <p:spPr>
            <a:xfrm flipH="1">
              <a:off x="2683890" y="1447743"/>
              <a:ext cx="36000" cy="1980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椭圆 40"/>
          <p:cNvSpPr/>
          <p:nvPr/>
        </p:nvSpPr>
        <p:spPr>
          <a:xfrm>
            <a:off x="3484718" y="3809672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862912" y="3797624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862912" y="3686812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流程图: 可选过程 55"/>
          <p:cNvSpPr/>
          <p:nvPr/>
        </p:nvSpPr>
        <p:spPr>
          <a:xfrm>
            <a:off x="4206371" y="2061054"/>
            <a:ext cx="367986" cy="1184534"/>
          </a:xfrm>
          <a:prstGeom prst="flowChartAlternateProcess">
            <a:avLst/>
          </a:prstGeom>
          <a:noFill/>
          <a:ln w="38100"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862912" y="3575999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271844" y="2477283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271844" y="2364471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271844" y="2251659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271844" y="2138847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271844" y="2590095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274732" y="3820251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274732" y="3707417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274732" y="3594582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4274732" y="3481747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4274732" y="3368912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274732" y="3256077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274732" y="3143242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4274732" y="3030407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274732" y="2917572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271844" y="2702907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4271844" y="2815721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3862912" y="3465516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3862912" y="2998156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3862912" y="2882622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862912" y="2767088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862912" y="2651554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3862912" y="3113690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3862912" y="3229224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3862912" y="3344758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3862912" y="2536020"/>
            <a:ext cx="180000" cy="108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825502" y="3075806"/>
            <a:ext cx="3045359" cy="1348490"/>
            <a:chOff x="5479007" y="353681"/>
            <a:chExt cx="3045359" cy="1348490"/>
          </a:xfrm>
        </p:grpSpPr>
        <p:sp>
          <p:nvSpPr>
            <p:cNvPr id="93" name="云形标注 5"/>
            <p:cNvSpPr>
              <a:spLocks noChangeArrowheads="1"/>
            </p:cNvSpPr>
            <p:nvPr/>
          </p:nvSpPr>
          <p:spPr bwMode="auto">
            <a:xfrm>
              <a:off x="5479007" y="353681"/>
              <a:ext cx="3045359" cy="1348490"/>
            </a:xfrm>
            <a:prstGeom prst="cloudCallout">
              <a:avLst>
                <a:gd name="adj1" fmla="val 62989"/>
                <a:gd name="adj2" fmla="val -25758"/>
              </a:avLst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矩形 4"/>
            <p:cNvSpPr>
              <a:spLocks noChangeArrowheads="1"/>
            </p:cNvSpPr>
            <p:nvPr/>
          </p:nvSpPr>
          <p:spPr bwMode="auto">
            <a:xfrm>
              <a:off x="5708598" y="520094"/>
              <a:ext cx="2815768" cy="101566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十位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满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个珠子，在百位拨下一个珠子。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拨去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十位的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个珠子。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1" name="流程图: 可选过程 90"/>
          <p:cNvSpPr/>
          <p:nvPr/>
        </p:nvSpPr>
        <p:spPr>
          <a:xfrm>
            <a:off x="3750853" y="2510449"/>
            <a:ext cx="367986" cy="1184534"/>
          </a:xfrm>
          <a:prstGeom prst="flowChartAlternateProcess">
            <a:avLst/>
          </a:prstGeom>
          <a:noFill/>
          <a:ln w="38100">
            <a:solidFill>
              <a:srgbClr val="0000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3484718" y="3696337"/>
            <a:ext cx="180000" cy="108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8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72400" y="2715766"/>
            <a:ext cx="546583" cy="1404000"/>
          </a:xfrm>
          <a:prstGeom prst="rect">
            <a:avLst/>
          </a:prstGeom>
        </p:spPr>
      </p:pic>
      <p:grpSp>
        <p:nvGrpSpPr>
          <p:cNvPr id="95" name="组合 9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6" name="图片 9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500"/>
                            </p:stCondLst>
                            <p:childTnLst>
                              <p:par>
                                <p:cTn id="17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000"/>
                            </p:stCondLst>
                            <p:childTnLst>
                              <p:par>
                                <p:cTn id="19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500"/>
                            </p:stCondLst>
                            <p:childTnLst>
                              <p:par>
                                <p:cTn id="19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41" grpId="0" animBg="1"/>
      <p:bldP spid="42" grpId="0" animBg="1"/>
      <p:bldP spid="44" grpId="0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1" grpId="0" animBg="1"/>
      <p:bldP spid="81" grpId="1" animBg="1"/>
      <p:bldP spid="82" grpId="0" animBg="1"/>
      <p:bldP spid="82" grpId="1" animBg="1"/>
      <p:bldP spid="85" grpId="0" animBg="1"/>
      <p:bldP spid="85" grpId="1" animBg="1"/>
      <p:bldP spid="87" grpId="0" animBg="1"/>
      <p:bldP spid="87" grpId="1" animBg="1"/>
      <p:bldP spid="91" grpId="0" animBg="1"/>
      <p:bldP spid="91" grpId="1" animBg="1"/>
      <p:bldP spid="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2987824" y="1430161"/>
            <a:ext cx="2520000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6" name="组合 25"/>
          <p:cNvGrpSpPr/>
          <p:nvPr/>
        </p:nvGrpSpPr>
        <p:grpSpPr>
          <a:xfrm>
            <a:off x="669494" y="1849849"/>
            <a:ext cx="2221873" cy="793909"/>
            <a:chOff x="1378211" y="1267414"/>
            <a:chExt cx="2296935" cy="81280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296935" cy="812807"/>
            </a:xfrm>
            <a:prstGeom prst="cloudCallout">
              <a:avLst>
                <a:gd name="adj1" fmla="val -23995"/>
                <a:gd name="adj2" fmla="val 97240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679945" y="1470163"/>
              <a:ext cx="1910904" cy="4096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用竖式计算。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Box 16"/>
          <p:cNvSpPr txBox="1"/>
          <p:nvPr/>
        </p:nvSpPr>
        <p:spPr>
          <a:xfrm>
            <a:off x="3043125" y="1275606"/>
            <a:ext cx="595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87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6"/>
          <p:cNvSpPr txBox="1"/>
          <p:nvPr/>
        </p:nvSpPr>
        <p:spPr>
          <a:xfrm>
            <a:off x="467544" y="339502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野生动物园现在有多少种动物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95"/>
          <p:cNvSpPr txBox="1"/>
          <p:nvPr/>
        </p:nvSpPr>
        <p:spPr>
          <a:xfrm>
            <a:off x="3035744" y="1367938"/>
            <a:ext cx="16662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139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95"/>
          <p:cNvSpPr txBox="1"/>
          <p:nvPr/>
        </p:nvSpPr>
        <p:spPr>
          <a:xfrm>
            <a:off x="3337784" y="1367937"/>
            <a:ext cx="44411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矩形 4"/>
          <p:cNvSpPr>
            <a:spLocks noChangeArrowheads="1"/>
          </p:cNvSpPr>
          <p:nvPr/>
        </p:nvSpPr>
        <p:spPr bwMode="auto">
          <a:xfrm>
            <a:off x="5310386" y="3219822"/>
            <a:ext cx="1147385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7+9=16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3015285" y="2431302"/>
            <a:ext cx="1601567" cy="1079436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3" name="直接连接符 92"/>
          <p:cNvCxnSpPr/>
          <p:nvPr/>
        </p:nvCxnSpPr>
        <p:spPr>
          <a:xfrm>
            <a:off x="3078959" y="3098795"/>
            <a:ext cx="1395651" cy="82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4" name="TextBox 95"/>
          <p:cNvSpPr txBox="1"/>
          <p:nvPr/>
        </p:nvSpPr>
        <p:spPr>
          <a:xfrm>
            <a:off x="4031553" y="3013751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Box 95"/>
          <p:cNvSpPr txBox="1"/>
          <p:nvPr/>
        </p:nvSpPr>
        <p:spPr>
          <a:xfrm>
            <a:off x="3591168" y="3013751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627784" y="2712758"/>
            <a:ext cx="25978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+ 1  3  9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TextBox 95"/>
          <p:cNvSpPr txBox="1"/>
          <p:nvPr/>
        </p:nvSpPr>
        <p:spPr>
          <a:xfrm>
            <a:off x="3125811" y="3013751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Box 95"/>
          <p:cNvSpPr txBox="1"/>
          <p:nvPr/>
        </p:nvSpPr>
        <p:spPr>
          <a:xfrm>
            <a:off x="3712877" y="2875251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95"/>
          <p:cNvSpPr txBox="1"/>
          <p:nvPr/>
        </p:nvSpPr>
        <p:spPr>
          <a:xfrm>
            <a:off x="3290584" y="2463691"/>
            <a:ext cx="16229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8  7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矩形 4"/>
          <p:cNvSpPr>
            <a:spLocks noChangeArrowheads="1"/>
          </p:cNvSpPr>
          <p:nvPr/>
        </p:nvSpPr>
        <p:spPr bwMode="auto">
          <a:xfrm>
            <a:off x="4932040" y="2727838"/>
            <a:ext cx="1638913" cy="4001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从个位加起。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4"/>
          <p:cNvSpPr>
            <a:spLocks noChangeArrowheads="1"/>
          </p:cNvSpPr>
          <p:nvPr/>
        </p:nvSpPr>
        <p:spPr bwMode="auto">
          <a:xfrm>
            <a:off x="4930186" y="2211710"/>
            <a:ext cx="205461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相同数位要对齐。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95"/>
          <p:cNvSpPr txBox="1"/>
          <p:nvPr/>
        </p:nvSpPr>
        <p:spPr>
          <a:xfrm>
            <a:off x="3217334" y="2887794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4"/>
          <p:cNvSpPr>
            <a:spLocks noChangeArrowheads="1"/>
          </p:cNvSpPr>
          <p:nvPr/>
        </p:nvSpPr>
        <p:spPr bwMode="auto">
          <a:xfrm>
            <a:off x="6516216" y="3075806"/>
            <a:ext cx="2007311" cy="70788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个位相加满十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位进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矩形 4"/>
          <p:cNvSpPr>
            <a:spLocks noChangeArrowheads="1"/>
          </p:cNvSpPr>
          <p:nvPr/>
        </p:nvSpPr>
        <p:spPr bwMode="auto">
          <a:xfrm>
            <a:off x="5292080" y="3902593"/>
            <a:ext cx="1290570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8+3+</a:t>
            </a:r>
            <a:r>
              <a:rPr lang="en-US" altLang="zh-CN" sz="2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矩形 4"/>
          <p:cNvSpPr>
            <a:spLocks noChangeArrowheads="1"/>
          </p:cNvSpPr>
          <p:nvPr/>
        </p:nvSpPr>
        <p:spPr bwMode="auto">
          <a:xfrm>
            <a:off x="6516216" y="3783692"/>
            <a:ext cx="2592288" cy="70788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十位相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加满十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069346" y="987574"/>
            <a:ext cx="2814221" cy="1059245"/>
            <a:chOff x="1367038" y="1267414"/>
            <a:chExt cx="1889539" cy="862925"/>
          </a:xfrm>
          <a:noFill/>
        </p:grpSpPr>
        <p:sp>
          <p:nvSpPr>
            <p:cNvPr id="10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1878366" cy="862925"/>
            </a:xfrm>
            <a:prstGeom prst="roundRect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矩形 4"/>
            <p:cNvSpPr>
              <a:spLocks noChangeArrowheads="1"/>
            </p:cNvSpPr>
            <p:nvPr/>
          </p:nvSpPr>
          <p:spPr bwMode="auto">
            <a:xfrm>
              <a:off x="1367038" y="1326076"/>
              <a:ext cx="1889539" cy="749000"/>
            </a:xfrm>
            <a:prstGeom prst="round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哪一位相加满十，就向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前一位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进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9" name="矩形 4"/>
          <p:cNvSpPr>
            <a:spLocks noChangeArrowheads="1"/>
          </p:cNvSpPr>
          <p:nvPr/>
        </p:nvSpPr>
        <p:spPr bwMode="auto">
          <a:xfrm>
            <a:off x="4028038" y="1385322"/>
            <a:ext cx="1791184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=226(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11560" y="2967950"/>
            <a:ext cx="546583" cy="1404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88" grpId="0" animBg="1"/>
      <p:bldP spid="94" grpId="0"/>
      <p:bldP spid="95" grpId="0"/>
      <p:bldP spid="96" grpId="0"/>
      <p:bldP spid="97" grpId="0"/>
      <p:bldP spid="98" grpId="0"/>
      <p:bldP spid="99" grpId="0"/>
      <p:bldP spid="100" grpId="0" animBg="1"/>
      <p:bldP spid="101" grpId="0" animBg="1"/>
      <p:bldP spid="102" grpId="0"/>
      <p:bldP spid="103" grpId="0"/>
      <p:bldP spid="104" grpId="0"/>
      <p:bldP spid="105" grpId="0"/>
      <p:bldP spid="1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16"/>
          <p:cNvSpPr txBox="1"/>
          <p:nvPr/>
        </p:nvSpPr>
        <p:spPr>
          <a:xfrm>
            <a:off x="467544" y="339502"/>
            <a:ext cx="4783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95"/>
          <p:cNvSpPr txBox="1"/>
          <p:nvPr/>
        </p:nvSpPr>
        <p:spPr>
          <a:xfrm>
            <a:off x="2443777" y="266067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Box 95"/>
          <p:cNvSpPr txBox="1"/>
          <p:nvPr/>
        </p:nvSpPr>
        <p:spPr>
          <a:xfrm>
            <a:off x="2003392" y="266067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TextBox 95"/>
          <p:cNvSpPr txBox="1"/>
          <p:nvPr/>
        </p:nvSpPr>
        <p:spPr>
          <a:xfrm>
            <a:off x="1515523" y="266067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Box 95"/>
          <p:cNvSpPr txBox="1"/>
          <p:nvPr/>
        </p:nvSpPr>
        <p:spPr>
          <a:xfrm>
            <a:off x="2109114" y="2496528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7624" y="2067694"/>
            <a:ext cx="2597817" cy="729875"/>
            <a:chOff x="822911" y="1877571"/>
            <a:chExt cx="2597817" cy="729875"/>
          </a:xfrm>
        </p:grpSpPr>
        <p:cxnSp>
          <p:nvCxnSpPr>
            <p:cNvPr id="93" name="直接连接符 92"/>
            <p:cNvCxnSpPr/>
            <p:nvPr/>
          </p:nvCxnSpPr>
          <p:spPr>
            <a:xfrm>
              <a:off x="1166307" y="2547191"/>
              <a:ext cx="1395651" cy="828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822911" y="2145781"/>
              <a:ext cx="259781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+   8  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" name="TextBox 95"/>
            <p:cNvSpPr txBox="1"/>
            <p:nvPr/>
          </p:nvSpPr>
          <p:spPr>
            <a:xfrm>
              <a:off x="1092731" y="1877571"/>
              <a:ext cx="162298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2  6  8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" name="TextBox 95"/>
          <p:cNvSpPr txBox="1"/>
          <p:nvPr/>
        </p:nvSpPr>
        <p:spPr>
          <a:xfrm>
            <a:off x="1588955" y="2511055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95"/>
          <p:cNvSpPr txBox="1"/>
          <p:nvPr/>
        </p:nvSpPr>
        <p:spPr>
          <a:xfrm>
            <a:off x="971600" y="1375543"/>
            <a:ext cx="22471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268+89=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95"/>
          <p:cNvSpPr txBox="1"/>
          <p:nvPr/>
        </p:nvSpPr>
        <p:spPr>
          <a:xfrm>
            <a:off x="3178555" y="1375543"/>
            <a:ext cx="22471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304+197=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95"/>
          <p:cNvSpPr txBox="1"/>
          <p:nvPr/>
        </p:nvSpPr>
        <p:spPr>
          <a:xfrm>
            <a:off x="5385509" y="1375543"/>
            <a:ext cx="224716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686+235=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95"/>
          <p:cNvSpPr txBox="1"/>
          <p:nvPr/>
        </p:nvSpPr>
        <p:spPr>
          <a:xfrm>
            <a:off x="2478041" y="1375543"/>
            <a:ext cx="85567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357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67544" y="3291830"/>
            <a:ext cx="2452370" cy="919401"/>
            <a:chOff x="1300988" y="1267414"/>
            <a:chExt cx="1935188" cy="862925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2" name="云形标注 5"/>
            <p:cNvSpPr>
              <a:spLocks noChangeArrowheads="1"/>
            </p:cNvSpPr>
            <p:nvPr/>
          </p:nvSpPr>
          <p:spPr bwMode="auto">
            <a:xfrm>
              <a:off x="1357810" y="1267414"/>
              <a:ext cx="1878366" cy="862925"/>
            </a:xfrm>
            <a:prstGeom prst="wedgeRoundRectCallout">
              <a:avLst>
                <a:gd name="adj1" fmla="val 39688"/>
                <a:gd name="adj2" fmla="val -69432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1300988" y="1267414"/>
              <a:ext cx="1910904" cy="749000"/>
            </a:xfrm>
            <a:prstGeom prst="wedgeRoundRectCallou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哪一位相加满十，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就向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哪一位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进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Box 95"/>
          <p:cNvSpPr txBox="1"/>
          <p:nvPr/>
        </p:nvSpPr>
        <p:spPr>
          <a:xfrm>
            <a:off x="4586918" y="266067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95"/>
          <p:cNvSpPr txBox="1"/>
          <p:nvPr/>
        </p:nvSpPr>
        <p:spPr>
          <a:xfrm>
            <a:off x="4146533" y="266067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95"/>
          <p:cNvSpPr txBox="1"/>
          <p:nvPr/>
        </p:nvSpPr>
        <p:spPr>
          <a:xfrm>
            <a:off x="3658664" y="266067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95"/>
          <p:cNvSpPr txBox="1"/>
          <p:nvPr/>
        </p:nvSpPr>
        <p:spPr>
          <a:xfrm>
            <a:off x="4252255" y="2496528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25054" y="2067694"/>
            <a:ext cx="2597817" cy="756953"/>
            <a:chOff x="817200" y="1877571"/>
            <a:chExt cx="2597817" cy="756953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1166307" y="2547191"/>
              <a:ext cx="1395651" cy="828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TextBox 95"/>
            <p:cNvSpPr txBox="1"/>
            <p:nvPr/>
          </p:nvSpPr>
          <p:spPr>
            <a:xfrm>
              <a:off x="817200" y="2172859"/>
              <a:ext cx="259781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+1  9  7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95"/>
            <p:cNvSpPr txBox="1"/>
            <p:nvPr/>
          </p:nvSpPr>
          <p:spPr>
            <a:xfrm>
              <a:off x="1092731" y="1877571"/>
              <a:ext cx="162298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3  0  4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TextBox 95"/>
          <p:cNvSpPr txBox="1"/>
          <p:nvPr/>
        </p:nvSpPr>
        <p:spPr>
          <a:xfrm>
            <a:off x="3804980" y="2511055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95"/>
          <p:cNvSpPr txBox="1"/>
          <p:nvPr/>
        </p:nvSpPr>
        <p:spPr>
          <a:xfrm>
            <a:off x="4766239" y="1347614"/>
            <a:ext cx="85567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501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95"/>
          <p:cNvSpPr txBox="1"/>
          <p:nvPr/>
        </p:nvSpPr>
        <p:spPr>
          <a:xfrm>
            <a:off x="6836590" y="266067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95"/>
          <p:cNvSpPr txBox="1"/>
          <p:nvPr/>
        </p:nvSpPr>
        <p:spPr>
          <a:xfrm>
            <a:off x="6396205" y="266067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95"/>
          <p:cNvSpPr txBox="1"/>
          <p:nvPr/>
        </p:nvSpPr>
        <p:spPr>
          <a:xfrm>
            <a:off x="5917861" y="266067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95"/>
          <p:cNvSpPr txBox="1"/>
          <p:nvPr/>
        </p:nvSpPr>
        <p:spPr>
          <a:xfrm>
            <a:off x="6501927" y="2496528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574726" y="2067694"/>
            <a:ext cx="2597817" cy="756953"/>
            <a:chOff x="817200" y="1877571"/>
            <a:chExt cx="2597817" cy="756953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1166307" y="2547191"/>
              <a:ext cx="1395651" cy="828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TextBox 95"/>
            <p:cNvSpPr txBox="1"/>
            <p:nvPr/>
          </p:nvSpPr>
          <p:spPr>
            <a:xfrm>
              <a:off x="817200" y="2172859"/>
              <a:ext cx="259781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+2  3  5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TextBox 95"/>
            <p:cNvSpPr txBox="1"/>
            <p:nvPr/>
          </p:nvSpPr>
          <p:spPr>
            <a:xfrm>
              <a:off x="1092731" y="1877571"/>
              <a:ext cx="162298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6  8  6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" name="TextBox 95"/>
          <p:cNvSpPr txBox="1"/>
          <p:nvPr/>
        </p:nvSpPr>
        <p:spPr>
          <a:xfrm>
            <a:off x="6109236" y="2520570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95"/>
          <p:cNvSpPr txBox="1"/>
          <p:nvPr/>
        </p:nvSpPr>
        <p:spPr>
          <a:xfrm>
            <a:off x="6996694" y="1360384"/>
            <a:ext cx="85567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921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94" grpId="0"/>
      <p:bldP spid="95" grpId="0"/>
      <p:bldP spid="97" grpId="0"/>
      <p:bldP spid="98" grpId="0"/>
      <p:bldP spid="102" grpId="0"/>
      <p:bldP spid="35" grpId="0"/>
      <p:bldP spid="36" grpId="0"/>
      <p:bldP spid="37" grpId="0"/>
      <p:bldP spid="40" grpId="0"/>
      <p:bldP spid="46" grpId="0"/>
      <p:bldP spid="47" grpId="0"/>
      <p:bldP spid="48" grpId="0"/>
      <p:bldP spid="49" grpId="0"/>
      <p:bldP spid="54" grpId="0"/>
      <p:bldP spid="55" grpId="0"/>
      <p:bldP spid="63" grpId="0"/>
      <p:bldP spid="64" grpId="0"/>
      <p:bldP spid="65" grpId="0"/>
      <p:bldP spid="66" grpId="0"/>
      <p:bldP spid="71" grpId="0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899592" y="1000542"/>
            <a:ext cx="72008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237+584=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199+826=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6"/>
          <p:cNvSpPr txBox="1"/>
          <p:nvPr/>
        </p:nvSpPr>
        <p:spPr>
          <a:xfrm>
            <a:off x="3221110" y="1709395"/>
            <a:ext cx="992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6"/>
          <p:cNvSpPr txBox="1"/>
          <p:nvPr/>
        </p:nvSpPr>
        <p:spPr>
          <a:xfrm>
            <a:off x="5868144" y="1709395"/>
            <a:ext cx="992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1025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"/>
          <p:cNvGrpSpPr/>
          <p:nvPr/>
        </p:nvGrpSpPr>
        <p:grpSpPr bwMode="auto">
          <a:xfrm>
            <a:off x="3196346" y="3508375"/>
            <a:ext cx="2492351" cy="1011887"/>
            <a:chOff x="2894082" y="1162072"/>
            <a:chExt cx="605526" cy="30886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9" name="云形标注 82"/>
            <p:cNvSpPr>
              <a:spLocks noChangeArrowheads="1"/>
            </p:cNvSpPr>
            <p:nvPr/>
          </p:nvSpPr>
          <p:spPr bwMode="auto">
            <a:xfrm>
              <a:off x="2894082" y="1162072"/>
              <a:ext cx="439188" cy="308866"/>
            </a:xfrm>
            <a:prstGeom prst="cloudCallout">
              <a:avLst>
                <a:gd name="adj1" fmla="val -34200"/>
                <a:gd name="adj2" fmla="val -117853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2972561" y="1208468"/>
              <a:ext cx="527047" cy="21607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不要忘记</a:t>
              </a:r>
              <a:endPara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加进位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4"/>
          <p:cNvGrpSpPr/>
          <p:nvPr/>
        </p:nvGrpSpPr>
        <p:grpSpPr bwMode="auto">
          <a:xfrm>
            <a:off x="6225666" y="2923441"/>
            <a:ext cx="2666815" cy="1234081"/>
            <a:chOff x="2143204" y="1241599"/>
            <a:chExt cx="1357378" cy="404728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2143204" y="1241599"/>
              <a:ext cx="1357378" cy="404728"/>
            </a:xfrm>
            <a:prstGeom prst="cloudCallout">
              <a:avLst>
                <a:gd name="adj1" fmla="val -100415"/>
                <a:gd name="adj2" fmla="val -11571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4"/>
            <p:cNvSpPr>
              <a:spLocks noChangeArrowheads="1"/>
            </p:cNvSpPr>
            <p:nvPr/>
          </p:nvSpPr>
          <p:spPr bwMode="auto">
            <a:xfrm>
              <a:off x="2316305" y="1327396"/>
              <a:ext cx="1018994" cy="131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1+8+1=10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3" name="矩形 4"/>
            <p:cNvSpPr>
              <a:spLocks noChangeArrowheads="1"/>
            </p:cNvSpPr>
            <p:nvPr/>
          </p:nvSpPr>
          <p:spPr bwMode="auto">
            <a:xfrm>
              <a:off x="2222334" y="1433433"/>
              <a:ext cx="1189142" cy="131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写在和的千位。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Box 95"/>
          <p:cNvSpPr txBox="1"/>
          <p:nvPr/>
        </p:nvSpPr>
        <p:spPr>
          <a:xfrm>
            <a:off x="2801596" y="3037534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95"/>
          <p:cNvSpPr txBox="1"/>
          <p:nvPr/>
        </p:nvSpPr>
        <p:spPr>
          <a:xfrm>
            <a:off x="2361211" y="3037534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95"/>
          <p:cNvSpPr txBox="1"/>
          <p:nvPr/>
        </p:nvSpPr>
        <p:spPr>
          <a:xfrm>
            <a:off x="1882867" y="3037534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95"/>
          <p:cNvSpPr txBox="1"/>
          <p:nvPr/>
        </p:nvSpPr>
        <p:spPr>
          <a:xfrm>
            <a:off x="2466933" y="2873390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539732" y="2444556"/>
            <a:ext cx="2597817" cy="756953"/>
            <a:chOff x="817200" y="1877571"/>
            <a:chExt cx="2597817" cy="756953"/>
          </a:xfrm>
        </p:grpSpPr>
        <p:cxnSp>
          <p:nvCxnSpPr>
            <p:cNvPr id="78" name="直接连接符 77"/>
            <p:cNvCxnSpPr/>
            <p:nvPr/>
          </p:nvCxnSpPr>
          <p:spPr>
            <a:xfrm>
              <a:off x="1166307" y="2547191"/>
              <a:ext cx="1395651" cy="828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TextBox 95"/>
            <p:cNvSpPr txBox="1"/>
            <p:nvPr/>
          </p:nvSpPr>
          <p:spPr>
            <a:xfrm>
              <a:off x="817200" y="2172859"/>
              <a:ext cx="259781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+5  8  4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TextBox 95"/>
            <p:cNvSpPr txBox="1"/>
            <p:nvPr/>
          </p:nvSpPr>
          <p:spPr>
            <a:xfrm>
              <a:off x="1092731" y="1877571"/>
              <a:ext cx="162298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2  3  7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" name="TextBox 95"/>
          <p:cNvSpPr txBox="1"/>
          <p:nvPr/>
        </p:nvSpPr>
        <p:spPr>
          <a:xfrm>
            <a:off x="2076788" y="2876195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16"/>
          <p:cNvSpPr txBox="1"/>
          <p:nvPr/>
        </p:nvSpPr>
        <p:spPr>
          <a:xfrm>
            <a:off x="1691680" y="3602055"/>
            <a:ext cx="1869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8+3+1=12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95"/>
          <p:cNvSpPr txBox="1"/>
          <p:nvPr/>
        </p:nvSpPr>
        <p:spPr>
          <a:xfrm>
            <a:off x="5684407" y="3037534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95"/>
          <p:cNvSpPr txBox="1"/>
          <p:nvPr/>
        </p:nvSpPr>
        <p:spPr>
          <a:xfrm>
            <a:off x="5244022" y="3037534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95"/>
          <p:cNvSpPr txBox="1"/>
          <p:nvPr/>
        </p:nvSpPr>
        <p:spPr>
          <a:xfrm>
            <a:off x="4765678" y="3037534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95"/>
          <p:cNvSpPr txBox="1"/>
          <p:nvPr/>
        </p:nvSpPr>
        <p:spPr>
          <a:xfrm>
            <a:off x="5349744" y="2873390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4422543" y="2444556"/>
            <a:ext cx="2597817" cy="756953"/>
            <a:chOff x="817200" y="1877571"/>
            <a:chExt cx="2597817" cy="756953"/>
          </a:xfrm>
        </p:grpSpPr>
        <p:cxnSp>
          <p:nvCxnSpPr>
            <p:cNvPr id="88" name="直接连接符 87"/>
            <p:cNvCxnSpPr/>
            <p:nvPr/>
          </p:nvCxnSpPr>
          <p:spPr>
            <a:xfrm>
              <a:off x="1166307" y="2547191"/>
              <a:ext cx="1395651" cy="828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9" name="TextBox 95"/>
            <p:cNvSpPr txBox="1"/>
            <p:nvPr/>
          </p:nvSpPr>
          <p:spPr>
            <a:xfrm>
              <a:off x="817200" y="2172859"/>
              <a:ext cx="259781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+8  2  6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TextBox 95"/>
            <p:cNvSpPr txBox="1"/>
            <p:nvPr/>
          </p:nvSpPr>
          <p:spPr>
            <a:xfrm>
              <a:off x="1092731" y="1877571"/>
              <a:ext cx="162298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1  9  9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1" name="TextBox 95"/>
          <p:cNvSpPr txBox="1"/>
          <p:nvPr/>
        </p:nvSpPr>
        <p:spPr>
          <a:xfrm>
            <a:off x="4957108" y="2859782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5"/>
          <p:cNvSpPr txBox="1"/>
          <p:nvPr/>
        </p:nvSpPr>
        <p:spPr>
          <a:xfrm>
            <a:off x="4480261" y="3037534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73" grpId="0"/>
      <p:bldP spid="74" grpId="0"/>
      <p:bldP spid="75" grpId="0"/>
      <p:bldP spid="76" grpId="0"/>
      <p:bldP spid="81" grpId="0"/>
      <p:bldP spid="83" grpId="0"/>
      <p:bldP spid="84" grpId="0"/>
      <p:bldP spid="85" grpId="0"/>
      <p:bldP spid="86" grpId="0"/>
      <p:bldP spid="91" grpId="0"/>
      <p:bldP spid="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89408"/>
            <a:ext cx="1214418" cy="1142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25"/>
          <p:cNvSpPr txBox="1">
            <a:spLocks noChangeArrowheads="1"/>
          </p:cNvSpPr>
          <p:nvPr/>
        </p:nvSpPr>
        <p:spPr bwMode="auto">
          <a:xfrm>
            <a:off x="539552" y="339502"/>
            <a:ext cx="8064896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一年级和三年级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学生去剧院看表演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一年级有学生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二年级有学生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剧院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个座位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够坐吗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4"/>
          <p:cNvGrpSpPr/>
          <p:nvPr/>
        </p:nvGrpSpPr>
        <p:grpSpPr bwMode="auto">
          <a:xfrm>
            <a:off x="595921" y="2265620"/>
            <a:ext cx="2120867" cy="724262"/>
            <a:chOff x="2894083" y="1162072"/>
            <a:chExt cx="2326305" cy="20026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1" name="云形标注 82"/>
            <p:cNvSpPr>
              <a:spLocks noChangeArrowheads="1"/>
            </p:cNvSpPr>
            <p:nvPr/>
          </p:nvSpPr>
          <p:spPr bwMode="auto">
            <a:xfrm>
              <a:off x="2894083" y="1162072"/>
              <a:ext cx="2149698" cy="200262"/>
            </a:xfrm>
            <a:prstGeom prst="cloudCallout">
              <a:avLst>
                <a:gd name="adj1" fmla="val -8538"/>
                <a:gd name="adj2" fmla="val 10633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3151593" y="1206887"/>
              <a:ext cx="2068795" cy="1106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用加法计算。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Box 16"/>
          <p:cNvSpPr txBox="1"/>
          <p:nvPr/>
        </p:nvSpPr>
        <p:spPr>
          <a:xfrm>
            <a:off x="4140593" y="1713486"/>
            <a:ext cx="1390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=503(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4"/>
          <p:cNvGrpSpPr/>
          <p:nvPr/>
        </p:nvGrpSpPr>
        <p:grpSpPr bwMode="auto">
          <a:xfrm>
            <a:off x="6383479" y="1961577"/>
            <a:ext cx="1860929" cy="754189"/>
            <a:chOff x="2894082" y="1162072"/>
            <a:chExt cx="2041187" cy="20853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4" name="云形标注 82"/>
            <p:cNvSpPr>
              <a:spLocks noChangeArrowheads="1"/>
            </p:cNvSpPr>
            <p:nvPr/>
          </p:nvSpPr>
          <p:spPr bwMode="auto">
            <a:xfrm>
              <a:off x="2894082" y="1162072"/>
              <a:ext cx="2041187" cy="208537"/>
            </a:xfrm>
            <a:prstGeom prst="cloudCallout">
              <a:avLst>
                <a:gd name="adj1" fmla="val 15259"/>
                <a:gd name="adj2" fmla="val 89544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3076243" y="1205482"/>
              <a:ext cx="1715861" cy="1106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16"/>
          <p:cNvSpPr txBox="1"/>
          <p:nvPr/>
        </p:nvSpPr>
        <p:spPr>
          <a:xfrm>
            <a:off x="3038964" y="1707654"/>
            <a:ext cx="1604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246+257</a:t>
            </a:r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053252" y="3029319"/>
            <a:ext cx="1395651" cy="82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TextBox 95"/>
          <p:cNvSpPr txBox="1"/>
          <p:nvPr/>
        </p:nvSpPr>
        <p:spPr>
          <a:xfrm>
            <a:off x="3038964" y="2361826"/>
            <a:ext cx="16229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2  4  6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95"/>
          <p:cNvSpPr txBox="1"/>
          <p:nvPr/>
        </p:nvSpPr>
        <p:spPr>
          <a:xfrm>
            <a:off x="4034768" y="2944275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5"/>
          <p:cNvSpPr txBox="1"/>
          <p:nvPr/>
        </p:nvSpPr>
        <p:spPr>
          <a:xfrm>
            <a:off x="3565461" y="2944275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5"/>
          <p:cNvSpPr txBox="1"/>
          <p:nvPr/>
        </p:nvSpPr>
        <p:spPr>
          <a:xfrm>
            <a:off x="2767189" y="2653051"/>
            <a:ext cx="25978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+2  5  7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95"/>
          <p:cNvSpPr txBox="1"/>
          <p:nvPr/>
        </p:nvSpPr>
        <p:spPr>
          <a:xfrm>
            <a:off x="3100104" y="2944275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95"/>
          <p:cNvSpPr txBox="1"/>
          <p:nvPr/>
        </p:nvSpPr>
        <p:spPr>
          <a:xfrm>
            <a:off x="3690840" y="2813778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16"/>
          <p:cNvSpPr txBox="1"/>
          <p:nvPr/>
        </p:nvSpPr>
        <p:spPr>
          <a:xfrm>
            <a:off x="2771800" y="3867894"/>
            <a:ext cx="4377442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答：剧院共有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个座位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够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坐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　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95"/>
          <p:cNvSpPr txBox="1"/>
          <p:nvPr/>
        </p:nvSpPr>
        <p:spPr>
          <a:xfrm>
            <a:off x="3214227" y="2823491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3073023" y="3196433"/>
            <a:ext cx="1986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503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6"/>
          <p:cNvSpPr txBox="1"/>
          <p:nvPr/>
        </p:nvSpPr>
        <p:spPr>
          <a:xfrm>
            <a:off x="4643961" y="3196433"/>
            <a:ext cx="1986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够坐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69833" y="2859782"/>
            <a:ext cx="546583" cy="1404000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42" grpId="0"/>
      <p:bldP spid="44" grpId="0"/>
      <p:bldP spid="45" grpId="0"/>
      <p:bldP spid="46" grpId="0"/>
      <p:bldP spid="47" grpId="0"/>
      <p:bldP spid="48" grpId="0"/>
      <p:bldP spid="33" grpId="0"/>
    </p:bldLst>
  </p:timing>
</p:sld>
</file>

<file path=ppt/tags/tag1.xml><?xml version="1.0" encoding="utf-8"?>
<p:tagLst xmlns:p="http://schemas.openxmlformats.org/presentationml/2006/main">
  <p:tag name="KSO_WPP_MARK_KEY" val="4327107d-84b0-49e5-ba2f-cdb1b1e1f5ec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1074</Words>
  <Application>WPS 演示</Application>
  <PresentationFormat>全屏显示(16:9)</PresentationFormat>
  <Paragraphs>320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等线</vt:lpstr>
      <vt:lpstr>Times New Roman</vt:lpstr>
      <vt:lpstr>Calibri</vt:lpstr>
      <vt:lpstr>Arial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2023-01-30T04:37:45Z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A7923D85C2D54D53AA10B2ED64F5FB07</vt:lpwstr>
  </property>
</Properties>
</file>