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58" r:id="rId7"/>
    <p:sldId id="559" r:id="rId8"/>
    <p:sldId id="552" r:id="rId9"/>
    <p:sldId id="560" r:id="rId10"/>
    <p:sldId id="561" r:id="rId11"/>
    <p:sldId id="557" r:id="rId12"/>
    <p:sldId id="502" r:id="rId13"/>
    <p:sldId id="518" r:id="rId14"/>
    <p:sldId id="538" r:id="rId15"/>
    <p:sldId id="507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 userDrawn="1">
          <p15:clr>
            <a:srgbClr val="A4A3A4"/>
          </p15:clr>
        </p15:guide>
        <p15:guide id="2" pos="4422" userDrawn="1">
          <p15:clr>
            <a:srgbClr val="A4A3A4"/>
          </p15:clr>
        </p15:guide>
        <p15:guide id="3" orient="horz" pos="985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F9F"/>
    <a:srgbClr val="0070C0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210"/>
        <p:guide pos="4422"/>
        <p:guide orient="horz" pos="98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加与减</a:t>
            </a:r>
            <a:r>
              <a:rPr lang="zh-CN" altLang="en-US" sz="1200" b="1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小小图书馆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66264" y="1435155"/>
            <a:ext cx="3600986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小小图书馆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4286" y="555526"/>
            <a:ext cx="152349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加与减</a:t>
            </a:r>
            <a:endParaRPr lang="zh-CN" altLang="en-US" sz="36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11560" y="1000542"/>
            <a:ext cx="756359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578-234=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862-359=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6"/>
          <p:cNvSpPr txBox="1"/>
          <p:nvPr/>
        </p:nvSpPr>
        <p:spPr>
          <a:xfrm>
            <a:off x="3221110" y="1347614"/>
            <a:ext cx="9927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344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32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6"/>
          <p:cNvSpPr txBox="1"/>
          <p:nvPr/>
        </p:nvSpPr>
        <p:spPr>
          <a:xfrm>
            <a:off x="6891571" y="1347614"/>
            <a:ext cx="9927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503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32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"/>
          <p:cNvGrpSpPr/>
          <p:nvPr/>
        </p:nvGrpSpPr>
        <p:grpSpPr bwMode="auto">
          <a:xfrm>
            <a:off x="3052327" y="3275529"/>
            <a:ext cx="1375657" cy="649147"/>
            <a:chOff x="2894082" y="1162072"/>
            <a:chExt cx="334221" cy="30886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9" name="云形标注 82"/>
            <p:cNvSpPr>
              <a:spLocks noChangeArrowheads="1"/>
            </p:cNvSpPr>
            <p:nvPr/>
          </p:nvSpPr>
          <p:spPr bwMode="auto">
            <a:xfrm>
              <a:off x="2894082" y="1162072"/>
              <a:ext cx="334221" cy="308866"/>
            </a:xfrm>
            <a:prstGeom prst="cloudCallout">
              <a:avLst>
                <a:gd name="adj1" fmla="val -34200"/>
                <a:gd name="adj2" fmla="val -117853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2944466" y="1201611"/>
              <a:ext cx="233453" cy="2196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8-4=4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4"/>
          <p:cNvGrpSpPr/>
          <p:nvPr/>
        </p:nvGrpSpPr>
        <p:grpSpPr bwMode="auto">
          <a:xfrm>
            <a:off x="5940153" y="411511"/>
            <a:ext cx="2235002" cy="936104"/>
            <a:chOff x="2181024" y="1194470"/>
            <a:chExt cx="1210773" cy="40472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2181024" y="1194470"/>
              <a:ext cx="1210773" cy="404728"/>
            </a:xfrm>
            <a:prstGeom prst="cloudCallout">
              <a:avLst>
                <a:gd name="adj1" fmla="val -10684"/>
                <a:gd name="adj2" fmla="val 119014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4"/>
            <p:cNvSpPr>
              <a:spLocks noChangeArrowheads="1"/>
            </p:cNvSpPr>
            <p:nvPr/>
          </p:nvSpPr>
          <p:spPr bwMode="auto">
            <a:xfrm>
              <a:off x="2254326" y="1251723"/>
              <a:ext cx="1137471" cy="2814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个位不够减，向十位借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Box 95"/>
          <p:cNvSpPr txBox="1"/>
          <p:nvPr/>
        </p:nvSpPr>
        <p:spPr>
          <a:xfrm>
            <a:off x="2940884" y="2804688"/>
            <a:ext cx="55099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95"/>
          <p:cNvSpPr txBox="1"/>
          <p:nvPr/>
        </p:nvSpPr>
        <p:spPr>
          <a:xfrm>
            <a:off x="2436828" y="2804688"/>
            <a:ext cx="55099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95"/>
          <p:cNvSpPr txBox="1"/>
          <p:nvPr/>
        </p:nvSpPr>
        <p:spPr>
          <a:xfrm>
            <a:off x="1860764" y="2804688"/>
            <a:ext cx="55099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254103" y="2139702"/>
            <a:ext cx="2597817" cy="852415"/>
            <a:chOff x="655275" y="1805563"/>
            <a:chExt cx="2597817" cy="852415"/>
          </a:xfrm>
        </p:grpSpPr>
        <p:sp>
          <p:nvSpPr>
            <p:cNvPr id="79" name="TextBox 95"/>
            <p:cNvSpPr txBox="1"/>
            <p:nvPr/>
          </p:nvSpPr>
          <p:spPr>
            <a:xfrm>
              <a:off x="655275" y="2134758"/>
              <a:ext cx="25978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- 2  3  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1092852" y="2597651"/>
              <a:ext cx="16765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0" name="TextBox 95"/>
            <p:cNvSpPr txBox="1"/>
            <p:nvPr/>
          </p:nvSpPr>
          <p:spPr>
            <a:xfrm>
              <a:off x="1290386" y="1805563"/>
              <a:ext cx="162298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5  7  8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TextBox 95"/>
          <p:cNvSpPr txBox="1"/>
          <p:nvPr/>
        </p:nvSpPr>
        <p:spPr>
          <a:xfrm>
            <a:off x="6588224" y="2715766"/>
            <a:ext cx="55099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95"/>
          <p:cNvSpPr txBox="1"/>
          <p:nvPr/>
        </p:nvSpPr>
        <p:spPr>
          <a:xfrm>
            <a:off x="6037228" y="2715766"/>
            <a:ext cx="55099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95"/>
          <p:cNvSpPr txBox="1"/>
          <p:nvPr/>
        </p:nvSpPr>
        <p:spPr>
          <a:xfrm>
            <a:off x="5508104" y="2715766"/>
            <a:ext cx="55099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4854503" y="2139702"/>
            <a:ext cx="2597817" cy="806831"/>
            <a:chOff x="671161" y="1877571"/>
            <a:chExt cx="2597817" cy="806831"/>
          </a:xfrm>
        </p:grpSpPr>
        <p:sp>
          <p:nvSpPr>
            <p:cNvPr id="89" name="TextBox 95"/>
            <p:cNvSpPr txBox="1"/>
            <p:nvPr/>
          </p:nvSpPr>
          <p:spPr>
            <a:xfrm>
              <a:off x="671161" y="2161182"/>
              <a:ext cx="25978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- 3  5 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1108738" y="2584733"/>
              <a:ext cx="1728192" cy="1291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0" name="TextBox 95"/>
            <p:cNvSpPr txBox="1"/>
            <p:nvPr/>
          </p:nvSpPr>
          <p:spPr>
            <a:xfrm>
              <a:off x="1285956" y="1877571"/>
              <a:ext cx="162298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8  6  2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TextBox 95"/>
          <p:cNvSpPr txBox="1"/>
          <p:nvPr/>
        </p:nvSpPr>
        <p:spPr>
          <a:xfrm>
            <a:off x="6037228" y="1760498"/>
            <a:ext cx="55099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4"/>
          <p:cNvGrpSpPr/>
          <p:nvPr/>
        </p:nvGrpSpPr>
        <p:grpSpPr bwMode="auto">
          <a:xfrm>
            <a:off x="4860032" y="3579862"/>
            <a:ext cx="1443406" cy="649147"/>
            <a:chOff x="2894082" y="1162072"/>
            <a:chExt cx="350681" cy="30886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2894082" y="1162072"/>
              <a:ext cx="334221" cy="308866"/>
            </a:xfrm>
            <a:prstGeom prst="cloudCallout">
              <a:avLst>
                <a:gd name="adj1" fmla="val 51710"/>
                <a:gd name="adj2" fmla="val -132471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2905876" y="1221164"/>
              <a:ext cx="338887" cy="19037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6-1-5=0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73" grpId="0"/>
      <p:bldP spid="74" grpId="0"/>
      <p:bldP spid="75" grpId="0"/>
      <p:bldP spid="83" grpId="0"/>
      <p:bldP spid="84" grpId="0"/>
      <p:bldP spid="85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25"/>
          <p:cNvSpPr txBox="1">
            <a:spLocks noChangeArrowheads="1"/>
          </p:cNvSpPr>
          <p:nvPr/>
        </p:nvSpPr>
        <p:spPr bwMode="auto">
          <a:xfrm>
            <a:off x="467543" y="339502"/>
            <a:ext cx="832657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养羊专业户张叔叔家养了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576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只羊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卖了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284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还剩多少只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4"/>
          <p:cNvGrpSpPr/>
          <p:nvPr/>
        </p:nvGrpSpPr>
        <p:grpSpPr bwMode="auto">
          <a:xfrm>
            <a:off x="467543" y="2135520"/>
            <a:ext cx="1959856" cy="724262"/>
            <a:chOff x="2894083" y="1162072"/>
            <a:chExt cx="2149698" cy="20026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1" name="云形标注 82"/>
            <p:cNvSpPr>
              <a:spLocks noChangeArrowheads="1"/>
            </p:cNvSpPr>
            <p:nvPr/>
          </p:nvSpPr>
          <p:spPr bwMode="auto">
            <a:xfrm>
              <a:off x="2894083" y="1162072"/>
              <a:ext cx="2149698" cy="200262"/>
            </a:xfrm>
            <a:prstGeom prst="cloudCallout">
              <a:avLst>
                <a:gd name="adj1" fmla="val -8538"/>
                <a:gd name="adj2" fmla="val 106337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2973066" y="1181983"/>
              <a:ext cx="2068795" cy="1276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法计算。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TextBox 16"/>
          <p:cNvSpPr txBox="1"/>
          <p:nvPr/>
        </p:nvSpPr>
        <p:spPr>
          <a:xfrm>
            <a:off x="4027450" y="1425454"/>
            <a:ext cx="2046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=292(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32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4"/>
          <p:cNvGrpSpPr/>
          <p:nvPr/>
        </p:nvGrpSpPr>
        <p:grpSpPr bwMode="auto">
          <a:xfrm>
            <a:off x="5940152" y="1995684"/>
            <a:ext cx="3168352" cy="1080122"/>
            <a:chOff x="2894082" y="1162072"/>
            <a:chExt cx="2883552" cy="23617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4" name="云形标注 82"/>
            <p:cNvSpPr>
              <a:spLocks noChangeArrowheads="1"/>
            </p:cNvSpPr>
            <p:nvPr/>
          </p:nvSpPr>
          <p:spPr bwMode="auto">
            <a:xfrm>
              <a:off x="2894082" y="1162072"/>
              <a:ext cx="2041187" cy="208537"/>
            </a:xfrm>
            <a:prstGeom prst="cloudCallout">
              <a:avLst>
                <a:gd name="adj1" fmla="val 28336"/>
                <a:gd name="adj2" fmla="val 95876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3076051" y="1168473"/>
              <a:ext cx="2701583" cy="2297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百位计算要去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再减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16"/>
          <p:cNvSpPr txBox="1"/>
          <p:nvPr/>
        </p:nvSpPr>
        <p:spPr>
          <a:xfrm>
            <a:off x="2521568" y="1419622"/>
            <a:ext cx="1978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576-284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32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16"/>
          <p:cNvSpPr txBox="1"/>
          <p:nvPr/>
        </p:nvSpPr>
        <p:spPr>
          <a:xfrm>
            <a:off x="2555776" y="3579862"/>
            <a:ext cx="437744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292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95"/>
          <p:cNvSpPr txBox="1"/>
          <p:nvPr/>
        </p:nvSpPr>
        <p:spPr>
          <a:xfrm>
            <a:off x="4139952" y="2923079"/>
            <a:ext cx="55099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95"/>
          <p:cNvSpPr txBox="1"/>
          <p:nvPr/>
        </p:nvSpPr>
        <p:spPr>
          <a:xfrm>
            <a:off x="3491880" y="2923079"/>
            <a:ext cx="55099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95"/>
          <p:cNvSpPr txBox="1"/>
          <p:nvPr/>
        </p:nvSpPr>
        <p:spPr>
          <a:xfrm>
            <a:off x="2843808" y="2923079"/>
            <a:ext cx="55099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118199" y="2067694"/>
            <a:ext cx="2597817" cy="936104"/>
            <a:chOff x="-70334" y="1877571"/>
            <a:chExt cx="2597817" cy="936104"/>
          </a:xfrm>
        </p:grpSpPr>
        <p:sp>
          <p:nvSpPr>
            <p:cNvPr id="59" name="TextBox 95"/>
            <p:cNvSpPr txBox="1"/>
            <p:nvPr/>
          </p:nvSpPr>
          <p:spPr>
            <a:xfrm>
              <a:off x="-70334" y="2228900"/>
              <a:ext cx="259781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- 2  8  4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449651" y="2741667"/>
              <a:ext cx="1861808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TextBox 95"/>
            <p:cNvSpPr txBox="1"/>
            <p:nvPr/>
          </p:nvSpPr>
          <p:spPr>
            <a:xfrm>
              <a:off x="583267" y="1877571"/>
              <a:ext cx="190143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5  7  6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TextBox 95"/>
          <p:cNvSpPr txBox="1"/>
          <p:nvPr/>
        </p:nvSpPr>
        <p:spPr>
          <a:xfrm>
            <a:off x="3516948" y="1635646"/>
            <a:ext cx="55099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40352" y="2967950"/>
            <a:ext cx="546583" cy="1404000"/>
          </a:xfrm>
          <a:prstGeom prst="rect">
            <a:avLst/>
          </a:prstGeom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35" grpId="0"/>
      <p:bldP spid="52" grpId="0"/>
      <p:bldP spid="57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39553" y="2859782"/>
            <a:ext cx="2359368" cy="798777"/>
            <a:chOff x="621314" y="1453529"/>
            <a:chExt cx="3603496" cy="209435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7" name="云形标注 5"/>
            <p:cNvSpPr>
              <a:spLocks noChangeArrowheads="1"/>
            </p:cNvSpPr>
            <p:nvPr/>
          </p:nvSpPr>
          <p:spPr bwMode="auto">
            <a:xfrm>
              <a:off x="621314" y="1453529"/>
              <a:ext cx="2969427" cy="2094350"/>
            </a:xfrm>
            <a:prstGeom prst="cloudCallout">
              <a:avLst>
                <a:gd name="adj1" fmla="val 31476"/>
                <a:gd name="adj2" fmla="val -201585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895174" y="1921441"/>
              <a:ext cx="3329636" cy="10490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580-300=280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25"/>
          <p:cNvSpPr txBox="1">
            <a:spLocks noChangeArrowheads="1"/>
          </p:cNvSpPr>
          <p:nvPr/>
        </p:nvSpPr>
        <p:spPr bwMode="auto">
          <a:xfrm>
            <a:off x="467544" y="339502"/>
            <a:ext cx="3938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想一想，算一算。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827584" y="1203598"/>
            <a:ext cx="3960440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300+(       )=580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4"/>
          <p:cNvSpPr>
            <a:spLocks noChangeArrowheads="1"/>
          </p:cNvSpPr>
          <p:nvPr/>
        </p:nvSpPr>
        <p:spPr bwMode="auto">
          <a:xfrm>
            <a:off x="4716016" y="1203598"/>
            <a:ext cx="3888432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)+80=320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4"/>
          <p:cNvSpPr>
            <a:spLocks noChangeArrowheads="1"/>
          </p:cNvSpPr>
          <p:nvPr/>
        </p:nvSpPr>
        <p:spPr bwMode="auto">
          <a:xfrm>
            <a:off x="827584" y="1995686"/>
            <a:ext cx="3704204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560-(       )=320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4"/>
          <p:cNvSpPr>
            <a:spLocks noChangeArrowheads="1"/>
          </p:cNvSpPr>
          <p:nvPr/>
        </p:nvSpPr>
        <p:spPr bwMode="auto">
          <a:xfrm>
            <a:off x="4716016" y="2139702"/>
            <a:ext cx="3600400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)-470=240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6"/>
          <p:cNvSpPr txBox="1"/>
          <p:nvPr/>
        </p:nvSpPr>
        <p:spPr>
          <a:xfrm>
            <a:off x="2267744" y="1059582"/>
            <a:ext cx="139048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32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6"/>
          <p:cNvSpPr txBox="1"/>
          <p:nvPr/>
        </p:nvSpPr>
        <p:spPr>
          <a:xfrm>
            <a:off x="5125730" y="1059582"/>
            <a:ext cx="1390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32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347864" y="2859782"/>
            <a:ext cx="2055394" cy="754777"/>
            <a:chOff x="621312" y="1453529"/>
            <a:chExt cx="3574098" cy="209435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60" name="云形标注 5"/>
            <p:cNvSpPr>
              <a:spLocks noChangeArrowheads="1"/>
            </p:cNvSpPr>
            <p:nvPr/>
          </p:nvSpPr>
          <p:spPr bwMode="auto">
            <a:xfrm>
              <a:off x="621312" y="1453529"/>
              <a:ext cx="3500954" cy="2094350"/>
            </a:xfrm>
            <a:prstGeom prst="cloudCallout">
              <a:avLst>
                <a:gd name="adj1" fmla="val -45792"/>
                <a:gd name="adj2" fmla="val -88357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865775" y="1944814"/>
              <a:ext cx="3329635" cy="11102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560-320=240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3" name="TextBox 16"/>
          <p:cNvSpPr txBox="1"/>
          <p:nvPr/>
        </p:nvSpPr>
        <p:spPr>
          <a:xfrm>
            <a:off x="2123728" y="1851670"/>
            <a:ext cx="1390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32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6"/>
          <p:cNvSpPr txBox="1"/>
          <p:nvPr/>
        </p:nvSpPr>
        <p:spPr>
          <a:xfrm>
            <a:off x="5197738" y="1995686"/>
            <a:ext cx="1390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710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32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982596" y="3003798"/>
            <a:ext cx="2055394" cy="754777"/>
            <a:chOff x="621312" y="1453529"/>
            <a:chExt cx="3574098" cy="209435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8" name="云形标注 5"/>
            <p:cNvSpPr>
              <a:spLocks noChangeArrowheads="1"/>
            </p:cNvSpPr>
            <p:nvPr/>
          </p:nvSpPr>
          <p:spPr bwMode="auto">
            <a:xfrm>
              <a:off x="621312" y="1453529"/>
              <a:ext cx="3500954" cy="2094350"/>
            </a:xfrm>
            <a:prstGeom prst="cloudCallout">
              <a:avLst>
                <a:gd name="adj1" fmla="val -45792"/>
                <a:gd name="adj2" fmla="val -88357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865775" y="1944814"/>
              <a:ext cx="3329635" cy="11102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470+240=710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54" grpId="0"/>
      <p:bldP spid="55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31640" y="2067694"/>
            <a:ext cx="6336704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三位数减法的笔算方法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相同数位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一位上的数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从前一位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加到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上再减。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15816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963212" y="972275"/>
            <a:ext cx="2520280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小小图书馆藏书情况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101Y1.EPS" descr="id:2147502738;FounderCES"/>
          <p:cNvPicPr/>
          <p:nvPr/>
        </p:nvPicPr>
        <p:blipFill>
          <a:blip r:embed="rId1" cstate="email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3681" y="1131590"/>
            <a:ext cx="5390439" cy="2354217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94966" y="1451096"/>
          <a:ext cx="2089330" cy="1584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0222"/>
                <a:gridCol w="11391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种类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altLang="zh-CN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239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连环画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3003484" y="3136712"/>
            <a:ext cx="2221873" cy="997725"/>
            <a:chOff x="1378211" y="1267414"/>
            <a:chExt cx="2296935" cy="81280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8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2296935" cy="812807"/>
            </a:xfrm>
            <a:prstGeom prst="cloudCallout">
              <a:avLst>
                <a:gd name="adj1" fmla="val 76319"/>
                <a:gd name="adj2" fmla="val 20866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599615" y="1407719"/>
              <a:ext cx="1910904" cy="5766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故事书比连环画多多少本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4128" y="3363838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593036" y="1153294"/>
            <a:ext cx="2476321" cy="1197986"/>
            <a:chOff x="1378211" y="1267414"/>
            <a:chExt cx="2559979" cy="97595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2550132" cy="975952"/>
            </a:xfrm>
            <a:prstGeom prst="cloudCallout">
              <a:avLst>
                <a:gd name="adj1" fmla="val -18663"/>
                <a:gd name="adj2" fmla="val 119478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482585" y="1449925"/>
              <a:ext cx="2455605" cy="5766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用故事书的本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数减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去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连环画的本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372200" y="899255"/>
            <a:ext cx="2520280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小小图书馆藏书情况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6503954" y="1378076"/>
          <a:ext cx="2089330" cy="1584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0222"/>
                <a:gridCol w="11391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种类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altLang="zh-CN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239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连环画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圆角矩形 17"/>
          <p:cNvSpPr/>
          <p:nvPr/>
        </p:nvSpPr>
        <p:spPr>
          <a:xfrm>
            <a:off x="7708180" y="1824295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圆角矩形 18"/>
          <p:cNvSpPr/>
          <p:nvPr/>
        </p:nvSpPr>
        <p:spPr>
          <a:xfrm>
            <a:off x="7722060" y="2222001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1" name="圆角矩形 20"/>
          <p:cNvSpPr/>
          <p:nvPr/>
        </p:nvSpPr>
        <p:spPr>
          <a:xfrm>
            <a:off x="3273896" y="699228"/>
            <a:ext cx="2520000" cy="38120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3" name="TextBox 95"/>
          <p:cNvSpPr txBox="1"/>
          <p:nvPr/>
        </p:nvSpPr>
        <p:spPr>
          <a:xfrm>
            <a:off x="3101900" y="627534"/>
            <a:ext cx="16662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239-118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267966" y="1264189"/>
            <a:ext cx="1992183" cy="1311340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TextBox 16"/>
          <p:cNvSpPr txBox="1"/>
          <p:nvPr/>
        </p:nvSpPr>
        <p:spPr>
          <a:xfrm>
            <a:off x="3563072" y="1178973"/>
            <a:ext cx="2022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239-100=139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3563072" y="1645269"/>
            <a:ext cx="20311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139-10=129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3563072" y="2111564"/>
            <a:ext cx="20311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129-8=121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343058" y="3349867"/>
            <a:ext cx="379963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46"/>
          <p:cNvSpPr txBox="1"/>
          <p:nvPr/>
        </p:nvSpPr>
        <p:spPr>
          <a:xfrm>
            <a:off x="5769273" y="3302122"/>
            <a:ext cx="66353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239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上弧形箭头 33"/>
          <p:cNvSpPr/>
          <p:nvPr/>
        </p:nvSpPr>
        <p:spPr>
          <a:xfrm flipH="1">
            <a:off x="4485425" y="2981773"/>
            <a:ext cx="1607963" cy="213863"/>
          </a:xfrm>
          <a:prstGeom prst="curved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46"/>
          <p:cNvSpPr txBox="1"/>
          <p:nvPr/>
        </p:nvSpPr>
        <p:spPr>
          <a:xfrm>
            <a:off x="5009173" y="2584989"/>
            <a:ext cx="8311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-100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46"/>
          <p:cNvSpPr txBox="1"/>
          <p:nvPr/>
        </p:nvSpPr>
        <p:spPr>
          <a:xfrm>
            <a:off x="4283356" y="3302122"/>
            <a:ext cx="66353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139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上弧形箭头 36"/>
          <p:cNvSpPr/>
          <p:nvPr/>
        </p:nvSpPr>
        <p:spPr>
          <a:xfrm flipH="1">
            <a:off x="3813608" y="2996909"/>
            <a:ext cx="758392" cy="177968"/>
          </a:xfrm>
          <a:prstGeom prst="curved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46"/>
          <p:cNvSpPr txBox="1"/>
          <p:nvPr/>
        </p:nvSpPr>
        <p:spPr>
          <a:xfrm>
            <a:off x="3911507" y="2626871"/>
            <a:ext cx="66353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-10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46"/>
          <p:cNvSpPr txBox="1"/>
          <p:nvPr/>
        </p:nvSpPr>
        <p:spPr>
          <a:xfrm>
            <a:off x="3547183" y="3302122"/>
            <a:ext cx="66353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129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上弧形箭头 39"/>
          <p:cNvSpPr/>
          <p:nvPr/>
        </p:nvSpPr>
        <p:spPr>
          <a:xfrm flipH="1">
            <a:off x="3194890" y="2968093"/>
            <a:ext cx="666335" cy="194888"/>
          </a:xfrm>
          <a:prstGeom prst="curved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6"/>
          <p:cNvSpPr txBox="1"/>
          <p:nvPr/>
        </p:nvSpPr>
        <p:spPr>
          <a:xfrm>
            <a:off x="3273896" y="2599982"/>
            <a:ext cx="66353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-8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6"/>
          <p:cNvSpPr txBox="1"/>
          <p:nvPr/>
        </p:nvSpPr>
        <p:spPr>
          <a:xfrm>
            <a:off x="2995560" y="3302122"/>
            <a:ext cx="66353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121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724128" y="3551136"/>
            <a:ext cx="1944216" cy="964830"/>
            <a:chOff x="1354467" y="1444309"/>
            <a:chExt cx="1926754" cy="98757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6" name="云形标注 5"/>
            <p:cNvSpPr>
              <a:spLocks noChangeArrowheads="1"/>
            </p:cNvSpPr>
            <p:nvPr/>
          </p:nvSpPr>
          <p:spPr bwMode="auto">
            <a:xfrm>
              <a:off x="1354467" y="1444309"/>
              <a:ext cx="1926754" cy="987572"/>
            </a:xfrm>
            <a:prstGeom prst="cloudCallout">
              <a:avLst>
                <a:gd name="adj1" fmla="val 74756"/>
                <a:gd name="adj2" fmla="val -39770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矩形 4"/>
            <p:cNvSpPr>
              <a:spLocks noChangeArrowheads="1"/>
            </p:cNvSpPr>
            <p:nvPr/>
          </p:nvSpPr>
          <p:spPr bwMode="auto">
            <a:xfrm>
              <a:off x="1544559" y="1575809"/>
              <a:ext cx="1546569" cy="7245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118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分成</a:t>
              </a:r>
              <a:endPara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6088175" y="3229676"/>
            <a:ext cx="0" cy="1030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535596" y="3232255"/>
            <a:ext cx="0" cy="1030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843879" y="3229246"/>
            <a:ext cx="0" cy="1030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225645" y="3220401"/>
            <a:ext cx="0" cy="1030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00392" y="3075806"/>
            <a:ext cx="546583" cy="1404000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23" grpId="0"/>
      <p:bldP spid="24" grpId="0" animBg="1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67544" y="1801367"/>
            <a:ext cx="1998375" cy="770383"/>
            <a:chOff x="1378211" y="1267414"/>
            <a:chExt cx="2559978" cy="62760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2550132" cy="627601"/>
            </a:xfrm>
            <a:prstGeom prst="cloudCallout">
              <a:avLst>
                <a:gd name="adj1" fmla="val -22160"/>
                <a:gd name="adj2" fmla="val 138920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482584" y="1388713"/>
              <a:ext cx="2455605" cy="3259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用计算器计算。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156176" y="899255"/>
            <a:ext cx="2520280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小小图书馆藏书情况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6287930" y="1378076"/>
          <a:ext cx="2089330" cy="1584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0222"/>
                <a:gridCol w="11391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种类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altLang="zh-CN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239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连环画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118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圆角矩形 17"/>
          <p:cNvSpPr/>
          <p:nvPr/>
        </p:nvSpPr>
        <p:spPr>
          <a:xfrm>
            <a:off x="7492156" y="1824295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圆角矩形 18"/>
          <p:cNvSpPr/>
          <p:nvPr/>
        </p:nvSpPr>
        <p:spPr>
          <a:xfrm>
            <a:off x="7506036" y="2222001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1" name="圆角矩形 20"/>
          <p:cNvSpPr/>
          <p:nvPr/>
        </p:nvSpPr>
        <p:spPr>
          <a:xfrm>
            <a:off x="3513510" y="555212"/>
            <a:ext cx="2520000" cy="38120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95"/>
          <p:cNvSpPr txBox="1"/>
          <p:nvPr/>
        </p:nvSpPr>
        <p:spPr>
          <a:xfrm>
            <a:off x="3341514" y="483518"/>
            <a:ext cx="16662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239-118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矩形 4"/>
          <p:cNvSpPr>
            <a:spLocks noChangeArrowheads="1"/>
          </p:cNvSpPr>
          <p:nvPr/>
        </p:nvSpPr>
        <p:spPr bwMode="auto">
          <a:xfrm>
            <a:off x="5531694" y="3015991"/>
            <a:ext cx="1560586" cy="70788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从个位拨去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3814304" y="1138739"/>
            <a:ext cx="1418281" cy="2608490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3893041" y="1251441"/>
            <a:ext cx="1207037" cy="2317563"/>
            <a:chOff x="1708779" y="1447743"/>
            <a:chExt cx="1207037" cy="2317563"/>
          </a:xfrm>
        </p:grpSpPr>
        <p:sp>
          <p:nvSpPr>
            <p:cNvPr id="49" name="矩形 48"/>
            <p:cNvSpPr/>
            <p:nvPr/>
          </p:nvSpPr>
          <p:spPr>
            <a:xfrm>
              <a:off x="1708779" y="3448744"/>
              <a:ext cx="432000" cy="316562"/>
            </a:xfrm>
            <a:prstGeom prst="rect">
              <a:avLst/>
            </a:prstGeom>
            <a:solidFill>
              <a:srgbClr val="FF99FF"/>
            </a:solidFill>
            <a:ln>
              <a:solidFill>
                <a:schemeClr val="accent5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百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135426" y="3448744"/>
              <a:ext cx="396000" cy="316562"/>
            </a:xfrm>
            <a:prstGeom prst="rect">
              <a:avLst/>
            </a:prstGeom>
            <a:solidFill>
              <a:srgbClr val="86F3FE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十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519816" y="3448744"/>
              <a:ext cx="396000" cy="31656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圆柱形 51"/>
            <p:cNvSpPr/>
            <p:nvPr/>
          </p:nvSpPr>
          <p:spPr>
            <a:xfrm flipH="1">
              <a:off x="1908880" y="1455907"/>
              <a:ext cx="36000" cy="1980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柱形 52"/>
            <p:cNvSpPr/>
            <p:nvPr/>
          </p:nvSpPr>
          <p:spPr>
            <a:xfrm flipH="1">
              <a:off x="2292110" y="1455907"/>
              <a:ext cx="36000" cy="1980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柱形 53"/>
            <p:cNvSpPr/>
            <p:nvPr/>
          </p:nvSpPr>
          <p:spPr>
            <a:xfrm flipH="1">
              <a:off x="2683890" y="1447743"/>
              <a:ext cx="36000" cy="1980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4012796" y="3137435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390990" y="3125387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390990" y="3014575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流程图: 可选过程 57"/>
          <p:cNvSpPr/>
          <p:nvPr/>
        </p:nvSpPr>
        <p:spPr>
          <a:xfrm>
            <a:off x="4718085" y="2224334"/>
            <a:ext cx="367986" cy="918846"/>
          </a:xfrm>
          <a:prstGeom prst="flowChartAlternateProcess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390990" y="2903762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802810" y="3148014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4802810" y="3035180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802810" y="2922345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802810" y="2809510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802810" y="2696675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802810" y="2583840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802810" y="2471005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802810" y="2358170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4802810" y="2245335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4012796" y="3024100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流程图: 可选过程 89"/>
          <p:cNvSpPr/>
          <p:nvPr/>
        </p:nvSpPr>
        <p:spPr>
          <a:xfrm>
            <a:off x="4279912" y="2809509"/>
            <a:ext cx="367986" cy="215425"/>
          </a:xfrm>
          <a:prstGeom prst="flowChartAlternateProcess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流程图: 可选过程 90"/>
          <p:cNvSpPr/>
          <p:nvPr/>
        </p:nvSpPr>
        <p:spPr>
          <a:xfrm>
            <a:off x="3907094" y="2932081"/>
            <a:ext cx="367986" cy="215425"/>
          </a:xfrm>
          <a:prstGeom prst="flowChartAlternateProcess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4"/>
          <p:cNvSpPr>
            <a:spLocks noChangeArrowheads="1"/>
          </p:cNvSpPr>
          <p:nvPr/>
        </p:nvSpPr>
        <p:spPr bwMode="auto">
          <a:xfrm>
            <a:off x="2439533" y="1615373"/>
            <a:ext cx="1560585" cy="70788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十位拨去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矩形 4"/>
          <p:cNvSpPr>
            <a:spLocks noChangeArrowheads="1"/>
          </p:cNvSpPr>
          <p:nvPr/>
        </p:nvSpPr>
        <p:spPr bwMode="auto">
          <a:xfrm>
            <a:off x="2440028" y="2523555"/>
            <a:ext cx="1560585" cy="70788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百位拨去</a:t>
            </a:r>
            <a:r>
              <a:rPr lang="en-US" altLang="zh-CN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个珠子。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矩形 4"/>
          <p:cNvSpPr>
            <a:spLocks noChangeArrowheads="1"/>
          </p:cNvSpPr>
          <p:nvPr/>
        </p:nvSpPr>
        <p:spPr bwMode="auto">
          <a:xfrm>
            <a:off x="4132846" y="3634821"/>
            <a:ext cx="687052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1" name="组合 6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46" grpId="0" animBg="1"/>
      <p:bldP spid="55" grpId="0" animBg="1"/>
      <p:bldP spid="56" grpId="0" animBg="1"/>
      <p:bldP spid="57" grpId="0" animBg="1"/>
      <p:bldP spid="58" grpId="0" animBg="1"/>
      <p:bldP spid="58" grpId="2" animBg="1"/>
      <p:bldP spid="59" grpId="0" animBg="1"/>
      <p:bldP spid="59" grpId="1" animBg="1"/>
      <p:bldP spid="65" grpId="0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88" grpId="0" animBg="1"/>
      <p:bldP spid="88" grpId="1" animBg="1"/>
      <p:bldP spid="90" grpId="0" animBg="1"/>
      <p:bldP spid="90" grpId="1" animBg="1"/>
      <p:bldP spid="91" grpId="0" animBg="1"/>
      <p:bldP spid="91" grpId="1" animBg="1"/>
      <p:bldP spid="92" grpId="0"/>
      <p:bldP spid="93" grpId="0"/>
      <p:bldP spid="9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93037" y="1153293"/>
            <a:ext cx="1830241" cy="770383"/>
            <a:chOff x="1378211" y="1267414"/>
            <a:chExt cx="2617308" cy="62760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2550132" cy="627601"/>
            </a:xfrm>
            <a:prstGeom prst="cloudCallout">
              <a:avLst>
                <a:gd name="adj1" fmla="val -22160"/>
                <a:gd name="adj2" fmla="val 138920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39914" y="1402003"/>
              <a:ext cx="2455605" cy="3259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用竖式计算。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476380" y="899255"/>
            <a:ext cx="2520280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小小图书馆藏书情况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6608134" y="1378076"/>
          <a:ext cx="2089330" cy="1584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0222"/>
                <a:gridCol w="11391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种类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altLang="zh-CN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239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连环画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圆角矩形 17"/>
          <p:cNvSpPr/>
          <p:nvPr/>
        </p:nvSpPr>
        <p:spPr>
          <a:xfrm>
            <a:off x="7812360" y="1824295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7826240" y="2222001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3273896" y="1152922"/>
            <a:ext cx="2520000" cy="38120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TextBox 95"/>
          <p:cNvSpPr txBox="1"/>
          <p:nvPr/>
        </p:nvSpPr>
        <p:spPr>
          <a:xfrm>
            <a:off x="3101900" y="1081228"/>
            <a:ext cx="16662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239-118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圆角矩形 115"/>
          <p:cNvSpPr/>
          <p:nvPr/>
        </p:nvSpPr>
        <p:spPr>
          <a:xfrm>
            <a:off x="3292548" y="1815227"/>
            <a:ext cx="1601567" cy="1462258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7" name="直接连接符 116"/>
          <p:cNvCxnSpPr/>
          <p:nvPr/>
        </p:nvCxnSpPr>
        <p:spPr>
          <a:xfrm>
            <a:off x="3375827" y="2699709"/>
            <a:ext cx="1395651" cy="82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8" name="TextBox 95"/>
          <p:cNvSpPr txBox="1"/>
          <p:nvPr/>
        </p:nvSpPr>
        <p:spPr>
          <a:xfrm>
            <a:off x="4299437" y="2722088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TextBox 95"/>
          <p:cNvSpPr txBox="1"/>
          <p:nvPr/>
        </p:nvSpPr>
        <p:spPr>
          <a:xfrm>
            <a:off x="3859052" y="2722088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TextBox 95"/>
          <p:cNvSpPr txBox="1"/>
          <p:nvPr/>
        </p:nvSpPr>
        <p:spPr>
          <a:xfrm>
            <a:off x="3507179" y="1852935"/>
            <a:ext cx="25978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2  3  9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TextBox 95"/>
          <p:cNvSpPr txBox="1"/>
          <p:nvPr/>
        </p:nvSpPr>
        <p:spPr>
          <a:xfrm>
            <a:off x="3393695" y="2722088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TextBox 95"/>
          <p:cNvSpPr txBox="1"/>
          <p:nvPr/>
        </p:nvSpPr>
        <p:spPr>
          <a:xfrm>
            <a:off x="3246090" y="2253886"/>
            <a:ext cx="16229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-1  1  8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矩形 4"/>
          <p:cNvSpPr>
            <a:spLocks noChangeArrowheads="1"/>
          </p:cNvSpPr>
          <p:nvPr/>
        </p:nvSpPr>
        <p:spPr bwMode="auto">
          <a:xfrm>
            <a:off x="4969221" y="2552811"/>
            <a:ext cx="1638913" cy="4001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从个位减起。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矩形 4"/>
          <p:cNvSpPr>
            <a:spLocks noChangeArrowheads="1"/>
          </p:cNvSpPr>
          <p:nvPr/>
        </p:nvSpPr>
        <p:spPr bwMode="auto">
          <a:xfrm>
            <a:off x="1202959" y="2563295"/>
            <a:ext cx="2054613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相同数位要对齐。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矩形 4"/>
          <p:cNvSpPr>
            <a:spLocks noChangeArrowheads="1"/>
          </p:cNvSpPr>
          <p:nvPr/>
        </p:nvSpPr>
        <p:spPr bwMode="auto">
          <a:xfrm>
            <a:off x="4327018" y="3330427"/>
            <a:ext cx="863803" cy="400109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9-8=1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矩形 4"/>
          <p:cNvSpPr>
            <a:spLocks noChangeArrowheads="1"/>
          </p:cNvSpPr>
          <p:nvPr/>
        </p:nvSpPr>
        <p:spPr bwMode="auto">
          <a:xfrm>
            <a:off x="4299437" y="3746754"/>
            <a:ext cx="2061964" cy="40011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写在差的个位。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9" name="矩形 4"/>
          <p:cNvSpPr>
            <a:spLocks noChangeArrowheads="1"/>
          </p:cNvSpPr>
          <p:nvPr/>
        </p:nvSpPr>
        <p:spPr bwMode="auto">
          <a:xfrm>
            <a:off x="4398788" y="1112418"/>
            <a:ext cx="126260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=121(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0" name="矩形 4"/>
          <p:cNvSpPr>
            <a:spLocks noChangeArrowheads="1"/>
          </p:cNvSpPr>
          <p:nvPr/>
        </p:nvSpPr>
        <p:spPr bwMode="auto">
          <a:xfrm>
            <a:off x="3216266" y="4155926"/>
            <a:ext cx="4436533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故事书比连环画多</a:t>
            </a:r>
            <a:r>
              <a:rPr lang="en-US" alt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121</a:t>
            </a: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8" grpId="0"/>
      <p:bldP spid="119" grpId="0"/>
      <p:bldP spid="120" grpId="0"/>
      <p:bldP spid="121" grpId="0"/>
      <p:bldP spid="123" grpId="0"/>
      <p:bldP spid="125" grpId="0" animBg="1"/>
      <p:bldP spid="126" grpId="0" animBg="1"/>
      <p:bldP spid="127" grpId="0" animBg="1"/>
      <p:bldP spid="128" grpId="0" animBg="1"/>
      <p:bldP spid="129" grpId="0"/>
      <p:bldP spid="1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69495" y="1674155"/>
            <a:ext cx="2221873" cy="997725"/>
            <a:chOff x="1378211" y="1267414"/>
            <a:chExt cx="2296935" cy="81280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2296935" cy="812807"/>
            </a:xfrm>
            <a:prstGeom prst="cloudCallout">
              <a:avLst>
                <a:gd name="adj1" fmla="val -23995"/>
                <a:gd name="adj2" fmla="val 97240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71226" y="1492298"/>
              <a:ext cx="1910904" cy="3259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求两个数的差。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TextBox 16"/>
          <p:cNvSpPr txBox="1"/>
          <p:nvPr/>
        </p:nvSpPr>
        <p:spPr>
          <a:xfrm>
            <a:off x="467544" y="339502"/>
            <a:ext cx="4783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科技书比连环画少多少本？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6084168" y="899255"/>
            <a:ext cx="2520280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小小图书馆藏书情况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6215922" y="1378076"/>
          <a:ext cx="2089330" cy="1584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0222"/>
                <a:gridCol w="11391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种类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altLang="zh-CN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239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连环画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" name="圆角矩形 30"/>
          <p:cNvSpPr/>
          <p:nvPr/>
        </p:nvSpPr>
        <p:spPr>
          <a:xfrm>
            <a:off x="7439120" y="2616529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7434028" y="2222001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3050136" y="1656978"/>
            <a:ext cx="2520000" cy="38120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95"/>
          <p:cNvSpPr txBox="1"/>
          <p:nvPr/>
        </p:nvSpPr>
        <p:spPr>
          <a:xfrm>
            <a:off x="2878140" y="1585284"/>
            <a:ext cx="16662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118-57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3044206" y="2221939"/>
            <a:ext cx="1992183" cy="896386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16"/>
          <p:cNvSpPr txBox="1"/>
          <p:nvPr/>
        </p:nvSpPr>
        <p:spPr>
          <a:xfrm>
            <a:off x="3339312" y="2136723"/>
            <a:ext cx="2022216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118-50=68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3339312" y="2603019"/>
            <a:ext cx="2031119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68-7=61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46"/>
          <p:cNvSpPr txBox="1"/>
          <p:nvPr/>
        </p:nvSpPr>
        <p:spPr>
          <a:xfrm>
            <a:off x="4888876" y="3920674"/>
            <a:ext cx="66353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上弧形箭头 40"/>
          <p:cNvSpPr/>
          <p:nvPr/>
        </p:nvSpPr>
        <p:spPr>
          <a:xfrm flipH="1">
            <a:off x="3605028" y="3600325"/>
            <a:ext cx="1607963" cy="213863"/>
          </a:xfrm>
          <a:prstGeom prst="curved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6"/>
          <p:cNvSpPr txBox="1"/>
          <p:nvPr/>
        </p:nvSpPr>
        <p:spPr>
          <a:xfrm>
            <a:off x="4128776" y="3203541"/>
            <a:ext cx="83113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-50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6"/>
          <p:cNvSpPr txBox="1"/>
          <p:nvPr/>
        </p:nvSpPr>
        <p:spPr>
          <a:xfrm>
            <a:off x="3402959" y="3920674"/>
            <a:ext cx="66353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上弧形箭头 44"/>
          <p:cNvSpPr/>
          <p:nvPr/>
        </p:nvSpPr>
        <p:spPr>
          <a:xfrm flipH="1">
            <a:off x="2933211" y="3615461"/>
            <a:ext cx="758392" cy="177968"/>
          </a:xfrm>
          <a:prstGeom prst="curved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3031110" y="3245423"/>
            <a:ext cx="66353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-7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666786" y="3920674"/>
            <a:ext cx="66353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207778" y="3848228"/>
            <a:ext cx="0" cy="1030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655199" y="3850807"/>
            <a:ext cx="0" cy="1030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963482" y="3847798"/>
            <a:ext cx="0" cy="1030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547211" y="3950877"/>
            <a:ext cx="295763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4" grpId="0" animBg="1"/>
      <p:bldP spid="35" grpId="0"/>
      <p:bldP spid="36" grpId="0" animBg="1"/>
      <p:bldP spid="40" grpId="0"/>
      <p:bldP spid="41" grpId="0" animBg="1"/>
      <p:bldP spid="42" grpId="0"/>
      <p:bldP spid="44" grpId="0"/>
      <p:bldP spid="45" grpId="0" animBg="1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67544" y="1563638"/>
            <a:ext cx="2221873" cy="824298"/>
            <a:chOff x="1378211" y="1267414"/>
            <a:chExt cx="2296935" cy="81280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2296935" cy="812807"/>
            </a:xfrm>
            <a:prstGeom prst="cloudCallout">
              <a:avLst>
                <a:gd name="adj1" fmla="val -20113"/>
                <a:gd name="adj2" fmla="val 134915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71226" y="1492298"/>
              <a:ext cx="1910904" cy="3945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用计算器计算。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TextBox 16"/>
          <p:cNvSpPr txBox="1"/>
          <p:nvPr/>
        </p:nvSpPr>
        <p:spPr>
          <a:xfrm>
            <a:off x="467544" y="339502"/>
            <a:ext cx="4783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科技书比连环画少多少本？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6476380" y="899255"/>
            <a:ext cx="2520280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小小图书馆藏书情况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6608134" y="1378076"/>
          <a:ext cx="2089330" cy="1584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0222"/>
                <a:gridCol w="11391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种类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altLang="zh-CN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239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连环画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" name="圆角矩形 30"/>
          <p:cNvSpPr/>
          <p:nvPr/>
        </p:nvSpPr>
        <p:spPr>
          <a:xfrm>
            <a:off x="7831332" y="2616529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7826240" y="2222001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3217743" y="1104122"/>
            <a:ext cx="2520000" cy="38120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95"/>
          <p:cNvSpPr txBox="1"/>
          <p:nvPr/>
        </p:nvSpPr>
        <p:spPr>
          <a:xfrm>
            <a:off x="3045747" y="1032428"/>
            <a:ext cx="16662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118-57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896980" y="1556443"/>
            <a:ext cx="1418281" cy="2608490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3975717" y="1669145"/>
            <a:ext cx="1207037" cy="2317563"/>
            <a:chOff x="1708779" y="1447743"/>
            <a:chExt cx="1207037" cy="2317563"/>
          </a:xfrm>
        </p:grpSpPr>
        <p:sp>
          <p:nvSpPr>
            <p:cNvPr id="43" name="矩形 42"/>
            <p:cNvSpPr/>
            <p:nvPr/>
          </p:nvSpPr>
          <p:spPr>
            <a:xfrm>
              <a:off x="1708779" y="3448744"/>
              <a:ext cx="432000" cy="316562"/>
            </a:xfrm>
            <a:prstGeom prst="rect">
              <a:avLst/>
            </a:prstGeom>
            <a:solidFill>
              <a:srgbClr val="FF99FF"/>
            </a:solidFill>
            <a:ln>
              <a:solidFill>
                <a:schemeClr val="accent5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百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135426" y="3448744"/>
              <a:ext cx="396000" cy="316562"/>
            </a:xfrm>
            <a:prstGeom prst="rect">
              <a:avLst/>
            </a:prstGeom>
            <a:solidFill>
              <a:srgbClr val="86F3FE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十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519816" y="3448744"/>
              <a:ext cx="396000" cy="31656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圆柱形 49"/>
            <p:cNvSpPr/>
            <p:nvPr/>
          </p:nvSpPr>
          <p:spPr>
            <a:xfrm flipH="1">
              <a:off x="1908880" y="1455907"/>
              <a:ext cx="36000" cy="1980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柱形 53"/>
            <p:cNvSpPr/>
            <p:nvPr/>
          </p:nvSpPr>
          <p:spPr>
            <a:xfrm flipH="1">
              <a:off x="2292110" y="1455907"/>
              <a:ext cx="36000" cy="1980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柱形 55"/>
            <p:cNvSpPr/>
            <p:nvPr/>
          </p:nvSpPr>
          <p:spPr>
            <a:xfrm flipH="1">
              <a:off x="2683890" y="1447743"/>
              <a:ext cx="36000" cy="1980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椭圆 56"/>
          <p:cNvSpPr/>
          <p:nvPr/>
        </p:nvSpPr>
        <p:spPr>
          <a:xfrm>
            <a:off x="4095472" y="3555139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473666" y="3543091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885486" y="3565718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885486" y="3452884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885486" y="3340049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885486" y="3227214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4885486" y="3114379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885486" y="3001544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885486" y="2888709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885486" y="2775874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流程图: 可选过程 71"/>
          <p:cNvSpPr/>
          <p:nvPr/>
        </p:nvSpPr>
        <p:spPr>
          <a:xfrm>
            <a:off x="4773880" y="2770496"/>
            <a:ext cx="367986" cy="795222"/>
          </a:xfrm>
          <a:prstGeom prst="flowChartAlternateProcess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4"/>
          <p:cNvSpPr>
            <a:spLocks noChangeArrowheads="1"/>
          </p:cNvSpPr>
          <p:nvPr/>
        </p:nvSpPr>
        <p:spPr bwMode="auto">
          <a:xfrm>
            <a:off x="1933109" y="2288823"/>
            <a:ext cx="2040660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en-US" altLang="zh-CN" sz="2000" b="1" dirty="0" smtClean="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个珠子不够减</a:t>
            </a:r>
            <a:r>
              <a:rPr lang="en-US" altLang="zh-CN" sz="2000" b="1" dirty="0" smtClean="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 smtClean="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个珠子。</a:t>
            </a:r>
            <a:endParaRPr lang="zh-CN" altLang="en-US" sz="2000" b="1" dirty="0">
              <a:solidFill>
                <a:schemeClr val="accent4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4"/>
          <p:cNvSpPr>
            <a:spLocks noChangeArrowheads="1"/>
          </p:cNvSpPr>
          <p:nvPr/>
        </p:nvSpPr>
        <p:spPr bwMode="auto">
          <a:xfrm>
            <a:off x="5364088" y="2871976"/>
            <a:ext cx="1560585" cy="70788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从个位拨去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4"/>
          <p:cNvSpPr>
            <a:spLocks noChangeArrowheads="1"/>
          </p:cNvSpPr>
          <p:nvPr/>
        </p:nvSpPr>
        <p:spPr bwMode="auto">
          <a:xfrm>
            <a:off x="1845675" y="3160735"/>
            <a:ext cx="2040660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百位借</a:t>
            </a:r>
            <a:r>
              <a:rPr lang="en-US" altLang="zh-CN" sz="2000" b="1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个珠子，十位拨下</a:t>
            </a:r>
            <a:r>
              <a:rPr lang="en-US" altLang="zh-CN" sz="2000" b="1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个珠子。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477743" y="3421225"/>
            <a:ext cx="180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477743" y="3298672"/>
            <a:ext cx="180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4477743" y="3176115"/>
            <a:ext cx="180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4477743" y="3053558"/>
            <a:ext cx="180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4477743" y="2931001"/>
            <a:ext cx="180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4477743" y="2808444"/>
            <a:ext cx="180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4477743" y="2685887"/>
            <a:ext cx="180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4477743" y="2563330"/>
            <a:ext cx="180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4477743" y="2440773"/>
            <a:ext cx="180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4477743" y="2318216"/>
            <a:ext cx="180000" cy="10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流程图: 可选过程 89"/>
          <p:cNvSpPr/>
          <p:nvPr/>
        </p:nvSpPr>
        <p:spPr>
          <a:xfrm>
            <a:off x="4385288" y="2285660"/>
            <a:ext cx="367986" cy="650055"/>
          </a:xfrm>
          <a:prstGeom prst="flowChartAlternateProcess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4"/>
          <p:cNvSpPr>
            <a:spLocks noChangeArrowheads="1"/>
          </p:cNvSpPr>
          <p:nvPr/>
        </p:nvSpPr>
        <p:spPr bwMode="auto">
          <a:xfrm>
            <a:off x="4304993" y="4054301"/>
            <a:ext cx="508109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9" name="图片 5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500"/>
                            </p:stCondLst>
                            <p:childTnLst>
                              <p:par>
                                <p:cTn id="14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000"/>
                            </p:stCondLst>
                            <p:childTnLst>
                              <p:par>
                                <p:cTn id="1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500"/>
                            </p:stCondLst>
                            <p:childTnLst>
                              <p:par>
                                <p:cTn id="1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000"/>
                            </p:stCondLst>
                            <p:childTnLst>
                              <p:par>
                                <p:cTn id="16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500"/>
                            </p:stCondLst>
                            <p:childTnLst>
                              <p:par>
                                <p:cTn id="16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57" grpId="0" animBg="1"/>
      <p:bldP spid="57" grpId="1" animBg="1"/>
      <p:bldP spid="58" grpId="0" animBg="1"/>
      <p:bldP spid="58" grpId="1" animBg="1"/>
      <p:bldP spid="62" grpId="0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2" grpId="0" animBg="1"/>
      <p:bldP spid="72" grpId="1" animBg="1"/>
      <p:bldP spid="74" grpId="0"/>
      <p:bldP spid="77" grpId="0"/>
      <p:bldP spid="78" grpId="0"/>
      <p:bldP spid="79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2" animBg="1"/>
      <p:bldP spid="9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69495" y="1923678"/>
            <a:ext cx="2039750" cy="748202"/>
            <a:chOff x="1378211" y="1267414"/>
            <a:chExt cx="2108659" cy="81280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1950006" cy="812807"/>
            </a:xfrm>
            <a:prstGeom prst="cloudCallout">
              <a:avLst>
                <a:gd name="adj1" fmla="val -23995"/>
                <a:gd name="adj2" fmla="val 97240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75966" y="1433134"/>
              <a:ext cx="1910904" cy="43465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用竖式计算。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TextBox 16"/>
          <p:cNvSpPr txBox="1"/>
          <p:nvPr/>
        </p:nvSpPr>
        <p:spPr>
          <a:xfrm>
            <a:off x="467544" y="339502"/>
            <a:ext cx="4783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科技书比连环画少多少本？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6372200" y="899255"/>
            <a:ext cx="2520280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小小图书馆藏书情况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6503954" y="1378076"/>
          <a:ext cx="2089330" cy="1584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0222"/>
                <a:gridCol w="11391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种类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altLang="zh-CN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239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连环画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" name="圆角矩形 30"/>
          <p:cNvSpPr/>
          <p:nvPr/>
        </p:nvSpPr>
        <p:spPr>
          <a:xfrm>
            <a:off x="7727152" y="2616529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7722060" y="2222001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2852105" y="1131276"/>
            <a:ext cx="2520000" cy="38120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95"/>
          <p:cNvSpPr txBox="1"/>
          <p:nvPr/>
        </p:nvSpPr>
        <p:spPr>
          <a:xfrm>
            <a:off x="2680109" y="1059582"/>
            <a:ext cx="16662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118-57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2802167" y="1788923"/>
            <a:ext cx="1601567" cy="1462258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>
            <a:off x="2885446" y="2673405"/>
            <a:ext cx="1395651" cy="82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0" name="TextBox 95"/>
          <p:cNvSpPr txBox="1"/>
          <p:nvPr/>
        </p:nvSpPr>
        <p:spPr>
          <a:xfrm>
            <a:off x="3809056" y="2695784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95"/>
          <p:cNvSpPr txBox="1"/>
          <p:nvPr/>
        </p:nvSpPr>
        <p:spPr>
          <a:xfrm>
            <a:off x="3368671" y="2695784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95"/>
          <p:cNvSpPr txBox="1"/>
          <p:nvPr/>
        </p:nvSpPr>
        <p:spPr>
          <a:xfrm>
            <a:off x="3016798" y="1826631"/>
            <a:ext cx="25978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1  1  8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95"/>
          <p:cNvSpPr txBox="1"/>
          <p:nvPr/>
        </p:nvSpPr>
        <p:spPr>
          <a:xfrm>
            <a:off x="2939006" y="1495450"/>
            <a:ext cx="55099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95"/>
          <p:cNvSpPr txBox="1"/>
          <p:nvPr/>
        </p:nvSpPr>
        <p:spPr>
          <a:xfrm>
            <a:off x="2755709" y="2227582"/>
            <a:ext cx="16229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   5  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矩形 4"/>
          <p:cNvSpPr>
            <a:spLocks noChangeArrowheads="1"/>
          </p:cNvSpPr>
          <p:nvPr/>
        </p:nvSpPr>
        <p:spPr bwMode="auto">
          <a:xfrm>
            <a:off x="5187215" y="2471412"/>
            <a:ext cx="962936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</a:t>
            </a:r>
            <a:endParaRPr lang="en-US" altLang="zh-CN" sz="2000" b="1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减起。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矩形 4"/>
          <p:cNvSpPr>
            <a:spLocks noChangeArrowheads="1"/>
          </p:cNvSpPr>
          <p:nvPr/>
        </p:nvSpPr>
        <p:spPr bwMode="auto">
          <a:xfrm>
            <a:off x="4835212" y="1638005"/>
            <a:ext cx="128254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</a:t>
            </a:r>
            <a:endParaRPr lang="en-US" altLang="zh-CN" sz="2000" b="1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矩形 4"/>
          <p:cNvSpPr>
            <a:spLocks noChangeArrowheads="1"/>
          </p:cNvSpPr>
          <p:nvPr/>
        </p:nvSpPr>
        <p:spPr bwMode="auto">
          <a:xfrm>
            <a:off x="4253668" y="3160086"/>
            <a:ext cx="863803" cy="4001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8-7=1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矩形 4"/>
          <p:cNvSpPr>
            <a:spLocks noChangeArrowheads="1"/>
          </p:cNvSpPr>
          <p:nvPr/>
        </p:nvSpPr>
        <p:spPr bwMode="auto">
          <a:xfrm>
            <a:off x="6390825" y="3045754"/>
            <a:ext cx="2315587" cy="70788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十位上的</a:t>
            </a:r>
            <a:r>
              <a:rPr lang="en-US" altLang="zh-CN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5,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不够减</a:t>
            </a:r>
            <a:r>
              <a:rPr lang="en-US" altLang="zh-CN" sz="2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向百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上借</a:t>
            </a:r>
            <a:r>
              <a:rPr lang="en-US" altLang="zh-CN" sz="2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矩形 4"/>
          <p:cNvSpPr>
            <a:spLocks noChangeArrowheads="1"/>
          </p:cNvSpPr>
          <p:nvPr/>
        </p:nvSpPr>
        <p:spPr bwMode="auto">
          <a:xfrm>
            <a:off x="2051720" y="3194427"/>
            <a:ext cx="1500894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11-5=6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4"/>
          <p:cNvSpPr>
            <a:spLocks noChangeArrowheads="1"/>
          </p:cNvSpPr>
          <p:nvPr/>
        </p:nvSpPr>
        <p:spPr bwMode="auto">
          <a:xfrm>
            <a:off x="3970965" y="1083749"/>
            <a:ext cx="172056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=61(</a:t>
            </a:r>
            <a:r>
              <a:rPr lang="zh-CN" altLang="en-US" sz="24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4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矩形 4"/>
          <p:cNvSpPr>
            <a:spLocks noChangeArrowheads="1"/>
          </p:cNvSpPr>
          <p:nvPr/>
        </p:nvSpPr>
        <p:spPr bwMode="auto">
          <a:xfrm>
            <a:off x="2555353" y="3865320"/>
            <a:ext cx="373512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科技书比连环画少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矩形 4"/>
          <p:cNvSpPr>
            <a:spLocks noChangeArrowheads="1"/>
          </p:cNvSpPr>
          <p:nvPr/>
        </p:nvSpPr>
        <p:spPr bwMode="auto">
          <a:xfrm>
            <a:off x="2067719" y="2851071"/>
            <a:ext cx="1500894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1-1=0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60" grpId="0"/>
      <p:bldP spid="61" grpId="0"/>
      <p:bldP spid="70" grpId="0"/>
      <p:bldP spid="71" grpId="0"/>
      <p:bldP spid="73" grpId="0"/>
      <p:bldP spid="92" grpId="0" animBg="1"/>
      <p:bldP spid="93" grpId="0" animBg="1"/>
      <p:bldP spid="94" grpId="0"/>
      <p:bldP spid="99" grpId="0"/>
      <p:bldP spid="100" grpId="0"/>
      <p:bldP spid="101" grpId="0"/>
      <p:bldP spid="102" grpId="0"/>
      <p:bldP spid="1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16"/>
          <p:cNvSpPr txBox="1"/>
          <p:nvPr/>
        </p:nvSpPr>
        <p:spPr>
          <a:xfrm>
            <a:off x="251520" y="339502"/>
            <a:ext cx="8676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一个算式“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239-57”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能解决的问题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并算一算。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49519" y="1665525"/>
            <a:ext cx="2775164" cy="1367718"/>
            <a:chOff x="1679983" y="798971"/>
            <a:chExt cx="2091857" cy="111422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2" name="云形标注 5"/>
            <p:cNvSpPr>
              <a:spLocks noChangeArrowheads="1"/>
            </p:cNvSpPr>
            <p:nvPr/>
          </p:nvSpPr>
          <p:spPr bwMode="auto">
            <a:xfrm>
              <a:off x="1679983" y="798971"/>
              <a:ext cx="2091857" cy="1114226"/>
            </a:xfrm>
            <a:prstGeom prst="cloudCallout">
              <a:avLst>
                <a:gd name="adj1" fmla="val 32357"/>
                <a:gd name="adj2" fmla="val -7594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1796953" y="944465"/>
              <a:ext cx="1947103" cy="8274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故事书比科技书多多少本”或“科技书比故事书少多少本”。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16"/>
          <p:cNvSpPr txBox="1"/>
          <p:nvPr/>
        </p:nvSpPr>
        <p:spPr>
          <a:xfrm>
            <a:off x="6384462" y="1320838"/>
            <a:ext cx="2520280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小小图书馆藏书情况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7" name="表格 56"/>
          <p:cNvGraphicFramePr>
            <a:graphicFrameLocks noGrp="1"/>
          </p:cNvGraphicFramePr>
          <p:nvPr/>
        </p:nvGraphicFramePr>
        <p:xfrm>
          <a:off x="6516216" y="1799659"/>
          <a:ext cx="2089330" cy="1584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50222"/>
                <a:gridCol w="11391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种类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altLang="zh-CN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</a:t>
                      </a:r>
                      <a:endParaRPr lang="zh-CN" altLang="en-US" sz="2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239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连环画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科技书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57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8" name="圆角矩形 57"/>
          <p:cNvSpPr/>
          <p:nvPr/>
        </p:nvSpPr>
        <p:spPr>
          <a:xfrm>
            <a:off x="7720442" y="2245878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7720442" y="3033242"/>
            <a:ext cx="631882" cy="308543"/>
          </a:xfrm>
          <a:prstGeom prst="roundRect">
            <a:avLst>
              <a:gd name="adj" fmla="val 2765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圆角矩形 78"/>
          <p:cNvSpPr/>
          <p:nvPr/>
        </p:nvSpPr>
        <p:spPr>
          <a:xfrm>
            <a:off x="3096224" y="1713095"/>
            <a:ext cx="1601567" cy="1462258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81" name="直接连接符 80"/>
          <p:cNvCxnSpPr/>
          <p:nvPr/>
        </p:nvCxnSpPr>
        <p:spPr>
          <a:xfrm>
            <a:off x="3179503" y="2597577"/>
            <a:ext cx="1395651" cy="82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2" name="TextBox 95"/>
          <p:cNvSpPr txBox="1"/>
          <p:nvPr/>
        </p:nvSpPr>
        <p:spPr>
          <a:xfrm>
            <a:off x="4103113" y="2619956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95"/>
          <p:cNvSpPr txBox="1"/>
          <p:nvPr/>
        </p:nvSpPr>
        <p:spPr>
          <a:xfrm>
            <a:off x="3662728" y="2619956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95"/>
          <p:cNvSpPr txBox="1"/>
          <p:nvPr/>
        </p:nvSpPr>
        <p:spPr>
          <a:xfrm>
            <a:off x="3310855" y="1750803"/>
            <a:ext cx="25978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2  3  9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95"/>
          <p:cNvSpPr txBox="1"/>
          <p:nvPr/>
        </p:nvSpPr>
        <p:spPr>
          <a:xfrm>
            <a:off x="3233063" y="1419622"/>
            <a:ext cx="55099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95"/>
          <p:cNvSpPr txBox="1"/>
          <p:nvPr/>
        </p:nvSpPr>
        <p:spPr>
          <a:xfrm>
            <a:off x="3049766" y="2151754"/>
            <a:ext cx="16229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-   5  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4"/>
          <p:cNvSpPr>
            <a:spLocks noChangeArrowheads="1"/>
          </p:cNvSpPr>
          <p:nvPr/>
        </p:nvSpPr>
        <p:spPr bwMode="auto">
          <a:xfrm>
            <a:off x="5481272" y="2395584"/>
            <a:ext cx="962936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</a:t>
            </a:r>
            <a:endParaRPr lang="en-US" altLang="zh-CN" sz="2000" b="1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减起。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矩形 4"/>
          <p:cNvSpPr>
            <a:spLocks noChangeArrowheads="1"/>
          </p:cNvSpPr>
          <p:nvPr/>
        </p:nvSpPr>
        <p:spPr bwMode="auto">
          <a:xfrm>
            <a:off x="5129269" y="1562177"/>
            <a:ext cx="128254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</a:t>
            </a:r>
            <a:endParaRPr lang="en-US" altLang="zh-CN" sz="2000" b="1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矩形 4"/>
          <p:cNvSpPr>
            <a:spLocks noChangeArrowheads="1"/>
          </p:cNvSpPr>
          <p:nvPr/>
        </p:nvSpPr>
        <p:spPr bwMode="auto">
          <a:xfrm>
            <a:off x="4547725" y="3084258"/>
            <a:ext cx="863803" cy="4001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9-7=2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矩形 4"/>
          <p:cNvSpPr>
            <a:spLocks noChangeArrowheads="1"/>
          </p:cNvSpPr>
          <p:nvPr/>
        </p:nvSpPr>
        <p:spPr bwMode="auto">
          <a:xfrm>
            <a:off x="2345777" y="3118599"/>
            <a:ext cx="1500894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13-5=8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矩形 4"/>
          <p:cNvSpPr>
            <a:spLocks noChangeArrowheads="1"/>
          </p:cNvSpPr>
          <p:nvPr/>
        </p:nvSpPr>
        <p:spPr bwMode="auto">
          <a:xfrm>
            <a:off x="2361776" y="2775243"/>
            <a:ext cx="1500894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2-1=1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95"/>
          <p:cNvSpPr txBox="1"/>
          <p:nvPr/>
        </p:nvSpPr>
        <p:spPr>
          <a:xfrm>
            <a:off x="3203177" y="2612398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矩形 4"/>
          <p:cNvSpPr>
            <a:spLocks noChangeArrowheads="1"/>
          </p:cNvSpPr>
          <p:nvPr/>
        </p:nvSpPr>
        <p:spPr bwMode="auto">
          <a:xfrm>
            <a:off x="2780432" y="3544902"/>
            <a:ext cx="2315587" cy="783193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哪一位不够减，就要从前一位借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45953" y="987574"/>
            <a:ext cx="1293999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58" grpId="0" animBg="1"/>
      <p:bldP spid="59" grpId="0" animBg="1"/>
      <p:bldP spid="79" grpId="0" animBg="1"/>
      <p:bldP spid="82" grpId="0"/>
      <p:bldP spid="83" grpId="0"/>
      <p:bldP spid="84" grpId="0"/>
      <p:bldP spid="85" grpId="0"/>
      <p:bldP spid="86" grpId="0"/>
      <p:bldP spid="87" grpId="0" animBg="1"/>
      <p:bldP spid="88" grpId="0" animBg="1"/>
      <p:bldP spid="89" grpId="0"/>
      <p:bldP spid="90" grpId="0"/>
      <p:bldP spid="91" grpId="0"/>
      <p:bldP spid="92" grpId="0"/>
      <p:bldP spid="100" grpId="0" animBg="1"/>
    </p:bldLst>
  </p:timing>
</p:sld>
</file>

<file path=ppt/tags/tag1.xml><?xml version="1.0" encoding="utf-8"?>
<p:tagLst xmlns:p="http://schemas.openxmlformats.org/presentationml/2006/main">
  <p:tag name="KSO_WPP_MARK_KEY" val="6f08b618-998a-4ae6-92db-2a9214c834c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1361</Words>
  <Application>WPS 演示</Application>
  <PresentationFormat>全屏显示(16:9)</PresentationFormat>
  <Paragraphs>468</Paragraphs>
  <Slides>14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等线</vt:lpstr>
      <vt:lpstr>幼圆</vt:lpstr>
      <vt:lpstr>Times New Roman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《小小图书馆》加与减PPT免费课件</dc:creator>
  <cp:lastModifiedBy>小树</cp:lastModifiedBy>
  <cp:revision>4</cp:revision>
  <dcterms:created xsi:type="dcterms:W3CDTF">2017-03-17T02:28:00Z</dcterms:created>
  <dcterms:modified xsi:type="dcterms:W3CDTF">2023-01-30T04:38:43Z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338083128EEB401EA9B8C3B8D7BDCB96</vt:lpwstr>
  </property>
</Properties>
</file>