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19" r:id="rId7"/>
    <p:sldId id="522" r:id="rId8"/>
    <p:sldId id="523" r:id="rId9"/>
    <p:sldId id="520" r:id="rId10"/>
    <p:sldId id="518" r:id="rId11"/>
    <p:sldId id="524" r:id="rId12"/>
    <p:sldId id="525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charset="-122"/>
      <p:regular r:id="rId22"/>
    </p:embeddedFont>
    <p:embeddedFont>
      <p:font typeface="楷体_GB2312" panose="0201060903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zh-CN" altLang="en-US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小蝌蚪的成长（</a:t>
            </a:r>
            <a:r>
              <a:rPr lang="en-US" altLang="zh-CN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099179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小蝌蚪的成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3125" y="598680"/>
            <a:ext cx="136960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67544" y="339502"/>
            <a:ext cx="8424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实验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小学二年级共有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406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已经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体检的学生有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314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其中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体检的女生有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235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人。体检的男生有多少人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2787774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314-235=79(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体检的男生有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79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619672" y="1995686"/>
            <a:ext cx="48965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体检的一共有多少人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115616" y="1923678"/>
            <a:ext cx="6733002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位数减法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连续退位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的笔算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方法：相同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数位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对齐，从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个位减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起，哪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一位上的数不够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减，就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从前一位退一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当十，在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本位上加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后再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减，在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计算前一位时要减去借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走的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347614"/>
            <a:ext cx="3384376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横卷形 15"/>
          <p:cNvSpPr/>
          <p:nvPr/>
        </p:nvSpPr>
        <p:spPr>
          <a:xfrm>
            <a:off x="1619672" y="3363839"/>
            <a:ext cx="5400600" cy="115212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）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东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池塘有多少只蝌蚪没有变成青蛙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?</a:t>
            </a:r>
            <a:endParaRPr lang="en-US" altLang="zh-CN" sz="20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）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池塘有多少只蝌蚪没有变成青蛙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?</a:t>
            </a:r>
            <a:endParaRPr lang="en-US" altLang="zh-CN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86" y="1046239"/>
            <a:ext cx="7994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你知道吗</a:t>
            </a:r>
            <a:r>
              <a:rPr lang="en-US" altLang="zh-CN" sz="2400" b="1" dirty="0">
                <a:latin typeface="+mn-ea"/>
              </a:rPr>
              <a:t>?</a:t>
            </a:r>
            <a:r>
              <a:rPr lang="zh-CN" altLang="en-US" sz="2400" b="1" dirty="0">
                <a:latin typeface="+mn-ea"/>
              </a:rPr>
              <a:t>在</a:t>
            </a:r>
            <a:r>
              <a:rPr lang="en-US" altLang="zh-CN" sz="2400" b="1" dirty="0">
                <a:latin typeface="+mn-ea"/>
              </a:rPr>
              <a:t>100</a:t>
            </a:r>
            <a:r>
              <a:rPr lang="zh-CN" altLang="en-US" sz="2400" b="1" dirty="0">
                <a:latin typeface="+mn-ea"/>
              </a:rPr>
              <a:t>只蝌蚪中</a:t>
            </a:r>
            <a:r>
              <a:rPr lang="en-US" altLang="zh-CN" sz="2400" b="1" dirty="0">
                <a:latin typeface="+mn-ea"/>
              </a:rPr>
              <a:t>,</a:t>
            </a:r>
            <a:r>
              <a:rPr lang="zh-CN" altLang="en-US" sz="2400" b="1" dirty="0">
                <a:latin typeface="+mn-ea"/>
              </a:rPr>
              <a:t>一般只有</a:t>
            </a:r>
            <a:r>
              <a:rPr lang="en-US" altLang="zh-CN" sz="2400" b="1" dirty="0">
                <a:latin typeface="+mn-ea"/>
              </a:rPr>
              <a:t>20</a:t>
            </a:r>
            <a:r>
              <a:rPr lang="zh-CN" altLang="en-US" sz="2400" b="1" dirty="0">
                <a:latin typeface="+mn-ea"/>
              </a:rPr>
              <a:t>只左右会变成</a:t>
            </a:r>
            <a:r>
              <a:rPr lang="zh-CN" altLang="en-US" sz="2400" b="1" dirty="0" smtClean="0">
                <a:latin typeface="+mn-ea"/>
              </a:rPr>
              <a:t>青蛙。</a:t>
            </a:r>
            <a:endParaRPr lang="en-US" altLang="zh-CN" sz="2400" b="1" dirty="0" smtClean="0">
              <a:latin typeface="+mn-ea"/>
            </a:endParaRPr>
          </a:p>
        </p:txBody>
      </p:sp>
      <p:pic>
        <p:nvPicPr>
          <p:cNvPr id="15" name="image100.jpg" descr="id:214750308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95290" y="1683628"/>
            <a:ext cx="3472654" cy="1503609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41427" y="1642365"/>
          <a:ext cx="4202815" cy="165011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05744"/>
                <a:gridCol w="1232779"/>
                <a:gridCol w="1164292"/>
              </a:tblGrid>
              <a:tr h="47210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西池塘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东池塘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原有蝌蚪</a:t>
                      </a: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只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514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412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变成的青蛙</a:t>
                      </a: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只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126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89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横卷形 20"/>
          <p:cNvSpPr/>
          <p:nvPr/>
        </p:nvSpPr>
        <p:spPr>
          <a:xfrm>
            <a:off x="1777590" y="3147814"/>
            <a:ext cx="6061054" cy="1255937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b="1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389009" y="1497704"/>
          <a:ext cx="4202815" cy="165011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05744"/>
                <a:gridCol w="1232779"/>
                <a:gridCol w="1164292"/>
              </a:tblGrid>
              <a:tr h="47210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西池塘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东池塘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原有蝌蚪</a:t>
                      </a: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只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514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412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变成的青蛙</a:t>
                      </a: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2000" dirty="0">
                          <a:effectLst/>
                          <a:latin typeface="+mn-ea"/>
                          <a:ea typeface="+mn-ea"/>
                        </a:rPr>
                        <a:t>只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126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ea"/>
                          <a:ea typeface="+mn-ea"/>
                        </a:rPr>
                        <a:t>89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99380" y="3075806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827583" y="2499742"/>
            <a:ext cx="1406711" cy="453434"/>
            <a:chOff x="3165023" y="3745393"/>
            <a:chExt cx="958297" cy="362211"/>
          </a:xfrm>
          <a:noFill/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3165023" y="3745393"/>
              <a:ext cx="932028" cy="362211"/>
            </a:xfrm>
            <a:prstGeom prst="cloudCallout">
              <a:avLst>
                <a:gd name="adj1" fmla="val -33667"/>
                <a:gd name="adj2" fmla="val 130445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+mn-ea"/>
                <a:ea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165023" y="3745393"/>
              <a:ext cx="958297" cy="31961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+mn-ea"/>
                </a:rPr>
                <a:t>理解题意。</a:t>
              </a:r>
              <a:endParaRPr lang="zh-CN" altLang="en-US" sz="2000" b="1" dirty="0">
                <a:latin typeface="+mn-ea"/>
              </a:endParaRPr>
            </a:p>
          </p:txBody>
        </p:sp>
      </p:grpSp>
      <p:sp>
        <p:nvSpPr>
          <p:cNvPr id="37" name="TextBox 28"/>
          <p:cNvSpPr txBox="1"/>
          <p:nvPr/>
        </p:nvSpPr>
        <p:spPr>
          <a:xfrm>
            <a:off x="2051720" y="3291830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+mn-ea"/>
              </a:rPr>
              <a:t>东池塘原有蝌蚪</a:t>
            </a:r>
            <a:r>
              <a:rPr lang="en-US" altLang="zh-CN" sz="2000" b="1" dirty="0">
                <a:latin typeface="+mn-ea"/>
              </a:rPr>
              <a:t>412</a:t>
            </a:r>
            <a:r>
              <a:rPr lang="zh-CN" altLang="en-US" sz="2000" b="1" dirty="0" smtClean="0">
                <a:latin typeface="+mn-ea"/>
              </a:rPr>
              <a:t>只，变成</a:t>
            </a:r>
            <a:r>
              <a:rPr lang="zh-CN" altLang="en-US" sz="2000" b="1" dirty="0">
                <a:latin typeface="+mn-ea"/>
              </a:rPr>
              <a:t>的青蛙有</a:t>
            </a:r>
            <a:r>
              <a:rPr lang="en-US" altLang="zh-CN" sz="2000" b="1" dirty="0">
                <a:latin typeface="+mn-ea"/>
              </a:rPr>
              <a:t>89</a:t>
            </a:r>
            <a:r>
              <a:rPr lang="zh-CN" altLang="en-US" sz="2000" b="1" dirty="0" smtClean="0">
                <a:latin typeface="+mn-ea"/>
              </a:rPr>
              <a:t>只，就是求</a:t>
            </a:r>
            <a:r>
              <a:rPr lang="zh-CN" altLang="en-US" sz="2000" b="1" dirty="0">
                <a:latin typeface="+mn-ea"/>
              </a:rPr>
              <a:t>原有蝌蚪的数量比变成的青蛙的数量</a:t>
            </a:r>
            <a:r>
              <a:rPr lang="zh-CN" altLang="en-US" sz="2000" b="1" dirty="0" smtClean="0">
                <a:latin typeface="+mn-ea"/>
              </a:rPr>
              <a:t>多多少只，用</a:t>
            </a:r>
            <a:r>
              <a:rPr lang="zh-CN" altLang="en-US" sz="2000" b="1" dirty="0">
                <a:latin typeface="+mn-ea"/>
              </a:rPr>
              <a:t>减法</a:t>
            </a:r>
            <a:r>
              <a:rPr lang="zh-CN" altLang="en-US" sz="2000" b="1" dirty="0" smtClean="0">
                <a:latin typeface="+mn-ea"/>
              </a:rPr>
              <a:t>计算，列式</a:t>
            </a:r>
            <a:r>
              <a:rPr lang="zh-CN" altLang="en-US" sz="2000" b="1" dirty="0">
                <a:latin typeface="+mn-ea"/>
              </a:rPr>
              <a:t>为</a:t>
            </a:r>
            <a:r>
              <a:rPr lang="en-US" altLang="zh-CN" sz="2000" b="1" dirty="0" smtClean="0">
                <a:latin typeface="+mn-ea"/>
              </a:rPr>
              <a:t>412-89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284" y="91556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东池塘有多少只蝌蚪没有变成青蛙</a:t>
            </a:r>
            <a:r>
              <a:rPr lang="en-US" altLang="zh-CN" sz="2400" b="1" dirty="0">
                <a:latin typeface="+mn-ea"/>
              </a:rPr>
              <a:t>?</a:t>
            </a:r>
            <a:endParaRPr lang="en-US" altLang="zh-CN" sz="2400" b="1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131840" y="761361"/>
            <a:ext cx="19781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b="1" dirty="0" smtClean="0">
                <a:latin typeface="+mn-ea"/>
                <a:ea typeface="+mn-ea"/>
              </a:rPr>
              <a:t>412-89=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35696" y="1675971"/>
            <a:ext cx="2376000" cy="1944000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000" b="1" dirty="0">
                <a:solidFill>
                  <a:schemeClr val="tx1"/>
                </a:solidFill>
                <a:latin typeface="+mn-ea"/>
              </a:rPr>
              <a:t>先用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412-80=332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,</a:t>
            </a:r>
            <a:endParaRPr lang="en-US" altLang="zh-CN" sz="20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zh-CN" sz="2000" b="1" dirty="0" smtClean="0">
                <a:solidFill>
                  <a:schemeClr val="tx1"/>
                </a:solidFill>
                <a:latin typeface="+mn-ea"/>
              </a:rPr>
              <a:t>再</a:t>
            </a:r>
            <a:r>
              <a:rPr lang="zh-CN" altLang="zh-CN" sz="2000" b="1" dirty="0">
                <a:solidFill>
                  <a:schemeClr val="tx1"/>
                </a:solidFill>
                <a:latin typeface="+mn-ea"/>
              </a:rPr>
              <a:t>用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332-9=323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,</a:t>
            </a:r>
            <a:endParaRPr lang="en-US" altLang="zh-CN" sz="20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20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zh-CN" sz="2000" b="1" dirty="0" smtClean="0">
                <a:solidFill>
                  <a:schemeClr val="tx1"/>
                </a:solidFill>
                <a:latin typeface="+mn-ea"/>
              </a:rPr>
              <a:t>即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412-89=323</a:t>
            </a:r>
            <a:r>
              <a:rPr lang="zh-CN" altLang="zh-CN" sz="2000" b="1" dirty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4644008" y="762839"/>
            <a:ext cx="936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+mn-ea"/>
                <a:ea typeface="+mn-ea"/>
              </a:rPr>
              <a:t>323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856816" y="1650902"/>
            <a:ext cx="2376000" cy="1944000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    4 1 2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+mn-ea"/>
              </a:rPr>
              <a:t> -   8 9  </a:t>
            </a:r>
            <a:endParaRPr lang="en-US" altLang="zh-CN" sz="2800" b="1" u="sng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     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768532" y="3170033"/>
            <a:ext cx="1740122" cy="826217"/>
          </a:xfrm>
          <a:prstGeom prst="cloudCallout">
            <a:avLst>
              <a:gd name="adj1" fmla="val 65113"/>
              <a:gd name="adj2" fmla="val -40377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为什么不是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zh-CN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56087" y="163564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43013" y="163564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9195" y="28072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n-ea"/>
              </a:rPr>
              <a:t>2</a:t>
            </a:r>
            <a:endParaRPr lang="en-US" altLang="zh-CN" sz="28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84157" y="28072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n-ea"/>
              </a:rPr>
              <a:t>3</a:t>
            </a:r>
            <a:endParaRPr lang="en-US" altLang="zh-CN" sz="28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78834" y="28072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</a:t>
            </a:r>
            <a:endParaRPr lang="en-US" altLang="zh-CN" sz="2800" b="1" dirty="0">
              <a:latin typeface="+mn-ea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6493341" y="3330450"/>
            <a:ext cx="1900328" cy="826217"/>
          </a:xfrm>
          <a:prstGeom prst="cloudCallout">
            <a:avLst>
              <a:gd name="adj1" fmla="val -62973"/>
              <a:gd name="adj2" fmla="val -6689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为什么是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不是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zh-CN" altLang="en-US" sz="20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2" grpId="0" animBg="1" uiExpand="1" build="p"/>
      <p:bldP spid="17" grpId="0"/>
      <p:bldP spid="18" grpId="0" animBg="1" uiExpand="1" build="p"/>
      <p:bldP spid="3" grpId="0" animBg="1"/>
      <p:bldP spid="4" grpId="0"/>
      <p:bldP spid="4" grpId="1"/>
      <p:bldP spid="24" grpId="0"/>
      <p:bldP spid="24" grpId="1"/>
      <p:bldP spid="5" grpId="0"/>
      <p:bldP spid="26" grpId="0"/>
      <p:bldP spid="28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横卷形 20"/>
          <p:cNvSpPr/>
          <p:nvPr/>
        </p:nvSpPr>
        <p:spPr>
          <a:xfrm>
            <a:off x="1777590" y="3003798"/>
            <a:ext cx="6061054" cy="1255937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389009" y="1347614"/>
          <a:ext cx="4202815" cy="165011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05744"/>
                <a:gridCol w="1232779"/>
                <a:gridCol w="1164292"/>
              </a:tblGrid>
              <a:tr h="47210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西池塘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东池塘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原有蝌蚪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只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514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412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变成的青蛙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只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126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89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48710" y="2787774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827586" y="2427734"/>
            <a:ext cx="1422158" cy="453434"/>
            <a:chOff x="3214079" y="3745393"/>
            <a:chExt cx="968820" cy="362211"/>
          </a:xfrm>
          <a:noFill/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3214079" y="3745393"/>
              <a:ext cx="932028" cy="362211"/>
            </a:xfrm>
            <a:prstGeom prst="cloudCallout">
              <a:avLst>
                <a:gd name="adj1" fmla="val -26101"/>
                <a:gd name="adj2" fmla="val 7337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224602" y="3745393"/>
              <a:ext cx="958297" cy="31961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理解题意。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7" name="TextBox 28"/>
          <p:cNvSpPr txBox="1"/>
          <p:nvPr/>
        </p:nvSpPr>
        <p:spPr>
          <a:xfrm>
            <a:off x="2139648" y="3147814"/>
            <a:ext cx="5698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西池塘原有蝌蚪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514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只，变成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的青蛙有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126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只；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就是求原有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蝌蚪的数量比变成的青蛙的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数量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多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多少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只，用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减法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计算，列式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514-126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4565" y="339502"/>
            <a:ext cx="6261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latin typeface="+mn-ea"/>
              </a:rPr>
              <a:t>(2)</a:t>
            </a:r>
            <a:r>
              <a:rPr lang="zh-CN" altLang="en-US" sz="2800" b="1" dirty="0">
                <a:latin typeface="+mn-ea"/>
              </a:rPr>
              <a:t>西池塘有多少只蝌蚪没有变成青蛙</a:t>
            </a:r>
            <a:r>
              <a:rPr lang="en-US" altLang="zh-CN" sz="2800" b="1" dirty="0">
                <a:latin typeface="+mn-ea"/>
              </a:rPr>
              <a:t>?</a:t>
            </a:r>
            <a:endParaRPr lang="en-US" altLang="zh-CN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347864" y="883708"/>
            <a:ext cx="1834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514-126=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907704" y="2107368"/>
            <a:ext cx="2376000" cy="1944000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</a:t>
            </a:r>
            <a:r>
              <a:rPr lang="zh-CN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en-US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514-100=414,</a:t>
            </a:r>
            <a:endParaRPr lang="en-US" altLang="zh-CN" sz="20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再用</a:t>
            </a:r>
            <a:r>
              <a:rPr lang="en-US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414-20=394,</a:t>
            </a:r>
            <a:endParaRPr lang="en-US" altLang="zh-CN" sz="20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最后</a:t>
            </a:r>
            <a:r>
              <a:rPr lang="en-US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394-6=388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en-US" altLang="zh-CN" sz="20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</a:t>
            </a:r>
            <a:r>
              <a:rPr lang="en-US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514-126=388</a:t>
            </a:r>
            <a:r>
              <a:rPr lang="zh-CN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4969348" y="883708"/>
            <a:ext cx="11148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388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669581" y="2109018"/>
            <a:ext cx="2376000" cy="1944000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5 1 4</a:t>
            </a:r>
            <a:endParaRPr lang="en-US" altLang="zh-CN" sz="28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- 1 2 6  </a:t>
            </a:r>
            <a:endParaRPr lang="en-US" altLang="zh-CN" sz="2800" b="1" u="sng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endParaRPr lang="en-US" altLang="zh-CN" sz="28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3389" y="2031574"/>
            <a:ext cx="400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45940" y="2031574"/>
            <a:ext cx="400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29494" y="3320363"/>
            <a:ext cx="400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68764" y="3320363"/>
            <a:ext cx="400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64709" y="3320363"/>
            <a:ext cx="400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2" grpId="0" animBg="1" build="p"/>
      <p:bldP spid="17" grpId="0"/>
      <p:bldP spid="18" grpId="0" animBg="1" uiExpand="1" build="p"/>
      <p:bldP spid="4" grpId="0"/>
      <p:bldP spid="4" grpId="1"/>
      <p:bldP spid="24" grpId="0"/>
      <p:bldP spid="24" grpId="1"/>
      <p:bldP spid="5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横卷形 59"/>
          <p:cNvSpPr/>
          <p:nvPr/>
        </p:nvSpPr>
        <p:spPr>
          <a:xfrm>
            <a:off x="1685489" y="2499742"/>
            <a:ext cx="5773022" cy="1921461"/>
          </a:xfrm>
          <a:prstGeom prst="horizontalScroll">
            <a:avLst>
              <a:gd name="adj" fmla="val 743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(1)412-89=323(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endParaRPr lang="en-US" altLang="zh-CN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答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东池塘有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323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只蝌蚪没有变成青蛙。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(2)514-126=388(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endParaRPr lang="en-US" altLang="zh-CN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答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西池塘有</a:t>
            </a:r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388</a:t>
            </a: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只蝌蚪没有变成青蛙。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6" name="image100.jpg" descr="id:214750308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66224" y="740805"/>
            <a:ext cx="3472654" cy="1503609"/>
          </a:xfrm>
          <a:prstGeom prst="rect">
            <a:avLst/>
          </a:prstGeom>
        </p:spPr>
      </p:pic>
      <p:graphicFrame>
        <p:nvGraphicFramePr>
          <p:cNvPr id="68" name="表格 67"/>
          <p:cNvGraphicFramePr>
            <a:graphicFrameLocks noGrp="1"/>
          </p:cNvGraphicFramePr>
          <p:nvPr/>
        </p:nvGraphicFramePr>
        <p:xfrm>
          <a:off x="4212361" y="699542"/>
          <a:ext cx="4202815" cy="165011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05744"/>
                <a:gridCol w="1232779"/>
                <a:gridCol w="1164292"/>
              </a:tblGrid>
              <a:tr h="47210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西池塘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东池塘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原有蝌蚪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只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514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412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004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变成的青蛙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/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只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126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89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83568" y="915566"/>
            <a:ext cx="562219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他们做得对吗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和同伴说一说。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1" name="107Y3.EPS" descr="id:2147503129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552896" y="1851670"/>
            <a:ext cx="1151428" cy="911435"/>
          </a:xfrm>
          <a:prstGeom prst="rect">
            <a:avLst/>
          </a:prstGeom>
        </p:spPr>
      </p:pic>
      <p:pic>
        <p:nvPicPr>
          <p:cNvPr id="49" name="107Y4.EPS" descr="id:2147503136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976054" y="1851670"/>
            <a:ext cx="1151428" cy="911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1798" y="3141502"/>
            <a:ext cx="3574586" cy="1230448"/>
          </a:xfrm>
          <a:prstGeom prst="rect">
            <a:avLst/>
          </a:prstGeom>
        </p:spPr>
      </p:pic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2123728" y="2905671"/>
            <a:ext cx="10961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改正：</a:t>
            </a:r>
            <a:endParaRPr lang="en-US" altLang="zh-CN" sz="20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67544" y="339502"/>
            <a:ext cx="31683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竖式计算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120359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615-487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423-156=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875-797=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0061" y="1906835"/>
            <a:ext cx="2475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6 1 5 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- 4 8 7</a:t>
            </a:r>
            <a:endParaRPr lang="en-US" altLang="zh-CN" sz="28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1 2 8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7784" y="1203598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128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5896" y="1906835"/>
            <a:ext cx="19072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4 2 3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- 1 5 6</a:t>
            </a:r>
            <a:endParaRPr lang="en-US" altLang="zh-CN" sz="28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2 6 7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5049" y="1203598"/>
            <a:ext cx="845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267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03264" y="1923678"/>
            <a:ext cx="2069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8 7 5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- 7 9 7</a:t>
            </a:r>
            <a:endParaRPr lang="en-US" altLang="zh-CN" sz="28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7 8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52452" y="120359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78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07704" y="15636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88258" y="155492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96570" y="15636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36530" y="15636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15636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84802" y="15636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6" grpId="0"/>
      <p:bldP spid="16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3286b5c5-7356-4c8a-9be1-ce4a3014b78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1067</Words>
  <Application>WPS 演示</Application>
  <PresentationFormat>全屏显示(16:9)</PresentationFormat>
  <Paragraphs>252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楷体_GB2312</vt:lpstr>
      <vt:lpstr>Times New Roman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加与减</dc:creator>
  <cp:lastModifiedBy>小树</cp:lastModifiedBy>
  <cp:revision>5</cp:revision>
  <dcterms:created xsi:type="dcterms:W3CDTF">2017-03-17T02:28:00Z</dcterms:created>
  <dcterms:modified xsi:type="dcterms:W3CDTF">2023-01-30T04:39:35Z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70880BEEFE2B474BA9299EDB58F10B57</vt:lpwstr>
  </property>
</Properties>
</file>