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7" r:id="rId7"/>
    <p:sldId id="523" r:id="rId8"/>
    <p:sldId id="529" r:id="rId9"/>
    <p:sldId id="528" r:id="rId10"/>
    <p:sldId id="518" r:id="rId11"/>
    <p:sldId id="524" r:id="rId12"/>
    <p:sldId id="526" r:id="rId13"/>
    <p:sldId id="525" r:id="rId14"/>
    <p:sldId id="507" r:id="rId15"/>
    <p:sldId id="501" r:id="rId16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0"/>
    </p:embeddedFont>
    <p:embeddedFont>
      <p:font typeface="微软雅黑" panose="020B0503020204020204" charset="-122"/>
      <p:regular r:id="rId21"/>
    </p:embeddedFont>
    <p:embeddedFont>
      <p:font typeface="楷体_GB2312" panose="02010609030101010101" pitchFamily="49" charset="-122"/>
      <p:regular r:id="rId22"/>
    </p:embeddedFont>
    <p:embeddedFont>
      <p:font typeface="幼圆" panose="02010509060101010101" pitchFamily="49" charset="-122"/>
      <p:regular r:id="rId23"/>
    </p:embeddedFont>
    <p:embeddedFont>
      <p:font typeface="楷体" panose="02010609060101010101" pitchFamily="49" charset="-122"/>
      <p:regular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</p:embeddedFontLst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  <a:srgbClr val="FF0000"/>
    <a:srgbClr val="0000FF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5" autoAdjust="0"/>
    <p:restoredTop sz="99556" autoAdjust="0"/>
  </p:normalViewPr>
  <p:slideViewPr>
    <p:cSldViewPr>
      <p:cViewPr varScale="1">
        <p:scale>
          <a:sx n="154" d="100"/>
          <a:sy n="154" d="100"/>
        </p:scale>
        <p:origin x="-384" y="-8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font" Target="fonts/font9.fntdata"/><Relationship Id="rId27" Type="http://schemas.openxmlformats.org/officeDocument/2006/relationships/font" Target="fonts/font8.fntdata"/><Relationship Id="rId26" Type="http://schemas.openxmlformats.org/officeDocument/2006/relationships/font" Target="fonts/font7.fntdata"/><Relationship Id="rId25" Type="http://schemas.openxmlformats.org/officeDocument/2006/relationships/font" Target="fonts/font6.fntdata"/><Relationship Id="rId24" Type="http://schemas.openxmlformats.org/officeDocument/2006/relationships/font" Target="fonts/font5.fntdata"/><Relationship Id="rId23" Type="http://schemas.openxmlformats.org/officeDocument/2006/relationships/font" Target="fonts/font4.fntdata"/><Relationship Id="rId22" Type="http://schemas.openxmlformats.org/officeDocument/2006/relationships/font" Target="fonts/font3.fntdata"/><Relationship Id="rId21" Type="http://schemas.openxmlformats.org/officeDocument/2006/relationships/font" Target="fonts/font2.fntdata"/><Relationship Id="rId20" Type="http://schemas.openxmlformats.org/officeDocument/2006/relationships/font" Target="fonts/font1.fntdata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201622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加与减</a:t>
            </a:r>
            <a:r>
              <a:rPr lang="zh-CN" altLang="en-US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小蝌蚪的成长（</a:t>
            </a:r>
            <a:r>
              <a:rPr lang="en-US" altLang="zh-CN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200" b="1" baseline="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slide" Target="slide8.xml"/><Relationship Id="rId6" Type="http://schemas.openxmlformats.org/officeDocument/2006/relationships/slide" Target="slide13.xml"/><Relationship Id="rId5" Type="http://schemas.openxmlformats.org/officeDocument/2006/relationships/slide" Target="slide12.xml"/><Relationship Id="rId4" Type="http://schemas.openxmlformats.org/officeDocument/2006/relationships/slide" Target="slide3.xml"/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2.png"/><Relationship Id="rId1" Type="http://schemas.openxmlformats.org/officeDocument/2006/relationships/image" Target="../media/image11.emf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7.png"/><Relationship Id="rId3" Type="http://schemas.openxmlformats.org/officeDocument/2006/relationships/slide" Target="slide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slide" Target="slide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slide" Target="slide1.xml"/><Relationship Id="rId4" Type="http://schemas.openxmlformats.org/officeDocument/2006/relationships/image" Target="../media/image9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7.png"/><Relationship Id="rId1" Type="http://schemas.openxmlformats.org/officeDocument/2006/relationships/slide" Target="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" name="矩形 42"/>
          <p:cNvSpPr/>
          <p:nvPr/>
        </p:nvSpPr>
        <p:spPr>
          <a:xfrm>
            <a:off x="912693" y="519703"/>
            <a:ext cx="1682192" cy="68480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000" dirty="0" smtClean="0">
                <a:solidFill>
                  <a:srgbClr val="0050AA"/>
                </a:solidFill>
                <a:latin typeface="华文楷体" pitchFamily="2" charset="-122"/>
                <a:ea typeface="华文楷体" pitchFamily="2" charset="-122"/>
              </a:rPr>
              <a:t>加与减</a:t>
            </a:r>
            <a:endParaRPr lang="zh-CN" altLang="en-US" sz="4000" dirty="0">
              <a:solidFill>
                <a:srgbClr val="0050AA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4" name="单圆角矩形 33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单圆角矩形 35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单圆角矩形 36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单圆角矩形 43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单圆角矩形 44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1099179"/>
            <a:ext cx="9144000" cy="182357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8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小蝌蚪的成长</a:t>
            </a:r>
            <a:endParaRPr lang="en-US" altLang="zh-CN" sz="48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第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2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课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宋体" panose="02010600030101010101" pitchFamily="2" charset="-122"/>
              </a:rPr>
              <a:t>时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宋体" panose="02010600030101010101" pitchFamily="2" charset="-122"/>
            </a:endParaRPr>
          </a:p>
        </p:txBody>
      </p:sp>
      <p:pic>
        <p:nvPicPr>
          <p:cNvPr id="5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圆角矩形 52">
            <a:hlinkClick r:id="rId3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情境导入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4" name="圆角矩形 53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探究新知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5" name="圆角矩形 54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课堂小结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6" name="圆角矩形 55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课后作业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7" name="圆角矩形 56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itchFamily="2" charset="-122"/>
                <a:ea typeface="华文楷体" pitchFamily="2" charset="-122"/>
              </a:rPr>
              <a:t>课堂练习</a:t>
            </a:r>
            <a:endParaRPr lang="zh-CN" altLang="en-US" sz="2800" dirty="0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67544" y="361695"/>
            <a:ext cx="409977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用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竖式计算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4943" y="1419622"/>
            <a:ext cx="81274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400-154</a:t>
            </a:r>
            <a:r>
              <a:rPr lang="en-US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200-24</a:t>
            </a:r>
            <a:r>
              <a:rPr lang="en-US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500-128</a:t>
            </a:r>
            <a:r>
              <a:rPr lang="en-US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=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zh-CN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67544" y="2323243"/>
            <a:ext cx="19983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4 0 0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u="sng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- 1 5 4</a:t>
            </a:r>
            <a:endParaRPr lang="en-US" altLang="zh-CN" sz="3600" b="1" u="sng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2 4 6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23728" y="1419622"/>
            <a:ext cx="1759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246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31840" y="2355726"/>
            <a:ext cx="19983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2 0 0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u="sng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  2 4</a:t>
            </a:r>
            <a:endParaRPr lang="en-US" altLang="zh-CN" sz="3600" b="1" u="sng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1 7 6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829072" y="1421363"/>
            <a:ext cx="17591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176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28184" y="2323243"/>
            <a:ext cx="199831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5 0 0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u="sng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- 1 2 8</a:t>
            </a:r>
            <a:endParaRPr lang="en-US" altLang="zh-CN" sz="3600" b="1" u="sng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  3 7 2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868178" y="1491630"/>
            <a:ext cx="124032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372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443065" y="1851670"/>
            <a:ext cx="75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011017" y="1851670"/>
            <a:ext cx="75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107361" y="1923678"/>
            <a:ext cx="75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635896" y="1923678"/>
            <a:ext cx="75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203705" y="1851670"/>
            <a:ext cx="75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771657" y="1863864"/>
            <a:ext cx="75267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40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  <p:bldP spid="15" grpId="0"/>
      <p:bldP spid="16" grpId="0"/>
      <p:bldP spid="18" grpId="0"/>
      <p:bldP spid="19" grpId="0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447672" y="339502"/>
            <a:ext cx="815677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自行车商场里原有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834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辆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自行车，一星期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卖了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466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辆，现在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还剩多少辆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自行车？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19672" y="2139702"/>
            <a:ext cx="72008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834-466=368(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人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)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  </a:t>
            </a:r>
            <a:endParaRPr lang="en-US" altLang="zh-CN" sz="36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答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: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现在还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剩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368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辆</a:t>
            </a:r>
            <a:r>
              <a:rPr lang="zh-CN" altLang="en-US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自行车</a:t>
            </a: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51774"/>
            <a:ext cx="7500895" cy="2620176"/>
          </a:xfrm>
          <a:prstGeom prst="rect">
            <a:avLst/>
          </a:prstGeom>
        </p:spPr>
      </p:pic>
      <p:sp>
        <p:nvSpPr>
          <p:cNvPr id="23" name="TextBox 26"/>
          <p:cNvSpPr txBox="1"/>
          <p:nvPr/>
        </p:nvSpPr>
        <p:spPr>
          <a:xfrm>
            <a:off x="1115616" y="1851670"/>
            <a:ext cx="690246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整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百数连续退位减法的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计算方法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将减数分成几个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百、几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个十、几个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一，然后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依次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相减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先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把被减数去掉</a:t>
            </a:r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变成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十位数字和个位数字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都是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的三位数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相减；</a:t>
            </a:r>
            <a:endParaRPr lang="en-US" altLang="zh-CN" sz="21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竖式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计算，相同数位对齐，从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个位算起</a:t>
            </a: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个位不够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减，就从百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位退一当十到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十位，再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从十位退一当十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到个位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21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再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rPr>
              <a:t>进行计算。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25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7" name="图片 2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uiExpand="1" build="p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3131840" y="1601237"/>
            <a:ext cx="338437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55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sp>
        <p:nvSpPr>
          <p:cNvPr id="13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/>
          <p:cNvSpPr txBox="1"/>
          <p:nvPr/>
        </p:nvSpPr>
        <p:spPr>
          <a:xfrm>
            <a:off x="539552" y="987574"/>
            <a:ext cx="81369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开联欢会买了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气球，吹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好了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76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个，没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吹好的还有多少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个？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415936" y="1347614"/>
            <a:ext cx="2300080" cy="341466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499992" y="1419622"/>
            <a:ext cx="2016224" cy="316464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43396" y="300379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1240772" y="2842353"/>
            <a:ext cx="1494169" cy="453434"/>
            <a:chOff x="3165023" y="3745393"/>
            <a:chExt cx="1017876" cy="36221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34" name="AutoShape 27"/>
            <p:cNvSpPr>
              <a:spLocks noChangeArrowheads="1"/>
            </p:cNvSpPr>
            <p:nvPr/>
          </p:nvSpPr>
          <p:spPr bwMode="auto">
            <a:xfrm>
              <a:off x="3165023" y="3745393"/>
              <a:ext cx="932028" cy="362211"/>
            </a:xfrm>
            <a:prstGeom prst="cloudCallout">
              <a:avLst>
                <a:gd name="adj1" fmla="val -33037"/>
                <a:gd name="adj2" fmla="val 109518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224602" y="3745393"/>
              <a:ext cx="958297" cy="3196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理解题意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sp>
        <p:nvSpPr>
          <p:cNvPr id="15" name="TextBox 19"/>
          <p:cNvSpPr txBox="1"/>
          <p:nvPr/>
        </p:nvSpPr>
        <p:spPr>
          <a:xfrm>
            <a:off x="467544" y="1046239"/>
            <a:ext cx="856895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开联欢会买了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300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气球，吹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好了</a:t>
            </a:r>
            <a:r>
              <a:rPr lang="en-US" altLang="zh-CN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76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个，没</a:t>
            </a:r>
            <a:r>
              <a:rPr lang="zh-CN" altLang="en-US" sz="28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吹好的还有多少</a:t>
            </a:r>
            <a:r>
              <a:rPr lang="zh-CN" altLang="en-US" sz="28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个？</a:t>
            </a:r>
            <a:endParaRPr lang="en-US" altLang="zh-CN" sz="28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415936" y="1527325"/>
            <a:ext cx="2300080" cy="3414661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499992" y="1553468"/>
            <a:ext cx="2016224" cy="316464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1979712" y="1082552"/>
            <a:ext cx="1586264" cy="4810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644008" y="1072382"/>
            <a:ext cx="1800200" cy="48108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圆角矩形 18"/>
          <p:cNvSpPr/>
          <p:nvPr/>
        </p:nvSpPr>
        <p:spPr>
          <a:xfrm>
            <a:off x="6804248" y="1082552"/>
            <a:ext cx="1800200" cy="481086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2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圆角矩形 22"/>
          <p:cNvSpPr/>
          <p:nvPr/>
        </p:nvSpPr>
        <p:spPr>
          <a:xfrm>
            <a:off x="539552" y="1563638"/>
            <a:ext cx="1440160" cy="481086"/>
          </a:xfrm>
          <a:prstGeom prst="roundRect">
            <a:avLst/>
          </a:prstGeom>
          <a:noFill/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19" grpId="0" animBg="1"/>
      <p:bldP spid="2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横卷形 20"/>
          <p:cNvSpPr/>
          <p:nvPr/>
        </p:nvSpPr>
        <p:spPr>
          <a:xfrm>
            <a:off x="2699944" y="1707654"/>
            <a:ext cx="5400447" cy="1944216"/>
          </a:xfrm>
          <a:prstGeom prst="horizont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sz="2000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37" name="TextBox 28"/>
          <p:cNvSpPr txBox="1"/>
          <p:nvPr/>
        </p:nvSpPr>
        <p:spPr>
          <a:xfrm>
            <a:off x="2978401" y="1995686"/>
            <a:ext cx="512198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求没有吹好的气球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个数，就是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用气球总数减去吹好了的气球</a:t>
            </a:r>
            <a:r>
              <a:rPr lang="zh-CN" altLang="en-US" sz="24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个数，列式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为</a:t>
            </a:r>
            <a:r>
              <a:rPr lang="en-US" altLang="zh-CN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300-76</a:t>
            </a:r>
            <a:r>
              <a:rPr lang="zh-CN" altLang="en-US" sz="24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。</a:t>
            </a:r>
            <a:endParaRPr lang="zh-CN" altLang="en-US" sz="2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5" name="TextBox 19"/>
          <p:cNvSpPr txBox="1"/>
          <p:nvPr/>
        </p:nvSpPr>
        <p:spPr>
          <a:xfrm>
            <a:off x="467544" y="339502"/>
            <a:ext cx="83265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开联欢会买了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300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个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气球，吹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好了</a:t>
            </a: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76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个，没</a:t>
            </a:r>
            <a:r>
              <a:rPr lang="zh-CN" altLang="en-US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吹好的还有多少</a:t>
            </a:r>
            <a:r>
              <a:rPr lang="zh-CN" altLang="en-US" sz="32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个？</a:t>
            </a:r>
            <a:endParaRPr lang="en-US" altLang="zh-CN" sz="3200" b="1" dirty="0" smtClean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343396" y="3003798"/>
            <a:ext cx="1276276" cy="1518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1240772" y="2787774"/>
            <a:ext cx="1494169" cy="453434"/>
            <a:chOff x="3165023" y="3745393"/>
            <a:chExt cx="1017876" cy="362211"/>
          </a:xfrm>
          <a:solidFill>
            <a:schemeClr val="accent2">
              <a:lumMod val="20000"/>
              <a:lumOff val="80000"/>
            </a:schemeClr>
          </a:solidFill>
        </p:grpSpPr>
        <p:sp>
          <p:nvSpPr>
            <p:cNvPr id="17" name="AutoShape 27"/>
            <p:cNvSpPr>
              <a:spLocks noChangeArrowheads="1"/>
            </p:cNvSpPr>
            <p:nvPr/>
          </p:nvSpPr>
          <p:spPr bwMode="auto">
            <a:xfrm>
              <a:off x="3165023" y="3745393"/>
              <a:ext cx="932028" cy="362211"/>
            </a:xfrm>
            <a:prstGeom prst="cloudCallout">
              <a:avLst>
                <a:gd name="adj1" fmla="val -33037"/>
                <a:gd name="adj2" fmla="val 109518"/>
              </a:avLst>
            </a:prstGeom>
            <a:no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224602" y="3745393"/>
              <a:ext cx="958297" cy="31961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0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理解题意</a:t>
              </a:r>
              <a:endParaRPr lang="zh-CN" altLang="en-US" sz="20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2" name="图片 2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3275856" y="915566"/>
            <a:ext cx="18341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300-76=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4909290" y="917307"/>
            <a:ext cx="124688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224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059832" y="1707654"/>
            <a:ext cx="3591746" cy="2232248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en-US" altLang="zh-CN" sz="36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300-76</a:t>
            </a:r>
            <a:endParaRPr lang="en-US" altLang="zh-CN" sz="36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en-US" altLang="zh-CN" sz="36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=300-70-6</a:t>
            </a:r>
            <a:endParaRPr lang="en-US" altLang="zh-CN" sz="3600" b="1" dirty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en-US" altLang="zh-CN" sz="36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=</a:t>
            </a:r>
            <a:r>
              <a:rPr lang="en-US" altLang="zh-CN" sz="36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230-6</a:t>
            </a:r>
            <a:endParaRPr lang="en-US" altLang="zh-CN" sz="3600" b="1" dirty="0" smtClean="0">
              <a:solidFill>
                <a:prstClr val="black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pPr lvl="0"/>
            <a:r>
              <a:rPr lang="en-US" altLang="zh-CN" sz="36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=224</a:t>
            </a:r>
            <a:r>
              <a:rPr lang="en-US" altLang="zh-CN" sz="4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endParaRPr lang="en-US" altLang="zh-CN" sz="4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25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25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25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125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/>
      <p:bldP spid="17" grpId="0"/>
      <p:bldP spid="18" grpId="0" animBg="1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3347864" y="915566"/>
            <a:ext cx="18341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300-76=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5027709" y="915566"/>
            <a:ext cx="127248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224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15816" y="1561897"/>
            <a:ext cx="4095802" cy="2233773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dirty="0" smtClean="0">
                <a:solidFill>
                  <a:prstClr val="black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en-US" altLang="zh-CN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300-76</a:t>
            </a:r>
            <a:endParaRPr lang="en-US" altLang="zh-CN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=299-76+1</a:t>
            </a:r>
            <a:endParaRPr lang="en-US" altLang="zh-CN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=223+1</a:t>
            </a:r>
            <a:endParaRPr lang="en-US" altLang="zh-CN" sz="36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=</a:t>
            </a:r>
            <a:r>
              <a:rPr lang="en-US" altLang="zh-CN" sz="36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224</a:t>
            </a:r>
            <a:r>
              <a:rPr lang="en-US" altLang="zh-CN" sz="44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</a:t>
            </a:r>
            <a:endParaRPr lang="en-US" altLang="zh-CN" sz="44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TextBox 51"/>
          <p:cNvSpPr txBox="1">
            <a:spLocks noChangeArrowheads="1"/>
          </p:cNvSpPr>
          <p:nvPr/>
        </p:nvSpPr>
        <p:spPr bwMode="auto">
          <a:xfrm>
            <a:off x="3203848" y="771550"/>
            <a:ext cx="183418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300-76=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4799254" y="771550"/>
            <a:ext cx="128491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224</a:t>
            </a:r>
            <a:endParaRPr lang="zh-CN" altLang="en-US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987824" y="1563638"/>
            <a:ext cx="3519738" cy="2362227"/>
          </a:xfrm>
          <a:prstGeom prst="roundRect">
            <a:avLst/>
          </a:prstGeom>
          <a:solidFill>
            <a:srgbClr val="00B0F0">
              <a:alpha val="31000"/>
            </a:srgb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36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3 0 0</a:t>
            </a:r>
            <a:endParaRPr lang="en-US" altLang="zh-CN" sz="36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3600" b="1" u="sng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-   7 6</a:t>
            </a:r>
            <a:endParaRPr lang="en-US" altLang="zh-CN" sz="3600" b="1" u="sng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r>
              <a:rPr lang="en-US" altLang="zh-CN" sz="36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 </a:t>
            </a:r>
            <a:endParaRPr lang="en-US" altLang="zh-CN" sz="3600" b="1" dirty="0" smtClean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60326" y="1491630"/>
            <a:ext cx="40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099815" y="1493371"/>
            <a:ext cx="40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572000" y="3212467"/>
            <a:ext cx="40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963911" y="3212467"/>
            <a:ext cx="40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67944" y="3212467"/>
            <a:ext cx="40017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楷体_GB2312" panose="02010609030101010101" pitchFamily="49" charset="-122"/>
                <a:ea typeface="楷体_GB2312" panose="02010609030101010101" pitchFamily="49" charset="-122"/>
              </a:rPr>
              <a:t>2</a:t>
            </a:r>
            <a:endParaRPr lang="en-US" altLang="zh-CN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5" name="云形标注 24"/>
          <p:cNvSpPr/>
          <p:nvPr/>
        </p:nvSpPr>
        <p:spPr>
          <a:xfrm>
            <a:off x="1559377" y="3173658"/>
            <a:ext cx="1740122" cy="825771"/>
          </a:xfrm>
          <a:prstGeom prst="cloudCallout">
            <a:avLst>
              <a:gd name="adj1" fmla="val 126605"/>
              <a:gd name="adj2" fmla="val -60463"/>
            </a:avLst>
          </a:prstGeom>
          <a:noFill/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十位是</a:t>
            </a:r>
            <a:r>
              <a:rPr lang="en-US" altLang="zh-CN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0</a:t>
            </a:r>
            <a:r>
              <a:rPr lang="zh-CN" altLang="en-US" sz="2000" b="1" dirty="0" smtClean="0">
                <a:solidFill>
                  <a:schemeClr val="tx1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，怎么办？</a:t>
            </a:r>
            <a:endParaRPr lang="zh-CN" altLang="en-US" sz="2000" b="1" dirty="0">
              <a:solidFill>
                <a:schemeClr val="tx1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0" name="图片 2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10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 uiExpand="1" build="p"/>
      <p:bldP spid="4" grpId="0"/>
      <p:bldP spid="24" grpId="0"/>
      <p:bldP spid="5" grpId="0"/>
      <p:bldP spid="26" grpId="0"/>
      <p:bldP spid="28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83568" y="987574"/>
            <a:ext cx="5622194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他们做得对吗</a:t>
            </a:r>
            <a:r>
              <a:rPr lang="en-US" altLang="zh-CN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r>
              <a:rPr lang="zh-CN" altLang="en-US" sz="32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和同伴说一说。</a:t>
            </a:r>
            <a:endParaRPr lang="zh-CN" altLang="en-US" sz="32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6" name="矩形 4"/>
          <p:cNvSpPr>
            <a:spLocks noChangeArrowheads="1"/>
          </p:cNvSpPr>
          <p:nvPr/>
        </p:nvSpPr>
        <p:spPr bwMode="auto">
          <a:xfrm>
            <a:off x="3281033" y="2476650"/>
            <a:ext cx="16230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改正：</a:t>
            </a:r>
            <a:endParaRPr lang="en-US" altLang="zh-CN" sz="3200" b="1" dirty="0" smtClean="0">
              <a:solidFill>
                <a:srgbClr val="FF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55576" y="2076540"/>
            <a:ext cx="263845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4 0 7</a:t>
            </a:r>
            <a:endParaRPr lang="zh-CN" altLang="zh-CN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en-US" altLang="zh-CN" sz="3600" b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- 2 1 9</a:t>
            </a:r>
            <a:endParaRPr lang="zh-CN" altLang="zh-CN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zh-CN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　</a:t>
            </a:r>
            <a:r>
              <a:rPr lang="en-US" altLang="zh-CN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2 9 8</a:t>
            </a:r>
            <a:endParaRPr lang="zh-CN" altLang="zh-CN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706423" y="1709395"/>
            <a:ext cx="2638457" cy="3229467"/>
            <a:chOff x="4778960" y="2082377"/>
            <a:chExt cx="1781944" cy="3229467"/>
          </a:xfrm>
        </p:grpSpPr>
        <p:sp>
          <p:nvSpPr>
            <p:cNvPr id="18" name="矩形 17"/>
            <p:cNvSpPr/>
            <p:nvPr/>
          </p:nvSpPr>
          <p:spPr>
            <a:xfrm>
              <a:off x="4778960" y="2449522"/>
              <a:ext cx="1781944" cy="28623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spcAft>
                  <a:spcPts val="0"/>
                </a:spcAft>
              </a:pPr>
              <a:r>
                <a:rPr lang="en-US" altLang="zh-CN" sz="3600" b="1" dirty="0" smtClean="0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Times New Roman" panose="02020603050405020304" pitchFamily="18" charset="0"/>
                </a:rPr>
                <a:t> 4 0 7</a:t>
              </a:r>
              <a:endParaRPr lang="zh-CN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  <a:p>
              <a:pPr algn="r">
                <a:spcAft>
                  <a:spcPts val="0"/>
                </a:spcAft>
              </a:pPr>
              <a:r>
                <a:rPr lang="en-US" altLang="zh-CN" sz="3600" b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楷体_GB2312" panose="02010609030101010101" pitchFamily="49" charset="-122"/>
                  <a:ea typeface="楷体_GB2312" panose="02010609030101010101" pitchFamily="49" charset="-122"/>
                  <a:cs typeface="Times New Roman" panose="02020603050405020304" pitchFamily="18" charset="0"/>
                </a:rPr>
                <a:t>- 2 1 9</a:t>
              </a:r>
              <a:endParaRPr lang="zh-CN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  <a:p>
              <a:pPr algn="r">
                <a:spcAft>
                  <a:spcPts val="0"/>
                </a:spcAft>
              </a:pPr>
              <a:r>
                <a:rPr lang="zh-CN" altLang="zh-CN" sz="3600" b="1" dirty="0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Times New Roman" panose="02020603050405020304" pitchFamily="18" charset="0"/>
                </a:rPr>
                <a:t>　</a:t>
              </a:r>
              <a:r>
                <a:rPr lang="en-US" altLang="zh-CN" sz="3600" b="1" dirty="0" smtClean="0">
                  <a:solidFill>
                    <a:srgbClr val="000000"/>
                  </a:solidFill>
                  <a:latin typeface="楷体_GB2312" panose="02010609030101010101" pitchFamily="49" charset="-122"/>
                  <a:ea typeface="楷体_GB2312" panose="02010609030101010101" pitchFamily="49" charset="-122"/>
                  <a:cs typeface="Times New Roman" panose="02020603050405020304" pitchFamily="18" charset="0"/>
                </a:rPr>
                <a:t>1 8 8</a:t>
              </a:r>
              <a:endParaRPr lang="zh-CN" altLang="zh-CN" sz="3600" b="1" dirty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017960" y="2082377"/>
              <a:ext cx="41549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.</a:t>
              </a:r>
              <a:endPara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5726167" y="2082377"/>
              <a:ext cx="415498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b="1" dirty="0" smtClean="0">
                  <a:latin typeface="楷体_GB2312" panose="02010609030101010101" pitchFamily="49" charset="-122"/>
                  <a:ea typeface="楷体_GB2312" panose="02010609030101010101" pitchFamily="49" charset="-122"/>
                </a:rPr>
                <a:t>.</a:t>
              </a:r>
              <a:endPara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5" name="图片 24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6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539552" y="339502"/>
            <a:ext cx="2180112" cy="793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填一填。</a:t>
            </a:r>
            <a:endParaRPr lang="zh-CN" altLang="en-US" sz="3600" b="1" dirty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1283151"/>
            <a:ext cx="835292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202=199+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（  ）  </a:t>
            </a:r>
            <a:r>
              <a:rPr lang="en-US" altLang="zh-CN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103=99+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（ ）</a:t>
            </a:r>
            <a:endParaRPr lang="en-US" altLang="zh-CN" sz="44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endParaRPr lang="en-US" altLang="zh-CN" sz="4400" b="1" dirty="0" smtClean="0">
              <a:solidFill>
                <a:srgbClr val="000000"/>
              </a:solidFill>
              <a:latin typeface="楷体_GB2312" panose="02010609030101010101" pitchFamily="49" charset="-122"/>
              <a:ea typeface="楷体_GB2312" panose="0201060903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300=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（  ）</a:t>
            </a:r>
            <a:r>
              <a:rPr lang="en-US" altLang="zh-CN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+1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    </a:t>
            </a:r>
            <a:r>
              <a:rPr lang="en-US" altLang="zh-CN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200=</a:t>
            </a:r>
            <a:r>
              <a:rPr lang="zh-CN" altLang="en-US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（  ）</a:t>
            </a:r>
            <a:r>
              <a:rPr lang="en-US" altLang="zh-CN" sz="4400" b="1" dirty="0" smtClean="0">
                <a:solidFill>
                  <a:srgbClr val="000000"/>
                </a:solidFill>
                <a:latin typeface="楷体_GB2312" panose="02010609030101010101" pitchFamily="49" charset="-122"/>
                <a:ea typeface="楷体_GB2312" panose="02010609030101010101" pitchFamily="49" charset="-122"/>
                <a:cs typeface="Times New Roman" panose="02020603050405020304" pitchFamily="18" charset="0"/>
              </a:rPr>
              <a:t>+1</a:t>
            </a:r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  <a:p>
            <a:endParaRPr lang="zh-CN" altLang="en-US" sz="44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411000" y="1304803"/>
            <a:ext cx="116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3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524328" y="1297529"/>
            <a:ext cx="116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4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051720" y="2673950"/>
            <a:ext cx="21490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299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88224" y="2673950"/>
            <a:ext cx="214908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</a:t>
            </a:r>
            <a:r>
              <a:rPr lang="en-US" altLang="zh-CN" sz="4400" b="1" dirty="0" smtClean="0">
                <a:solidFill>
                  <a:srgbClr val="FF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199</a:t>
            </a:r>
            <a:endParaRPr lang="zh-CN" altLang="en-US" sz="3200" b="1" dirty="0">
              <a:solidFill>
                <a:srgbClr val="FF0000"/>
              </a:solidFill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20" name="图片 1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3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7" grpId="0" uiExpand="1" build="p"/>
      <p:bldP spid="16" grpId="0"/>
      <p:bldP spid="19" grpId="0"/>
      <p:bldP spid="22" grpId="0"/>
      <p:bldP spid="29" grpId="0"/>
    </p:bldLst>
  </p:timing>
</p:sld>
</file>

<file path=ppt/tags/tag1.xml><?xml version="1.0" encoding="utf-8"?>
<p:tagLst xmlns:p="http://schemas.openxmlformats.org/presentationml/2006/main">
  <p:tag name="KSO_WPP_MARK_KEY" val="e63c9f50-48e8-4886-b32c-b384974108a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862</Words>
  <Application>WPS 演示</Application>
  <PresentationFormat>全屏显示(16:9)</PresentationFormat>
  <Paragraphs>184</Paragraphs>
  <Slides>13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8" baseType="lpstr">
      <vt:lpstr>Arial</vt:lpstr>
      <vt:lpstr>宋体</vt:lpstr>
      <vt:lpstr>Wingdings</vt:lpstr>
      <vt:lpstr>黑体</vt:lpstr>
      <vt:lpstr>华文楷体</vt:lpstr>
      <vt:lpstr>微软雅黑</vt:lpstr>
      <vt:lpstr>楷体_GB2312</vt:lpstr>
      <vt:lpstr>幼圆</vt:lpstr>
      <vt:lpstr>楷体</vt:lpstr>
      <vt:lpstr>Calibri</vt:lpstr>
      <vt:lpstr>等线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《小蝌蚪的成长》加与减PPT免费课件(第2课时)</dc:creator>
  <cp:lastModifiedBy>小树</cp:lastModifiedBy>
  <cp:revision>5</cp:revision>
  <dcterms:created xsi:type="dcterms:W3CDTF">2017-03-17T02:28:00Z</dcterms:created>
  <dcterms:modified xsi:type="dcterms:W3CDTF">2023-01-30T04:40:29Z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C63E3D58D4844F04A0B5CBB3D5C9ECF0</vt:lpwstr>
  </property>
</Properties>
</file>