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4"/>
  </p:handoutMasterIdLst>
  <p:sldIdLst>
    <p:sldId id="706" r:id="rId3"/>
    <p:sldId id="264" r:id="rId4"/>
    <p:sldId id="263" r:id="rId5"/>
    <p:sldId id="261" r:id="rId7"/>
    <p:sldId id="686" r:id="rId8"/>
    <p:sldId id="687" r:id="rId9"/>
    <p:sldId id="640" r:id="rId10"/>
    <p:sldId id="672" r:id="rId11"/>
    <p:sldId id="552" r:id="rId12"/>
    <p:sldId id="688" r:id="rId13"/>
    <p:sldId id="553" r:id="rId14"/>
    <p:sldId id="689" r:id="rId15"/>
    <p:sldId id="293" r:id="rId16"/>
    <p:sldId id="326" r:id="rId17"/>
    <p:sldId id="443" r:id="rId18"/>
    <p:sldId id="628" r:id="rId19"/>
    <p:sldId id="328" r:id="rId20"/>
    <p:sldId id="704" r:id="rId21"/>
    <p:sldId id="705" r:id="rId22"/>
    <p:sldId id="290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7" userDrawn="1">
          <p15:clr>
            <a:srgbClr val="A4A3A4"/>
          </p15:clr>
        </p15:guide>
        <p15:guide id="2" pos="29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FDE"/>
    <a:srgbClr val="F87E42"/>
    <a:srgbClr val="EC1B10"/>
    <a:srgbClr val="424242"/>
    <a:srgbClr val="E41987"/>
    <a:srgbClr val="F599C1"/>
    <a:srgbClr val="FFB343"/>
    <a:srgbClr val="00493A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437"/>
        <p:guide pos="29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51570"/>
            <a:ext cx="9144000" cy="196317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5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算得对吗</a:t>
            </a:r>
            <a:endParaRPr lang="en-US" altLang="zh-CN" sz="55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8257" y="851059"/>
            <a:ext cx="7427486" cy="3069431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2.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减法的验算方法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（1）用减法验算。用被减数减去差，看结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果是否等于减数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；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（2）用加法验算。用差加上减数，看结果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是否等于被减数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。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2359" y="488632"/>
            <a:ext cx="2213990" cy="578644"/>
            <a:chOff x="630" y="530"/>
            <a:chExt cx="4535" cy="1215"/>
          </a:xfrm>
        </p:grpSpPr>
        <p:pic>
          <p:nvPicPr>
            <p:cNvPr id="15361" name="图片 4" descr="标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30" y="558"/>
              <a:ext cx="4535" cy="11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2" name="文本框 5"/>
            <p:cNvSpPr txBox="1"/>
            <p:nvPr/>
          </p:nvSpPr>
          <p:spPr>
            <a:xfrm>
              <a:off x="1438" y="530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353" name="文本框 1"/>
          <p:cNvSpPr txBox="1"/>
          <p:nvPr/>
        </p:nvSpPr>
        <p:spPr>
          <a:xfrm>
            <a:off x="321236" y="1149668"/>
            <a:ext cx="8501528" cy="993678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00000"/>
              </a:lnSpc>
              <a:buFont typeface="宋体" panose="02010600030101010101" pitchFamily="2" charset="-122"/>
            </a:pPr>
            <a:r>
              <a:rPr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淘气和笑笑一共收集了多少张卡片？计算并检验。</a:t>
            </a:r>
            <a:endParaRPr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4762" y="488633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P57  T1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1505" name="图片 3" descr="1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2757" y="1917383"/>
            <a:ext cx="3931481" cy="22445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4" descr="1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24238" y="1980248"/>
            <a:ext cx="3957843" cy="22826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1151" y="936307"/>
            <a:ext cx="4295190" cy="593569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136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＋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288</a:t>
            </a:r>
            <a:r>
              <a:rPr lang="zh-CN" altLang="en-US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＝</a:t>
            </a:r>
            <a:r>
              <a: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424 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(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张</a:t>
            </a:r>
            <a:r>
              <a:rPr lang="en-US" altLang="zh-CN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)</a:t>
            </a:r>
            <a:endParaRPr lang="en-US" altLang="zh-CN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0748" y="1902616"/>
            <a:ext cx="2462734" cy="1975926"/>
            <a:chOff x="1476355" y="4349657"/>
            <a:chExt cx="3204168" cy="2634960"/>
          </a:xfrm>
        </p:grpSpPr>
        <p:sp>
          <p:nvSpPr>
            <p:cNvPr id="21513" name="矩形 3"/>
            <p:cNvSpPr/>
            <p:nvPr/>
          </p:nvSpPr>
          <p:spPr>
            <a:xfrm>
              <a:off x="1476355" y="4349657"/>
              <a:ext cx="3139055" cy="2634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 1    3   6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2</a:t>
              </a:r>
              <a:r>
                <a:rPr lang="en-US" altLang="zh-CN" sz="3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8</a:t>
              </a:r>
              <a:r>
                <a:rPr lang="en-US" altLang="zh-CN" sz="3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 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8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  4    2   4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91680" y="6092678"/>
              <a:ext cx="298884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494864" y="1956197"/>
            <a:ext cx="3168503" cy="1975926"/>
            <a:chOff x="3979360" y="4259070"/>
            <a:chExt cx="4120513" cy="2633495"/>
          </a:xfrm>
        </p:grpSpPr>
        <p:sp>
          <p:nvSpPr>
            <p:cNvPr id="21516" name="矩形 2"/>
            <p:cNvSpPr/>
            <p:nvPr/>
          </p:nvSpPr>
          <p:spPr>
            <a:xfrm>
              <a:off x="4796458" y="4259070"/>
              <a:ext cx="3235378" cy="26334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 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2   8   8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3</a:t>
              </a:r>
              <a:r>
                <a:rPr lang="en-US" altLang="zh-CN" sz="3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6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en-US" altLang="zh-CN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 4   2   4</a:t>
              </a:r>
              <a:endParaRPr lang="en-US" altLang="zh-CN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sp>
          <p:nvSpPr>
            <p:cNvPr id="21517" name="矩形 4"/>
            <p:cNvSpPr/>
            <p:nvPr/>
          </p:nvSpPr>
          <p:spPr>
            <a:xfrm>
              <a:off x="3979360" y="4259070"/>
              <a:ext cx="1894499" cy="820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4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验算： </a:t>
              </a:r>
              <a:endParaRPr lang="zh-CN" altLang="en-US" sz="3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364365" y="5979221"/>
              <a:ext cx="273550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8347" y="735330"/>
            <a:ext cx="7685256" cy="622459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 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1617" y="827723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 dirty="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 dirty="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P57  T2</a:t>
            </a:r>
            <a:r>
              <a:rPr lang="zh-CN" altLang="en-US" sz="3000" dirty="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dirty="0"/>
          </a:p>
        </p:txBody>
      </p:sp>
      <p:pic>
        <p:nvPicPr>
          <p:cNvPr id="22529" name="图片 6" descr="11.png"/>
          <p:cNvPicPr>
            <a:picLocks noChangeAspect="1"/>
          </p:cNvPicPr>
          <p:nvPr/>
        </p:nvPicPr>
        <p:blipFill>
          <a:blip r:embed="rId2" cstate="email"/>
          <a:srcRect l="8357"/>
          <a:stretch>
            <a:fillRect/>
          </a:stretch>
        </p:blipFill>
        <p:spPr>
          <a:xfrm>
            <a:off x="743530" y="1357789"/>
            <a:ext cx="4100398" cy="17311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5"/>
          <p:cNvSpPr/>
          <p:nvPr/>
        </p:nvSpPr>
        <p:spPr>
          <a:xfrm>
            <a:off x="4598363" y="1697832"/>
            <a:ext cx="436842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marL="340360" indent="-340360"/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）一共花了多少钱？</a:t>
            </a: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4788" y="3706654"/>
            <a:ext cx="4641325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300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282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＝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18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(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元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)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charset="0"/>
            </a:endParaRPr>
          </a:p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　不对。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363" y="2435543"/>
            <a:ext cx="375670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165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＋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117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＝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282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(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元</a:t>
            </a:r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charset="0"/>
              </a:rPr>
              <a:t>)</a:t>
            </a:r>
            <a:endParaRPr lang="en-US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2350" y="3088958"/>
            <a:ext cx="756125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 marL="340360" indent="-340360"/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）李老师付了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300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元，找回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元，对吗？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35718" y="448628"/>
            <a:ext cx="3729854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20000"/>
              </a:lnSpc>
            </a:pPr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森林医生。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9344" y="515779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P58  T3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28673" name="Picture 2" descr="E:\工作室\电子课件\课件及素材\二下\素材\4 分草莓\2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1992" y="1762125"/>
            <a:ext cx="2234739" cy="2264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3" descr="E:\工作室\电子课件\课件及素材\二下\素材\4 分草莓\1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8128" y="1322309"/>
            <a:ext cx="754270" cy="7072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2" descr="E:\工作室\电子课件\课件及素材\二下\素材\4 分草莓\2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731" y="1778318"/>
            <a:ext cx="2234739" cy="2264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2" descr="E:\工作室\电子课件\课件及素材\二下\素材\4 分草莓\2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47180" y="1761649"/>
            <a:ext cx="2234739" cy="22645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708702" y="2204562"/>
            <a:ext cx="1034986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601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950" y="2600088"/>
            <a:ext cx="823839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zh-CN" altLang="en-US" sz="3000" b="1" spc="457" dirty="0">
                <a:latin typeface="Times New Roman" panose="02020603050405020304" charset="0"/>
                <a:sym typeface="Times New Roman" panose="02020603050405020304"/>
              </a:rPr>
              <a:t>－</a:t>
            </a:r>
            <a:endParaRPr lang="zh-CN" altLang="en-US" sz="3000" b="1" spc="457" dirty="0">
              <a:latin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7141" y="2605088"/>
            <a:ext cx="1220990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348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297882" y="3065860"/>
            <a:ext cx="124548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82910" y="3036094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4830" y="3048001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6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7734" y="3043714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36607" y="2204562"/>
            <a:ext cx="1095034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705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91124" y="2574847"/>
            <a:ext cx="823839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zh-CN" altLang="en-US" sz="3000" b="1" spc="457" dirty="0">
                <a:latin typeface="Times New Roman" panose="02020603050405020304" charset="0"/>
                <a:sym typeface="Times New Roman" panose="02020603050405020304"/>
              </a:rPr>
              <a:t>－</a:t>
            </a:r>
            <a:endParaRPr lang="zh-CN" altLang="en-US" sz="3000" b="1" spc="457" dirty="0">
              <a:latin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0544" y="2551272"/>
            <a:ext cx="1002764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406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976640" y="3001090"/>
            <a:ext cx="119013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1382" y="2956323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32537" y="2953703"/>
            <a:ext cx="277298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0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92505" y="2936797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1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30986" y="2096929"/>
            <a:ext cx="981772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486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48400" y="2438639"/>
            <a:ext cx="823839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zh-CN" altLang="en-US" sz="3000" b="1" spc="457" dirty="0">
                <a:latin typeface="Times New Roman" panose="02020603050405020304" charset="0"/>
                <a:sym typeface="Times New Roman" panose="02020603050405020304"/>
              </a:rPr>
              <a:t>＋</a:t>
            </a:r>
            <a:endParaRPr lang="zh-CN" altLang="en-US" sz="3000" b="1" spc="457" dirty="0">
              <a:latin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5616" y="2449354"/>
            <a:ext cx="993000" cy="530066"/>
          </a:xfrm>
          <a:prstGeom prst="rect">
            <a:avLst/>
          </a:prstGeom>
          <a:noFill/>
        </p:spPr>
        <p:txBody>
          <a:bodyPr wrap="square"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317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571427" y="2951084"/>
            <a:ext cx="119013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995429" y="2892505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7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72483" y="2892743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9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39529" y="2892743"/>
            <a:ext cx="277054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 algn="ctr">
              <a:defRPr/>
            </a:pPr>
            <a:r>
              <a:rPr lang="en-US" altLang="zh-CN" sz="3000" b="1" spc="457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</a:t>
            </a:r>
            <a:endParaRPr lang="en-US" altLang="zh-CN" sz="3000" b="1" spc="457" dirty="0"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69483" y="1955722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·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11469" y="1962865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·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93812" y="3036094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5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12852" y="3035857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2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16915" y="1951673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·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85508" y="1963103"/>
            <a:ext cx="278274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·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36116" y="2961799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9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83228" y="2953703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9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36443" y="2937034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2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69390" y="2587229"/>
            <a:ext cx="278274" cy="437674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17804" y="2892505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0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31149" y="2587229"/>
            <a:ext cx="278274" cy="437674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25372" y="2892505"/>
            <a:ext cx="331977" cy="530066"/>
          </a:xfrm>
          <a:prstGeom prst="rect">
            <a:avLst/>
          </a:prstGeom>
          <a:noFill/>
        </p:spPr>
        <p:txBody>
          <a:bodyPr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3000" b="1" spc="457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8</a:t>
            </a:r>
            <a:endParaRPr lang="en-US" altLang="zh-CN" sz="3000" b="1" spc="457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20" grpId="0"/>
      <p:bldP spid="20" grpId="1"/>
      <p:bldP spid="21" grpId="0"/>
      <p:bldP spid="21" grpId="1"/>
      <p:bldP spid="22" grpId="0"/>
      <p:bldP spid="22" grpId="1"/>
      <p:bldP spid="27" grpId="0"/>
      <p:bldP spid="27" grpId="1"/>
      <p:bldP spid="28" grpId="0"/>
      <p:bldP spid="28" grpId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888038" y="650081"/>
            <a:ext cx="4963537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30000"/>
              </a:lnSpc>
            </a:pPr>
            <a:r>
              <a:rPr lang="en-US" altLang="zh-CN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30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直接写出得数。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8677" name="TextBox 11"/>
          <p:cNvSpPr txBox="1"/>
          <p:nvPr/>
        </p:nvSpPr>
        <p:spPr>
          <a:xfrm>
            <a:off x="3183069" y="1548766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370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840" y="1362551"/>
            <a:ext cx="650527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600－230＝                270＋190＝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marL="127635" indent="-127635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180＋250＝                200－150＝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marL="127635" indent="-127635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420＋260＝                570－280＝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marL="127635" indent="-127635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700＋260＝                450－200＝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6729848" y="1548766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460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183069" y="2249329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430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6729848" y="2249329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3183069" y="2949893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680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729848" y="2896077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290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3183069" y="3650457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960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29848" y="3596641"/>
            <a:ext cx="96126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250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39625" y="469106"/>
            <a:ext cx="7694532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3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</a:t>
            </a:r>
            <a:endParaRPr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1414" y="542925"/>
            <a:ext cx="7203402" cy="117633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一瓶饮料，喝了一半后连瓶共重 295 克，瓶重 40 克，这瓶饮料连瓶共重多少克？</a:t>
            </a:r>
            <a:endParaRPr sz="3000" noProof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8677" name="TextBox 11"/>
          <p:cNvSpPr txBox="1"/>
          <p:nvPr/>
        </p:nvSpPr>
        <p:spPr>
          <a:xfrm>
            <a:off x="2132949" y="1741170"/>
            <a:ext cx="5559142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30000"/>
              </a:lnSpc>
            </a:pP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295－40＝255（克）</a:t>
            </a:r>
            <a:endParaRPr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255＋255＝510（克）</a:t>
            </a:r>
            <a:endParaRPr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510＋40＝550（克）</a:t>
            </a:r>
            <a:endParaRPr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049632" y="3685223"/>
            <a:ext cx="664245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答：这瓶饮料连瓶共重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550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克。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2253" y="398622"/>
            <a:ext cx="7799495" cy="1730216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 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有三座桥，第一座长 287 米，第二座比第一座长 85 米，第三座比第一座与第二座的长度之和短 142 米。第三座桥长多少米？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2942" y="2152174"/>
            <a:ext cx="5733918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287＋85＝372（米） 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287＋372＝659（米）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659－142＝517（米）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答：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第三座桥长 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517 </a:t>
            </a:r>
            <a:r>
              <a:rPr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米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1357" y="1607820"/>
            <a:ext cx="7427486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1.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加法的验算方法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（1）交换两个加数的位置，再计算一遍；（2）用和减去其中一个加数，看结果是否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等于另一个加数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。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45422" y="1094803"/>
            <a:ext cx="5600639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1545" y="898684"/>
            <a:ext cx="7427486" cy="3069431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2.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减法的验算方法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（1）用减法验算。用被减数减去差，看结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果是否等于减数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；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（2）用加法验算。用差加上减数，看结果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是否等于被减数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。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639055" y="1215866"/>
            <a:ext cx="7760927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掌握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三位数加减法的验算方法。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点）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体会算法的多样化，正确熟练地运用验算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方法进行验算。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en-US" altLang="zh-CN" sz="3000" dirty="0" err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难点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895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9582" y="2805113"/>
            <a:ext cx="641154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8" name="TextBox 4"/>
          <p:cNvSpPr txBox="1"/>
          <p:nvPr/>
        </p:nvSpPr>
        <p:spPr>
          <a:xfrm>
            <a:off x="855070" y="1037273"/>
            <a:ext cx="706110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列竖式计算。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7422" name="图片 3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243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3" name="文本框 2"/>
          <p:cNvSpPr txBox="1"/>
          <p:nvPr/>
        </p:nvSpPr>
        <p:spPr>
          <a:xfrm>
            <a:off x="4613009" y="1814037"/>
            <a:ext cx="314645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378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39=</a:t>
            </a:r>
            <a:endParaRPr lang="en-US" altLang="zh-CN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60279" y="1814037"/>
            <a:ext cx="95882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339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59405" name="文本框 21"/>
          <p:cNvSpPr txBox="1"/>
          <p:nvPr/>
        </p:nvSpPr>
        <p:spPr>
          <a:xfrm>
            <a:off x="1032545" y="1814037"/>
            <a:ext cx="271781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400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66=</a:t>
            </a:r>
            <a:endParaRPr lang="en-US" altLang="zh-CN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69970" y="1814037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334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0583" y="2606040"/>
            <a:ext cx="2005529" cy="1517809"/>
            <a:chOff x="2705" y="5472"/>
            <a:chExt cx="4108" cy="3187"/>
          </a:xfrm>
        </p:grpSpPr>
        <p:grpSp>
          <p:nvGrpSpPr>
            <p:cNvPr id="5" name="组合 4"/>
            <p:cNvGrpSpPr/>
            <p:nvPr/>
          </p:nvGrpSpPr>
          <p:grpSpPr>
            <a:xfrm>
              <a:off x="2705" y="5472"/>
              <a:ext cx="4108" cy="3187"/>
              <a:chOff x="2683" y="5500"/>
              <a:chExt cx="4108" cy="3187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2683" y="5592"/>
                <a:ext cx="4108" cy="3095"/>
                <a:chOff x="1523" y="3334"/>
                <a:chExt cx="4109" cy="3097"/>
              </a:xfrm>
            </p:grpSpPr>
            <p:grpSp>
              <p:nvGrpSpPr>
                <p:cNvPr id="59408" name="组合 32"/>
                <p:cNvGrpSpPr/>
                <p:nvPr/>
              </p:nvGrpSpPr>
              <p:grpSpPr>
                <a:xfrm>
                  <a:off x="1523" y="3334"/>
                  <a:ext cx="4109" cy="2045"/>
                  <a:chOff x="10379" y="4525"/>
                  <a:chExt cx="4107" cy="2046"/>
                </a:xfrm>
              </p:grpSpPr>
              <p:sp>
                <p:nvSpPr>
                  <p:cNvPr id="59409" name="文本框 20"/>
                  <p:cNvSpPr txBox="1"/>
                  <p:nvPr/>
                </p:nvSpPr>
                <p:spPr>
                  <a:xfrm>
                    <a:off x="11556" y="4525"/>
                    <a:ext cx="2930" cy="11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l"/>
                    <a:r>
                      <a:rPr lang="en-US" altLang="zh-CN" sz="3000">
                        <a:solidFill>
                          <a:srgbClr val="FF0000"/>
                        </a:solidFill>
                        <a:latin typeface="Times New Roman" panose="02020603050405020304" charset="0"/>
                        <a:cs typeface="Times New Roman" panose="02020603050405020304" charset="0"/>
                        <a:sym typeface="宋体" panose="02010600030101010101" pitchFamily="2" charset="-122"/>
                      </a:rPr>
                      <a:t>4  0  </a:t>
                    </a:r>
                    <a:r>
                      <a:rPr lang="en-US" altLang="zh-CN" sz="3000">
                        <a:solidFill>
                          <a:srgbClr val="FF0000"/>
                        </a:solidFill>
                        <a:latin typeface="Times New Roman" panose="02020603050405020304" charset="0"/>
                        <a:cs typeface="Times New Roman" panose="02020603050405020304" charset="0"/>
                      </a:rPr>
                      <a:t>0</a:t>
                    </a:r>
                    <a:endPara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59410" name="文本框 19"/>
                  <p:cNvSpPr txBox="1"/>
                  <p:nvPr/>
                </p:nvSpPr>
                <p:spPr>
                  <a:xfrm>
                    <a:off x="10379" y="5406"/>
                    <a:ext cx="3511" cy="116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 algn="l"/>
                    <a:r>
                      <a:rPr lang="zh-CN" altLang="en-US" sz="3000">
                        <a:solidFill>
                          <a:srgbClr val="FF0000"/>
                        </a:solidFill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rPr>
                      <a:t>－</a:t>
                    </a:r>
                    <a:r>
                      <a:rPr lang="zh-CN" altLang="en-US" sz="3000">
                        <a:solidFill>
                          <a:srgbClr val="FF0000"/>
                        </a:solidFill>
                        <a:latin typeface="Times New Roman" panose="02020603050405020304" charset="0"/>
                        <a:ea typeface="微软雅黑" panose="020B0503020204020204" charset="-122"/>
                        <a:cs typeface="Times New Roman" panose="02020603050405020304" charset="0"/>
                      </a:rPr>
                      <a:t>    </a:t>
                    </a:r>
                    <a:r>
                      <a:rPr lang="en-US" altLang="zh-CN" sz="3000">
                        <a:solidFill>
                          <a:srgbClr val="FF0000"/>
                        </a:solidFill>
                        <a:latin typeface="Times New Roman" panose="02020603050405020304" charset="0"/>
                        <a:cs typeface="Times New Roman" panose="02020603050405020304" charset="0"/>
                      </a:rPr>
                      <a:t>  6  6</a:t>
                    </a:r>
                    <a:endPara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endParaRPr>
                  </a:p>
                </p:txBody>
              </p:sp>
              <p:cxnSp>
                <p:nvCxnSpPr>
                  <p:cNvPr id="30" name="直接连接符 29"/>
                  <p:cNvCxnSpPr/>
                  <p:nvPr/>
                </p:nvCxnSpPr>
                <p:spPr>
                  <a:xfrm rot="10800000" flipV="1">
                    <a:off x="10413" y="6437"/>
                    <a:ext cx="3514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9412" name="文本框 22"/>
                <p:cNvSpPr txBox="1"/>
                <p:nvPr/>
              </p:nvSpPr>
              <p:spPr>
                <a:xfrm>
                  <a:off x="2093" y="5267"/>
                  <a:ext cx="2884" cy="11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 3  3  4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4" name="椭圆 3"/>
              <p:cNvSpPr/>
              <p:nvPr/>
            </p:nvSpPr>
            <p:spPr>
              <a:xfrm>
                <a:off x="4954" y="5500"/>
                <a:ext cx="120" cy="1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3000" noProof="1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4203" y="5493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18541" y="2595563"/>
            <a:ext cx="2005529" cy="1517809"/>
            <a:chOff x="2683" y="5500"/>
            <a:chExt cx="4108" cy="3187"/>
          </a:xfrm>
        </p:grpSpPr>
        <p:grpSp>
          <p:nvGrpSpPr>
            <p:cNvPr id="9" name="组合 8"/>
            <p:cNvGrpSpPr/>
            <p:nvPr/>
          </p:nvGrpSpPr>
          <p:grpSpPr>
            <a:xfrm>
              <a:off x="2683" y="5592"/>
              <a:ext cx="4108" cy="3095"/>
              <a:chOff x="1523" y="3334"/>
              <a:chExt cx="4109" cy="3097"/>
            </a:xfrm>
          </p:grpSpPr>
          <p:grpSp>
            <p:nvGrpSpPr>
              <p:cNvPr id="10" name="组合 32"/>
              <p:cNvGrpSpPr/>
              <p:nvPr/>
            </p:nvGrpSpPr>
            <p:grpSpPr>
              <a:xfrm>
                <a:off x="1523" y="3334"/>
                <a:ext cx="4109" cy="2045"/>
                <a:chOff x="10379" y="4525"/>
                <a:chExt cx="4107" cy="2046"/>
              </a:xfrm>
            </p:grpSpPr>
            <p:sp>
              <p:nvSpPr>
                <p:cNvPr id="11" name="文本框 20"/>
                <p:cNvSpPr txBox="1"/>
                <p:nvPr/>
              </p:nvSpPr>
              <p:spPr>
                <a:xfrm>
                  <a:off x="11556" y="4525"/>
                  <a:ext cx="2930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宋体" panose="02010600030101010101" pitchFamily="2" charset="-122"/>
                    </a:rPr>
                    <a:t>3  7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8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12" name="文本框 19"/>
                <p:cNvSpPr txBox="1"/>
                <p:nvPr/>
              </p:nvSpPr>
              <p:spPr>
                <a:xfrm>
                  <a:off x="10379" y="5406"/>
                  <a:ext cx="3511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zh-CN" altLang="en-US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ea"/>
                    </a:rPr>
                    <a:t>－</a:t>
                  </a:r>
                  <a:r>
                    <a:rPr lang="zh-CN" altLang="en-US" sz="300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    3  9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 rot="10800000" flipV="1">
                  <a:off x="10413" y="6437"/>
                  <a:ext cx="3514" cy="0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文本框 22"/>
              <p:cNvSpPr txBox="1"/>
              <p:nvPr/>
            </p:nvSpPr>
            <p:spPr>
              <a:xfrm>
                <a:off x="2093" y="5267"/>
                <a:ext cx="2884" cy="11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3  3  9</a:t>
                </a:r>
                <a:endPara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954" y="5500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612692" y="734619"/>
            <a:ext cx="7866867" cy="526495"/>
            <a:chOff x="691" y="1768"/>
            <a:chExt cx="16114" cy="1106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219" y="1768"/>
              <a:ext cx="3271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知识点</a:t>
              </a:r>
              <a:endPara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221" y="1807"/>
              <a:ext cx="12584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7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sym typeface="+mn-ea"/>
                </a:rPr>
                <a:t>三位数加减法的验算方法</a:t>
              </a:r>
              <a:endParaRPr lang="zh-CN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5361" name="图片 29" descr="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14644" y="1236821"/>
            <a:ext cx="6335869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"/>
          <p:cNvGrpSpPr/>
          <p:nvPr/>
        </p:nvGrpSpPr>
        <p:grpSpPr>
          <a:xfrm>
            <a:off x="610251" y="652462"/>
            <a:ext cx="7848315" cy="600164"/>
            <a:chOff x="670243" y="2530865"/>
            <a:chExt cx="9869813" cy="800159"/>
          </a:xfrm>
        </p:grpSpPr>
        <p:pic>
          <p:nvPicPr>
            <p:cNvPr id="14357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243" y="2690872"/>
              <a:ext cx="527050" cy="474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Box 4"/>
            <p:cNvSpPr txBox="1"/>
            <p:nvPr/>
          </p:nvSpPr>
          <p:spPr>
            <a:xfrm>
              <a:off x="1160173" y="2530865"/>
              <a:ext cx="9379883" cy="800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应付多少元？售货员阿姨算得对不对？</a:t>
              </a:r>
              <a:endPara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53260" name="组合 19"/>
          <p:cNvGrpSpPr/>
          <p:nvPr/>
        </p:nvGrpSpPr>
        <p:grpSpPr>
          <a:xfrm>
            <a:off x="1662812" y="1420656"/>
            <a:ext cx="5430745" cy="554107"/>
            <a:chOff x="2996" y="3868"/>
            <a:chExt cx="9513" cy="945"/>
          </a:xfrm>
        </p:grpSpPr>
        <p:sp>
          <p:nvSpPr>
            <p:cNvPr id="53261" name="文本框 18"/>
            <p:cNvSpPr txBox="1"/>
            <p:nvPr/>
          </p:nvSpPr>
          <p:spPr>
            <a:xfrm>
              <a:off x="9421" y="3868"/>
              <a:ext cx="3088" cy="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      ）</a:t>
              </a:r>
              <a:endPara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996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" y="3959"/>
              <a:ext cx="737" cy="7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617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3265" name="文本框 16"/>
            <p:cNvSpPr txBox="1"/>
            <p:nvPr/>
          </p:nvSpPr>
          <p:spPr>
            <a:xfrm>
              <a:off x="7221" y="3868"/>
              <a:ext cx="1088" cy="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>
                  <a:latin typeface="Times New Roman" panose="02020603050405020304" charset="0"/>
                  <a:ea typeface="楷体" panose="02010609060101010101" pitchFamily="49" charset="-122"/>
                </a:rPr>
                <a:t>＝</a:t>
              </a:r>
              <a:endParaRPr lang="zh-CN" altLang="en-US" sz="3000"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8077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76387" y="1425029"/>
            <a:ext cx="2239481" cy="553927"/>
            <a:chOff x="3056" y="3756"/>
            <a:chExt cx="4589" cy="1165"/>
          </a:xfrm>
        </p:grpSpPr>
        <p:sp>
          <p:nvSpPr>
            <p:cNvPr id="53268" name="文本框 20"/>
            <p:cNvSpPr txBox="1"/>
            <p:nvPr/>
          </p:nvSpPr>
          <p:spPr>
            <a:xfrm>
              <a:off x="3056" y="3756"/>
              <a:ext cx="1532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118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3269" name="文本框 21"/>
            <p:cNvSpPr txBox="1"/>
            <p:nvPr/>
          </p:nvSpPr>
          <p:spPr>
            <a:xfrm>
              <a:off x="4823" y="3756"/>
              <a:ext cx="1167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＋</a:t>
              </a:r>
              <a:endPara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53270" name="文本框 22"/>
            <p:cNvSpPr txBox="1"/>
            <p:nvPr/>
          </p:nvSpPr>
          <p:spPr>
            <a:xfrm>
              <a:off x="6084" y="3756"/>
              <a:ext cx="1561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138</a:t>
              </a:r>
              <a:endPara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688192" y="1424941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256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809101" y="1424941"/>
            <a:ext cx="53116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元</a:t>
            </a:r>
            <a:endParaRPr lang="zh-CN" altLang="en-US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666962" y="2271475"/>
            <a:ext cx="1650119" cy="959901"/>
            <a:chOff x="4305" y="4118"/>
            <a:chExt cx="3381" cy="2015"/>
          </a:xfrm>
        </p:grpSpPr>
        <p:sp>
          <p:nvSpPr>
            <p:cNvPr id="51224" name="TextBox 19"/>
            <p:cNvSpPr txBox="1"/>
            <p:nvPr/>
          </p:nvSpPr>
          <p:spPr>
            <a:xfrm>
              <a:off x="5116" y="4970"/>
              <a:ext cx="257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138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25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</a:rPr>
                <a:t>＋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1226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118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424" y="5979"/>
              <a:ext cx="3232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062404" y="2829877"/>
            <a:ext cx="1249794" cy="844693"/>
            <a:chOff x="2701" y="5075"/>
            <a:chExt cx="2561" cy="1772"/>
          </a:xfrm>
        </p:grpSpPr>
        <p:sp>
          <p:nvSpPr>
            <p:cNvPr id="51229" name="TextBox 21"/>
            <p:cNvSpPr txBox="1"/>
            <p:nvPr/>
          </p:nvSpPr>
          <p:spPr>
            <a:xfrm>
              <a:off x="2701" y="5685"/>
              <a:ext cx="2561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0" name="Text Box 3"/>
            <p:cNvSpPr txBox="1"/>
            <p:nvPr/>
          </p:nvSpPr>
          <p:spPr>
            <a:xfrm>
              <a:off x="4069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22" name="组合 6"/>
          <p:cNvGrpSpPr/>
          <p:nvPr/>
        </p:nvGrpSpPr>
        <p:grpSpPr>
          <a:xfrm>
            <a:off x="4399177" y="2271475"/>
            <a:ext cx="1650119" cy="959901"/>
            <a:chOff x="4305" y="4118"/>
            <a:chExt cx="3381" cy="2015"/>
          </a:xfrm>
        </p:grpSpPr>
        <p:sp>
          <p:nvSpPr>
            <p:cNvPr id="51232" name="TextBox 19"/>
            <p:cNvSpPr txBox="1"/>
            <p:nvPr/>
          </p:nvSpPr>
          <p:spPr>
            <a:xfrm>
              <a:off x="5116" y="4970"/>
              <a:ext cx="257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118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3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</a:rPr>
                <a:t>＋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1234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138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424" y="5998"/>
              <a:ext cx="3232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794619" y="2829877"/>
            <a:ext cx="1249794" cy="844693"/>
            <a:chOff x="2701" y="5075"/>
            <a:chExt cx="2561" cy="1772"/>
          </a:xfrm>
        </p:grpSpPr>
        <p:sp>
          <p:nvSpPr>
            <p:cNvPr id="51237" name="TextBox 21"/>
            <p:cNvSpPr txBox="1"/>
            <p:nvPr/>
          </p:nvSpPr>
          <p:spPr>
            <a:xfrm>
              <a:off x="2701" y="5685"/>
              <a:ext cx="2561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8" name="Text Box 3"/>
            <p:cNvSpPr txBox="1"/>
            <p:nvPr/>
          </p:nvSpPr>
          <p:spPr>
            <a:xfrm>
              <a:off x="4069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6" name="AutoShape 27"/>
          <p:cNvSpPr/>
          <p:nvPr/>
        </p:nvSpPr>
        <p:spPr>
          <a:xfrm>
            <a:off x="1148248" y="3922175"/>
            <a:ext cx="6108368" cy="511457"/>
          </a:xfrm>
          <a:prstGeom prst="roundRect">
            <a:avLst/>
          </a:prstGeom>
          <a:solidFill>
            <a:srgbClr val="FFFFF2"/>
          </a:solidFill>
          <a:ln w="254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spAutoFit/>
          </a:bodyPr>
          <a:lstStyle/>
          <a:p>
            <a:pPr algn="l" fontAlgn="base">
              <a:lnSpc>
                <a:spcPct val="100000"/>
              </a:lnSpc>
            </a:pPr>
            <a:r>
              <a: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交换了位置又算了一遍，是256元。</a:t>
            </a:r>
            <a:endParaRPr lang="zh-CN" altLang="en-US" sz="3000" noProof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"/>
          <p:cNvGrpSpPr/>
          <p:nvPr/>
        </p:nvGrpSpPr>
        <p:grpSpPr>
          <a:xfrm>
            <a:off x="647843" y="588645"/>
            <a:ext cx="7848315" cy="600164"/>
            <a:chOff x="670243" y="2530865"/>
            <a:chExt cx="9869813" cy="800159"/>
          </a:xfrm>
        </p:grpSpPr>
        <p:pic>
          <p:nvPicPr>
            <p:cNvPr id="14357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243" y="2690872"/>
              <a:ext cx="527050" cy="474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Box 4"/>
            <p:cNvSpPr txBox="1"/>
            <p:nvPr/>
          </p:nvSpPr>
          <p:spPr>
            <a:xfrm>
              <a:off x="1160173" y="2530865"/>
              <a:ext cx="9379883" cy="800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应付多少元？售货员阿姨算得对不对？</a:t>
              </a:r>
              <a:endPara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53260" name="组合 19"/>
          <p:cNvGrpSpPr/>
          <p:nvPr/>
        </p:nvGrpSpPr>
        <p:grpSpPr>
          <a:xfrm>
            <a:off x="1700403" y="1356839"/>
            <a:ext cx="5430745" cy="554107"/>
            <a:chOff x="2996" y="3868"/>
            <a:chExt cx="9513" cy="945"/>
          </a:xfrm>
        </p:grpSpPr>
        <p:sp>
          <p:nvSpPr>
            <p:cNvPr id="53261" name="文本框 18"/>
            <p:cNvSpPr txBox="1"/>
            <p:nvPr/>
          </p:nvSpPr>
          <p:spPr>
            <a:xfrm>
              <a:off x="9421" y="3868"/>
              <a:ext cx="3088" cy="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（      ）</a:t>
              </a:r>
              <a:endPara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996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" y="3959"/>
              <a:ext cx="737" cy="7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617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3265" name="文本框 16"/>
            <p:cNvSpPr txBox="1"/>
            <p:nvPr/>
          </p:nvSpPr>
          <p:spPr>
            <a:xfrm>
              <a:off x="7221" y="3868"/>
              <a:ext cx="1088" cy="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>
                  <a:latin typeface="Times New Roman" panose="02020603050405020304" charset="0"/>
                  <a:ea typeface="楷体" panose="02010609060101010101" pitchFamily="49" charset="-122"/>
                </a:rPr>
                <a:t>＝</a:t>
              </a:r>
              <a:endParaRPr lang="zh-CN" altLang="en-US" sz="3000"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8077" y="3931"/>
              <a:ext cx="1701" cy="79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13979" y="1361211"/>
            <a:ext cx="2239481" cy="553927"/>
            <a:chOff x="3056" y="3756"/>
            <a:chExt cx="4589" cy="1165"/>
          </a:xfrm>
        </p:grpSpPr>
        <p:sp>
          <p:nvSpPr>
            <p:cNvPr id="53268" name="文本框 20"/>
            <p:cNvSpPr txBox="1"/>
            <p:nvPr/>
          </p:nvSpPr>
          <p:spPr>
            <a:xfrm>
              <a:off x="3056" y="3756"/>
              <a:ext cx="1532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118</a:t>
              </a:r>
              <a:endPara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3269" name="文本框 21"/>
            <p:cNvSpPr txBox="1"/>
            <p:nvPr/>
          </p:nvSpPr>
          <p:spPr>
            <a:xfrm>
              <a:off x="4823" y="3756"/>
              <a:ext cx="1167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＋</a:t>
              </a:r>
              <a:endPara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53270" name="文本框 22"/>
            <p:cNvSpPr txBox="1"/>
            <p:nvPr/>
          </p:nvSpPr>
          <p:spPr>
            <a:xfrm>
              <a:off x="6084" y="3756"/>
              <a:ext cx="1561" cy="1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138</a:t>
              </a:r>
              <a:endPara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725783" y="1361123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256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846692" y="1361123"/>
            <a:ext cx="531162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元</a:t>
            </a:r>
            <a:endParaRPr lang="zh-CN" altLang="en-US" sz="300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704553" y="2207658"/>
            <a:ext cx="1650119" cy="959901"/>
            <a:chOff x="4305" y="4118"/>
            <a:chExt cx="3381" cy="2015"/>
          </a:xfrm>
        </p:grpSpPr>
        <p:sp>
          <p:nvSpPr>
            <p:cNvPr id="51224" name="TextBox 19"/>
            <p:cNvSpPr txBox="1"/>
            <p:nvPr/>
          </p:nvSpPr>
          <p:spPr>
            <a:xfrm>
              <a:off x="5116" y="4970"/>
              <a:ext cx="257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138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25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</a:rPr>
                <a:t>＋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1226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118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424" y="5979"/>
              <a:ext cx="3232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099996" y="2766060"/>
            <a:ext cx="1249794" cy="844693"/>
            <a:chOff x="2701" y="5075"/>
            <a:chExt cx="2561" cy="1772"/>
          </a:xfrm>
        </p:grpSpPr>
        <p:sp>
          <p:nvSpPr>
            <p:cNvPr id="51229" name="TextBox 21"/>
            <p:cNvSpPr txBox="1"/>
            <p:nvPr/>
          </p:nvSpPr>
          <p:spPr>
            <a:xfrm>
              <a:off x="2701" y="5685"/>
              <a:ext cx="2561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0" name="Text Box 3"/>
            <p:cNvSpPr txBox="1"/>
            <p:nvPr/>
          </p:nvSpPr>
          <p:spPr>
            <a:xfrm>
              <a:off x="4069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22" name="组合 6"/>
          <p:cNvGrpSpPr/>
          <p:nvPr/>
        </p:nvGrpSpPr>
        <p:grpSpPr>
          <a:xfrm>
            <a:off x="4436768" y="2207658"/>
            <a:ext cx="1650119" cy="959901"/>
            <a:chOff x="4305" y="4118"/>
            <a:chExt cx="3381" cy="2015"/>
          </a:xfrm>
        </p:grpSpPr>
        <p:sp>
          <p:nvSpPr>
            <p:cNvPr id="51232" name="TextBox 19"/>
            <p:cNvSpPr txBox="1"/>
            <p:nvPr/>
          </p:nvSpPr>
          <p:spPr>
            <a:xfrm>
              <a:off x="5116" y="4970"/>
              <a:ext cx="257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118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3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</a:rPr>
                <a:t>－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1234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424" y="5998"/>
              <a:ext cx="3232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832211" y="2766060"/>
            <a:ext cx="1249794" cy="844693"/>
            <a:chOff x="2701" y="5075"/>
            <a:chExt cx="2561" cy="1772"/>
          </a:xfrm>
        </p:grpSpPr>
        <p:sp>
          <p:nvSpPr>
            <p:cNvPr id="51237" name="TextBox 21"/>
            <p:cNvSpPr txBox="1"/>
            <p:nvPr/>
          </p:nvSpPr>
          <p:spPr>
            <a:xfrm>
              <a:off x="2701" y="5685"/>
              <a:ext cx="2561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138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1238" name="Text Box 3"/>
            <p:cNvSpPr txBox="1"/>
            <p:nvPr/>
          </p:nvSpPr>
          <p:spPr>
            <a:xfrm>
              <a:off x="4069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6" name="AutoShape 27"/>
          <p:cNvSpPr/>
          <p:nvPr/>
        </p:nvSpPr>
        <p:spPr>
          <a:xfrm>
            <a:off x="1185840" y="3858616"/>
            <a:ext cx="6398359" cy="511417"/>
          </a:xfrm>
          <a:prstGeom prst="roundRect">
            <a:avLst/>
          </a:prstGeom>
          <a:solidFill>
            <a:srgbClr val="FFFFF2"/>
          </a:solidFill>
          <a:ln w="254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spAutoFit/>
          </a:bodyPr>
          <a:lstStyle/>
          <a:p>
            <a:pPr algn="l" fontAlgn="base">
              <a:lnSpc>
                <a:spcPct val="100000"/>
              </a:lnSpc>
            </a:pPr>
            <a:r>
              <a: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用256减去118，正好是138，算得对。</a:t>
            </a:r>
            <a:endParaRPr lang="zh-CN" altLang="en-US" sz="3000" noProof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"/>
          <p:cNvGrpSpPr/>
          <p:nvPr/>
        </p:nvGrpSpPr>
        <p:grpSpPr>
          <a:xfrm>
            <a:off x="582424" y="708660"/>
            <a:ext cx="7848315" cy="600164"/>
            <a:chOff x="670243" y="2530865"/>
            <a:chExt cx="9869813" cy="800159"/>
          </a:xfrm>
        </p:grpSpPr>
        <p:pic>
          <p:nvPicPr>
            <p:cNvPr id="14357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243" y="2690872"/>
              <a:ext cx="527050" cy="474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Box 4"/>
            <p:cNvSpPr txBox="1"/>
            <p:nvPr/>
          </p:nvSpPr>
          <p:spPr>
            <a:xfrm>
              <a:off x="1160173" y="2530865"/>
              <a:ext cx="9379883" cy="800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付给售货员阿姨300元，找回44元，对吗？</a:t>
              </a:r>
              <a:endPara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2" name="组合 6"/>
          <p:cNvGrpSpPr/>
          <p:nvPr/>
        </p:nvGrpSpPr>
        <p:grpSpPr>
          <a:xfrm>
            <a:off x="1075262" y="1817133"/>
            <a:ext cx="1650119" cy="959901"/>
            <a:chOff x="4305" y="4118"/>
            <a:chExt cx="3381" cy="2015"/>
          </a:xfrm>
        </p:grpSpPr>
        <p:sp>
          <p:nvSpPr>
            <p:cNvPr id="4" name="TextBox 19"/>
            <p:cNvSpPr txBox="1"/>
            <p:nvPr/>
          </p:nvSpPr>
          <p:spPr>
            <a:xfrm>
              <a:off x="6076" y="4970"/>
              <a:ext cx="16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44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3262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00B0F0"/>
                  </a:solidFill>
                  <a:latin typeface="Times New Roman" panose="02020603050405020304" charset="0"/>
                </a:rPr>
                <a:t>＋</a:t>
              </a:r>
              <a:endParaRPr lang="zh-CN" altLang="en-US" sz="3000" b="1" dirty="0">
                <a:solidFill>
                  <a:srgbClr val="00B0F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3263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424" y="5976"/>
              <a:ext cx="3232" cy="2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470706" y="2375535"/>
            <a:ext cx="1251014" cy="844693"/>
            <a:chOff x="2701" y="5075"/>
            <a:chExt cx="2561" cy="1772"/>
          </a:xfrm>
        </p:grpSpPr>
        <p:sp>
          <p:nvSpPr>
            <p:cNvPr id="53266" name="TextBox 21"/>
            <p:cNvSpPr txBox="1"/>
            <p:nvPr/>
          </p:nvSpPr>
          <p:spPr>
            <a:xfrm>
              <a:off x="2701" y="5685"/>
              <a:ext cx="2561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300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3267" name="Text Box 3"/>
            <p:cNvSpPr txBox="1"/>
            <p:nvPr/>
          </p:nvSpPr>
          <p:spPr>
            <a:xfrm>
              <a:off x="4069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6" name="Text Box 3"/>
            <p:cNvSpPr txBox="1"/>
            <p:nvPr/>
          </p:nvSpPr>
          <p:spPr>
            <a:xfrm>
              <a:off x="3253" y="5075"/>
              <a:ext cx="4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  <a:ea typeface="楷体_GB2312" panose="0201060903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22" name="组合 6"/>
          <p:cNvGrpSpPr/>
          <p:nvPr/>
        </p:nvGrpSpPr>
        <p:grpSpPr>
          <a:xfrm>
            <a:off x="3477454" y="1808084"/>
            <a:ext cx="1650119" cy="959901"/>
            <a:chOff x="4305" y="4118"/>
            <a:chExt cx="3381" cy="2015"/>
          </a:xfrm>
        </p:grpSpPr>
        <p:sp>
          <p:nvSpPr>
            <p:cNvPr id="7" name="TextBox 19"/>
            <p:cNvSpPr txBox="1"/>
            <p:nvPr/>
          </p:nvSpPr>
          <p:spPr>
            <a:xfrm>
              <a:off x="5116" y="4970"/>
              <a:ext cx="257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3271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272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300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424" y="5998"/>
              <a:ext cx="3232" cy="2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019357" y="1808084"/>
            <a:ext cx="1104555" cy="1403534"/>
            <a:chOff x="8764" y="3188"/>
            <a:chExt cx="2262" cy="2946"/>
          </a:xfrm>
        </p:grpSpPr>
        <p:sp>
          <p:nvSpPr>
            <p:cNvPr id="53275" name="TextBox 21"/>
            <p:cNvSpPr txBox="1"/>
            <p:nvPr/>
          </p:nvSpPr>
          <p:spPr>
            <a:xfrm>
              <a:off x="9454" y="4971"/>
              <a:ext cx="1572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44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694" y="3188"/>
              <a:ext cx="113" cy="115"/>
            </a:xfrm>
            <a:prstGeom prst="ellipse">
              <a:avLst/>
            </a:prstGeom>
            <a:solidFill>
              <a:srgbClr val="F43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noProof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764" y="3188"/>
              <a:ext cx="113" cy="115"/>
            </a:xfrm>
            <a:prstGeom prst="ellipse">
              <a:avLst/>
            </a:prstGeom>
            <a:solidFill>
              <a:srgbClr val="F43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noProof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1" name="组合 6"/>
          <p:cNvGrpSpPr/>
          <p:nvPr/>
        </p:nvGrpSpPr>
        <p:grpSpPr>
          <a:xfrm>
            <a:off x="5989979" y="1808084"/>
            <a:ext cx="1650119" cy="959901"/>
            <a:chOff x="4305" y="4118"/>
            <a:chExt cx="3381" cy="2015"/>
          </a:xfrm>
        </p:grpSpPr>
        <p:sp>
          <p:nvSpPr>
            <p:cNvPr id="53279" name="TextBox 19"/>
            <p:cNvSpPr txBox="1"/>
            <p:nvPr/>
          </p:nvSpPr>
          <p:spPr>
            <a:xfrm>
              <a:off x="6119" y="4970"/>
              <a:ext cx="1567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44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53280" name="TextBox 20"/>
            <p:cNvSpPr txBox="1"/>
            <p:nvPr/>
          </p:nvSpPr>
          <p:spPr>
            <a:xfrm>
              <a:off x="4305" y="4916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00B0F0"/>
                  </a:solidFill>
                  <a:latin typeface="Times New Roman" panose="02020603050405020304" charset="0"/>
                </a:rPr>
                <a:t>－</a:t>
              </a:r>
              <a:endParaRPr lang="zh-CN" altLang="en-US" sz="3000" b="1" dirty="0">
                <a:solidFill>
                  <a:srgbClr val="00B0F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3281" name="TextBox 21"/>
            <p:cNvSpPr txBox="1"/>
            <p:nvPr/>
          </p:nvSpPr>
          <p:spPr>
            <a:xfrm>
              <a:off x="5119" y="4118"/>
              <a:ext cx="2561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00B0F0"/>
                  </a:solidFill>
                  <a:latin typeface="Times New Roman" panose="02020603050405020304" charset="0"/>
                  <a:cs typeface="Times New Roman" panose="02020603050405020304" charset="0"/>
                </a:rPr>
                <a:t>300</a:t>
              </a:r>
              <a:endParaRPr lang="en-US" altLang="zh-CN" sz="3000" b="1" dirty="0">
                <a:solidFill>
                  <a:srgbClr val="00B0F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4424" y="5976"/>
              <a:ext cx="3232" cy="2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6434242" y="1808084"/>
            <a:ext cx="1200974" cy="1403534"/>
            <a:chOff x="8566" y="3188"/>
            <a:chExt cx="2460" cy="2946"/>
          </a:xfrm>
        </p:grpSpPr>
        <p:sp>
          <p:nvSpPr>
            <p:cNvPr id="53284" name="TextBox 21"/>
            <p:cNvSpPr txBox="1"/>
            <p:nvPr/>
          </p:nvSpPr>
          <p:spPr>
            <a:xfrm>
              <a:off x="8566" y="4971"/>
              <a:ext cx="246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256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694" y="3188"/>
              <a:ext cx="113" cy="115"/>
            </a:xfrm>
            <a:prstGeom prst="ellipse">
              <a:avLst/>
            </a:prstGeom>
            <a:solidFill>
              <a:srgbClr val="F43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noProof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8764" y="3188"/>
              <a:ext cx="113" cy="115"/>
            </a:xfrm>
            <a:prstGeom prst="ellipse">
              <a:avLst/>
            </a:prstGeom>
            <a:solidFill>
              <a:srgbClr val="F43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noProof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12773" y="3601879"/>
            <a:ext cx="775653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pPr algn="l"/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</a:rPr>
              <a:t>答：付给售货员阿姨300元，找回44元，对。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"/>
          <p:cNvGrpSpPr/>
          <p:nvPr/>
        </p:nvGrpSpPr>
        <p:grpSpPr>
          <a:xfrm>
            <a:off x="499918" y="617696"/>
            <a:ext cx="7848315" cy="600164"/>
            <a:chOff x="670243" y="2530865"/>
            <a:chExt cx="9869813" cy="800159"/>
          </a:xfrm>
        </p:grpSpPr>
        <p:pic>
          <p:nvPicPr>
            <p:cNvPr id="14357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243" y="2690872"/>
              <a:ext cx="527050" cy="474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Box 4"/>
            <p:cNvSpPr txBox="1"/>
            <p:nvPr/>
          </p:nvSpPr>
          <p:spPr>
            <a:xfrm>
              <a:off x="1160173" y="2530865"/>
              <a:ext cx="9379883" cy="800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计算并验算</a:t>
              </a:r>
              <a:r>
                <a:rPr lang="zh-CN" altLang="en-US"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。</a:t>
              </a:r>
              <a:endPara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8434" name="Text Box 5"/>
          <p:cNvSpPr txBox="1"/>
          <p:nvPr/>
        </p:nvSpPr>
        <p:spPr>
          <a:xfrm>
            <a:off x="912447" y="1242299"/>
            <a:ext cx="3599260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367</a:t>
            </a:r>
            <a:r>
              <a:rPr lang="zh-CN" altLang="en-US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＋</a:t>
            </a:r>
            <a:r>
              <a:rPr lang="en-US" altLang="zh-CN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254</a:t>
            </a:r>
            <a:r>
              <a:rPr lang="zh-CN" altLang="en-US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＝</a:t>
            </a:r>
            <a:endParaRPr lang="en-US" altLang="zh-CN" sz="30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8435" name="Text Box 6"/>
          <p:cNvSpPr txBox="1"/>
          <p:nvPr/>
        </p:nvSpPr>
        <p:spPr>
          <a:xfrm>
            <a:off x="4729934" y="1242299"/>
            <a:ext cx="3599260" cy="530066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732</a:t>
            </a:r>
            <a:r>
              <a:rPr lang="zh-CN" altLang="en-US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－</a:t>
            </a:r>
            <a:r>
              <a:rPr lang="en-US" altLang="zh-CN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186</a:t>
            </a:r>
            <a:r>
              <a:rPr lang="zh-CN" altLang="en-US" sz="30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＝</a:t>
            </a:r>
            <a:endParaRPr lang="en-US" altLang="zh-CN" sz="30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8437" name="Line 9"/>
          <p:cNvSpPr/>
          <p:nvPr/>
        </p:nvSpPr>
        <p:spPr>
          <a:xfrm>
            <a:off x="5782006" y="1728074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439" name="Text Box 11"/>
          <p:cNvSpPr txBox="1"/>
          <p:nvPr/>
        </p:nvSpPr>
        <p:spPr>
          <a:xfrm>
            <a:off x="2185186" y="1960245"/>
            <a:ext cx="497965" cy="991553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验算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18440" name="Text Box 12"/>
          <p:cNvSpPr txBox="1"/>
          <p:nvPr/>
        </p:nvSpPr>
        <p:spPr>
          <a:xfrm>
            <a:off x="6554828" y="2121693"/>
            <a:ext cx="497965" cy="991553"/>
          </a:xfrm>
          <a:prstGeom prst="rect">
            <a:avLst/>
          </a:prstGeom>
          <a:noFill/>
          <a:ln w="9525">
            <a:noFill/>
          </a:ln>
        </p:spPr>
        <p:txBody>
          <a:bodyPr lIns="69668" tIns="34834" rIns="69668" bIns="34834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rPr>
              <a:t>验算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8000" y="1226821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621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58636" y="2343151"/>
            <a:ext cx="1723549" cy="1754326"/>
            <a:chOff x="1477372" y="3933056"/>
            <a:chExt cx="2242302" cy="2339285"/>
          </a:xfrm>
        </p:grpSpPr>
        <p:sp>
          <p:nvSpPr>
            <p:cNvPr id="18443" name="矩形 13"/>
            <p:cNvSpPr/>
            <p:nvPr/>
          </p:nvSpPr>
          <p:spPr>
            <a:xfrm>
              <a:off x="1477372" y="3933056"/>
              <a:ext cx="2242302" cy="23392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1  8   6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5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4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6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7  3  2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488929" y="5473837"/>
              <a:ext cx="21604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4673546" y="2084086"/>
            <a:ext cx="1632974" cy="1980319"/>
            <a:chOff x="4272014" y="3415694"/>
            <a:chExt cx="2124465" cy="2639556"/>
          </a:xfrm>
        </p:grpSpPr>
        <p:sp>
          <p:nvSpPr>
            <p:cNvPr id="18446" name="矩形 18"/>
            <p:cNvSpPr/>
            <p:nvPr/>
          </p:nvSpPr>
          <p:spPr>
            <a:xfrm>
              <a:off x="4272014" y="3901523"/>
              <a:ext cx="2119258" cy="2153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7  3  2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－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1  8  6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5  4  6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18447" name="矩形 19"/>
            <p:cNvSpPr/>
            <p:nvPr/>
          </p:nvSpPr>
          <p:spPr>
            <a:xfrm>
              <a:off x="5467021" y="3415694"/>
              <a:ext cx="365375" cy="799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.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 bwMode="auto">
            <a:xfrm>
              <a:off x="4272014" y="5300377"/>
              <a:ext cx="212446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49" name="矩形 21"/>
            <p:cNvSpPr/>
            <p:nvPr/>
          </p:nvSpPr>
          <p:spPr>
            <a:xfrm>
              <a:off x="4988811" y="3439794"/>
              <a:ext cx="365375" cy="799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.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23826" y="1235155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546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60776" y="2286953"/>
            <a:ext cx="1748900" cy="1754326"/>
            <a:chOff x="1363172" y="3933056"/>
            <a:chExt cx="2273014" cy="2339285"/>
          </a:xfrm>
        </p:grpSpPr>
        <p:sp>
          <p:nvSpPr>
            <p:cNvPr id="18452" name="矩形 24"/>
            <p:cNvSpPr/>
            <p:nvPr/>
          </p:nvSpPr>
          <p:spPr>
            <a:xfrm>
              <a:off x="1477372" y="3933056"/>
              <a:ext cx="2158814" cy="23392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2  5  4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3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 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6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7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6  2  1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1363172" y="5515750"/>
              <a:ext cx="215831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499918" y="2286950"/>
            <a:ext cx="1563801" cy="1754326"/>
            <a:chOff x="1434943" y="3215446"/>
            <a:chExt cx="2034473" cy="2339285"/>
          </a:xfrm>
        </p:grpSpPr>
        <p:sp>
          <p:nvSpPr>
            <p:cNvPr id="18455" name="矩形 27"/>
            <p:cNvSpPr/>
            <p:nvPr/>
          </p:nvSpPr>
          <p:spPr>
            <a:xfrm>
              <a:off x="1477372" y="3215446"/>
              <a:ext cx="1992044" cy="23392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3  6  7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2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5</a:t>
              </a:r>
              <a:r>
                <a:rPr lang="en-US" altLang="zh-CN" sz="30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4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6  2  1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 bwMode="auto">
            <a:xfrm>
              <a:off x="1434943" y="4784169"/>
              <a:ext cx="201644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5930" y="1412081"/>
            <a:ext cx="7427486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1.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加法的验算方法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（1）交换两个加数的位置，再计算一遍；（2）用和减去其中一个加数，看结果是否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          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等于另一个加数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。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grpSp>
        <p:nvGrpSpPr>
          <p:cNvPr id="14337" name="组合 2"/>
          <p:cNvGrpSpPr/>
          <p:nvPr/>
        </p:nvGrpSpPr>
        <p:grpSpPr>
          <a:xfrm>
            <a:off x="655165" y="743903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fff404c3-7f98-4c3d-979d-289a5f8dcd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WPS 演示</Application>
  <PresentationFormat>全屏显示(16:9)</PresentationFormat>
  <Paragraphs>341</Paragraphs>
  <Slides>20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黑体</vt:lpstr>
      <vt:lpstr>楷体_GB2312</vt:lpstr>
      <vt:lpstr>新宋体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76</cp:revision>
  <dcterms:created xsi:type="dcterms:W3CDTF">2018-10-27T09:08:00Z</dcterms:created>
  <dcterms:modified xsi:type="dcterms:W3CDTF">2023-01-30T04:41:16Z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4447D871E6AE404E8B4E5E24F138EF01</vt:lpwstr>
  </property>
</Properties>
</file>