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5"/>
  </p:handoutMasterIdLst>
  <p:sldIdLst>
    <p:sldId id="713" r:id="rId3"/>
    <p:sldId id="264" r:id="rId4"/>
    <p:sldId id="263" r:id="rId5"/>
    <p:sldId id="261" r:id="rId7"/>
    <p:sldId id="686" r:id="rId8"/>
    <p:sldId id="687" r:id="rId9"/>
    <p:sldId id="640" r:id="rId10"/>
    <p:sldId id="672" r:id="rId11"/>
    <p:sldId id="552" r:id="rId12"/>
    <p:sldId id="553" r:id="rId13"/>
    <p:sldId id="689" r:id="rId14"/>
    <p:sldId id="293" r:id="rId15"/>
    <p:sldId id="708" r:id="rId16"/>
    <p:sldId id="709" r:id="rId17"/>
    <p:sldId id="710" r:id="rId18"/>
    <p:sldId id="326" r:id="rId19"/>
    <p:sldId id="711" r:id="rId20"/>
    <p:sldId id="712" r:id="rId21"/>
    <p:sldId id="443" r:id="rId22"/>
    <p:sldId id="704" r:id="rId23"/>
    <p:sldId id="290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lvl="0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8615" lvl="1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96595" lvl="2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45210" lvl="3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93190" lvl="4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41805" lvl="5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89785" lvl="6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38400" lvl="7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87015" lvl="8" indent="0" algn="l" defTabSz="696595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48" userDrawn="1">
          <p15:clr>
            <a:srgbClr val="A4A3A4"/>
          </p15:clr>
        </p15:guide>
        <p15:guide id="2" pos="29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FDE"/>
    <a:srgbClr val="F87E42"/>
    <a:srgbClr val="EC1B10"/>
    <a:srgbClr val="424242"/>
    <a:srgbClr val="E41987"/>
    <a:srgbClr val="F599C1"/>
    <a:srgbClr val="FFB343"/>
    <a:srgbClr val="00493A"/>
    <a:srgbClr val="F8DC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-84" y="-690"/>
      </p:cViewPr>
      <p:guideLst>
        <p:guide orient="horz" pos="1448"/>
        <p:guide pos="29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101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861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9659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4521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9319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4180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8978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38400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87015" algn="l" defTabSz="69659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457689" y="4685110"/>
            <a:ext cx="2133437" cy="358379"/>
          </a:xfrm>
        </p:spPr>
        <p:txBody>
          <a:bodyPr lIns="69668" tIns="34834" rIns="69668" bIns="34834"/>
          <a:lstStyle>
            <a:lvl1pPr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fld id="{82F288E0-7875-42C4-84C8-98DBBD3BF4D2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485" y="4685110"/>
            <a:ext cx="2895030" cy="358379"/>
          </a:xfrm>
        </p:spPr>
        <p:txBody>
          <a:bodyPr lIns="69668" tIns="34834" rIns="69668" bIns="34834"/>
          <a:lstStyle>
            <a:lvl1pPr algn="ctr"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552875" y="4685110"/>
            <a:ext cx="2133437" cy="358379"/>
          </a:xfrm>
        </p:spPr>
        <p:txBody>
          <a:bodyPr lIns="69668" tIns="34834" rIns="69668" bIns="34834"/>
          <a:lstStyle>
            <a:lvl1pPr algn="r" eaLnBrk="1" hangingPunct="1">
              <a:buFont typeface="Arial" panose="020B0604020202020204" pitchFamily="34" charset="0"/>
              <a:buNone/>
              <a:defRPr sz="800" noProof="1"/>
            </a:lvl1pPr>
          </a:lstStyle>
          <a:p>
            <a:pPr fontAlgn="base"/>
            <a:fld id="{7D9BB5D0-35E4-459D-AEF3-FE4D7C45CC19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34861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696595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04521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393190" algn="ctr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60985" indent="-260985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65785" lvl="1" indent="-217805" algn="l" rtl="0" eaLnBrk="0" fontAlgn="base" hangingPunct="0">
        <a:spcBef>
          <a:spcPct val="20000"/>
        </a:spcBef>
        <a:spcAft>
          <a:spcPct val="0"/>
        </a:spcAft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70585" lvl="2" indent="-173990" algn="l" rtl="0" eaLnBrk="0" fontAlgn="base" hangingPunct="0">
        <a:spcBef>
          <a:spcPct val="20000"/>
        </a:spcBef>
        <a:spcAft>
          <a:spcPct val="0"/>
        </a:spcAft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00" lvl="3" indent="-173990" algn="l" rtl="0" eaLnBrk="0" fontAlgn="base" hangingPunct="0">
        <a:spcBef>
          <a:spcPct val="20000"/>
        </a:spcBef>
        <a:spcAft>
          <a:spcPct val="0"/>
        </a:spcAft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67815" lvl="4" indent="-173990" algn="l" rtl="0" eaLnBrk="0" fontAlgn="base" hangingPunct="0">
        <a:spcBef>
          <a:spcPct val="20000"/>
        </a:spcBef>
        <a:spcAft>
          <a:spcPct val="0"/>
        </a:spcAft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16430" lvl="5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64410" lvl="6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13025" lvl="7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61640" lvl="8" indent="-173990" algn="l" defTabSz="696595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9659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8615" lvl="1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96595" lvl="2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45210" lvl="3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93190" lvl="4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41805" lvl="5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91055" lvl="6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39035" lvl="7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87650" lvl="8" indent="0" algn="l" defTabSz="929005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005577"/>
            <a:ext cx="9144000" cy="1917008"/>
          </a:xfrm>
          <a:prstGeom prst="rect">
            <a:avLst/>
          </a:prstGeom>
        </p:spPr>
        <p:txBody>
          <a:bodyPr wrap="square" lIns="69668" tIns="34834" rIns="69668" bIns="34834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算得对吗</a:t>
            </a:r>
            <a:endParaRPr lang="en-US" altLang="zh-CN" sz="5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3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课时</a:t>
            </a:r>
            <a:endParaRPr lang="zh-CN" altLang="en-US" sz="30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85353" y="308134"/>
            <a:ext cx="2213990" cy="578644"/>
            <a:chOff x="630" y="530"/>
            <a:chExt cx="4535" cy="1215"/>
          </a:xfrm>
        </p:grpSpPr>
        <p:pic>
          <p:nvPicPr>
            <p:cNvPr id="15361" name="图片 4" descr="标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630" y="558"/>
              <a:ext cx="4535" cy="11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2" name="文本框 5"/>
            <p:cNvSpPr txBox="1"/>
            <p:nvPr/>
          </p:nvSpPr>
          <p:spPr>
            <a:xfrm>
              <a:off x="1438" y="530"/>
              <a:ext cx="3247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>
                  <a:latin typeface="楷体" panose="02010609060101010101" pitchFamily="49" charset="-122"/>
                  <a:ea typeface="楷体" panose="02010609060101010101" pitchFamily="49" charset="-122"/>
                </a:rPr>
                <a:t>小试牛刀</a:t>
              </a:r>
              <a:endParaRPr lang="zh-CN" altLang="en-US" sz="27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7353" name="文本框 1"/>
          <p:cNvSpPr txBox="1"/>
          <p:nvPr/>
        </p:nvSpPr>
        <p:spPr>
          <a:xfrm>
            <a:off x="569731" y="969169"/>
            <a:ext cx="2931645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just">
              <a:lnSpc>
                <a:spcPct val="100000"/>
              </a:lnSpc>
              <a:buFont typeface="宋体" panose="02010600030101010101" pitchFamily="2" charset="-122"/>
            </a:pPr>
            <a:r>
              <a:rPr lang="zh-CN" altLang="en-US" sz="300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计算并验算。</a:t>
            </a:r>
            <a:endParaRPr lang="zh-CN" altLang="en-US" sz="300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23916" y="356712"/>
            <a:ext cx="3713743" cy="530066"/>
          </a:xfrm>
          <a:prstGeom prst="rect">
            <a:avLst/>
          </a:prstGeom>
          <a:noFill/>
        </p:spPr>
        <p:txBody>
          <a:bodyPr wrap="none" lIns="69668" tIns="34834" rIns="69668" bIns="34834" rtlCol="0" anchor="t">
            <a:spAutoFit/>
          </a:bodyPr>
          <a:lstStyle/>
          <a:p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（选自教材</a:t>
            </a:r>
            <a:r>
              <a:rPr lang="en-US" altLang="zh-CN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P58  T4</a:t>
            </a:r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）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92595" y="1562576"/>
            <a:ext cx="6311459" cy="761048"/>
          </a:xfrm>
          <a:prstGeom prst="rect">
            <a:avLst/>
          </a:prstGeom>
          <a:noFill/>
        </p:spPr>
        <p:txBody>
          <a:bodyPr wrap="none" lIns="69668" tIns="34834" rIns="69668" bIns="34834" rtlCol="0" anchor="t">
            <a:spAutoFit/>
          </a:bodyPr>
          <a:lstStyle/>
          <a:p>
            <a:pPr marL="275590">
              <a:lnSpc>
                <a:spcPct val="150000"/>
              </a:lnSpc>
              <a:defRPr/>
            </a:pPr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241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＋</a:t>
            </a:r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672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＝</a:t>
            </a:r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			564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－</a:t>
            </a:r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146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＝</a:t>
            </a:r>
            <a:endParaRPr lang="zh-CN" altLang="en-US" sz="300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74689" y="1739742"/>
            <a:ext cx="726443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rPr>
              <a:t>913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37415" y="1739504"/>
            <a:ext cx="726443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rPr>
              <a:t>418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Times New Roman" panose="0202060305040502030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94223" y="2501028"/>
            <a:ext cx="2370215" cy="1615827"/>
            <a:chOff x="467544" y="2522512"/>
            <a:chExt cx="3082925" cy="2154606"/>
          </a:xfrm>
        </p:grpSpPr>
        <p:sp>
          <p:nvSpPr>
            <p:cNvPr id="29703" name="矩形 2"/>
            <p:cNvSpPr/>
            <p:nvPr/>
          </p:nvSpPr>
          <p:spPr>
            <a:xfrm>
              <a:off x="467544" y="2522512"/>
              <a:ext cx="3082925" cy="21546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      2  4  1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＋  </a:t>
              </a: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6</a:t>
              </a:r>
              <a:r>
                <a:rPr lang="en-US" altLang="zh-CN" sz="3000" baseline="-25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1</a:t>
              </a: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 7  2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endParaRPr>
            </a:p>
            <a:p>
              <a:pPr>
                <a:lnSpc>
                  <a:spcPct val="110000"/>
                </a:lnSpc>
              </a:pP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      9  1  3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488181" y="3944391"/>
              <a:ext cx="22320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2291126" y="2501083"/>
            <a:ext cx="2291614" cy="2114168"/>
            <a:chOff x="3016786" y="1772506"/>
            <a:chExt cx="2401631" cy="2819112"/>
          </a:xfrm>
        </p:grpSpPr>
        <p:sp>
          <p:nvSpPr>
            <p:cNvPr id="29706" name="矩形 9"/>
            <p:cNvSpPr/>
            <p:nvPr/>
          </p:nvSpPr>
          <p:spPr>
            <a:xfrm>
              <a:off x="3132417" y="2437012"/>
              <a:ext cx="2286000" cy="215460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      </a:t>
              </a: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6  7  2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＋  </a:t>
              </a: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2</a:t>
              </a:r>
              <a:r>
                <a:rPr lang="en-US" altLang="zh-CN" sz="3000" baseline="-25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1</a:t>
              </a: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 4  1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endParaRPr>
            </a:p>
            <a:p>
              <a:pPr>
                <a:lnSpc>
                  <a:spcPct val="110000"/>
                </a:lnSpc>
              </a:pP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      9  1  3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endParaRPr>
            </a:p>
          </p:txBody>
        </p:sp>
        <p:sp>
          <p:nvSpPr>
            <p:cNvPr id="29707" name="矩形 10"/>
            <p:cNvSpPr/>
            <p:nvPr/>
          </p:nvSpPr>
          <p:spPr>
            <a:xfrm>
              <a:off x="3016786" y="1772506"/>
              <a:ext cx="1706502" cy="7387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charset="0"/>
                </a:rPr>
                <a:t>验算：</a:t>
              </a:r>
              <a:endPara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charset="0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3149644" y="3844601"/>
              <a:ext cx="1769383" cy="0"/>
            </a:xfrm>
            <a:prstGeom prst="line">
              <a:avLst/>
            </a:prstGeom>
            <a:ln w="25400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4607395" y="2501265"/>
            <a:ext cx="1779492" cy="1615827"/>
            <a:chOff x="4830185" y="2492896"/>
            <a:chExt cx="2315847" cy="2154605"/>
          </a:xfrm>
        </p:grpSpPr>
        <p:sp>
          <p:nvSpPr>
            <p:cNvPr id="29710" name="矩形 12"/>
            <p:cNvSpPr/>
            <p:nvPr/>
          </p:nvSpPr>
          <p:spPr>
            <a:xfrm>
              <a:off x="4860032" y="2492896"/>
              <a:ext cx="2286000" cy="215460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     5  6  4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－ </a:t>
              </a: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1  4  6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endParaRPr>
            </a:p>
            <a:p>
              <a:pPr>
                <a:lnSpc>
                  <a:spcPct val="110000"/>
                </a:lnSpc>
              </a:pP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     4  1  8</a:t>
              </a:r>
              <a:endParaRPr lang="zh-CN" altLang="en-US" sz="3000" dirty="0">
                <a:cs typeface="Times New Roman" panose="02020603050405020304" charset="0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830185" y="3860477"/>
              <a:ext cx="2161187" cy="0"/>
            </a:xfrm>
            <a:prstGeom prst="line">
              <a:avLst/>
            </a:prstGeom>
            <a:ln w="25400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6558977" y="2514339"/>
            <a:ext cx="2134901" cy="2145679"/>
            <a:chOff x="7122870" y="1858380"/>
            <a:chExt cx="2777588" cy="2861130"/>
          </a:xfrm>
        </p:grpSpPr>
        <p:sp>
          <p:nvSpPr>
            <p:cNvPr id="29713" name="矩形 15"/>
            <p:cNvSpPr/>
            <p:nvPr/>
          </p:nvSpPr>
          <p:spPr>
            <a:xfrm>
              <a:off x="7122870" y="1858380"/>
              <a:ext cx="1741867" cy="7387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sym typeface="Times New Roman" panose="02020603050405020304" charset="0"/>
                </a:rPr>
                <a:t>验算：</a:t>
              </a:r>
              <a:endPara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sym typeface="Times New Roman" panose="02020603050405020304" charset="0"/>
              </a:endParaRPr>
            </a:p>
          </p:txBody>
        </p:sp>
        <p:sp>
          <p:nvSpPr>
            <p:cNvPr id="29714" name="矩形 13"/>
            <p:cNvSpPr/>
            <p:nvPr/>
          </p:nvSpPr>
          <p:spPr>
            <a:xfrm>
              <a:off x="7182575" y="2564904"/>
              <a:ext cx="2717883" cy="21546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    </a:t>
              </a: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4  1  8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＋ </a:t>
              </a: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1  4</a:t>
              </a:r>
              <a:r>
                <a:rPr lang="en-US" altLang="zh-CN" sz="3000" baseline="-25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1</a:t>
              </a: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6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endParaRPr>
            </a:p>
            <a:p>
              <a:pPr>
                <a:lnSpc>
                  <a:spcPct val="110000"/>
                </a:lnSpc>
              </a:pP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    5  6  4</a:t>
              </a:r>
              <a:endPara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7226403" y="3979162"/>
              <a:ext cx="208855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236039" y="641033"/>
            <a:ext cx="726443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rPr>
              <a:t>843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782573" y="640795"/>
            <a:ext cx="726443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rPr>
              <a:t>585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  <a:sym typeface="Times New Roman" panose="0202060305040502030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191210" y="1245633"/>
            <a:ext cx="2045073" cy="1615827"/>
            <a:chOff x="491891" y="4614670"/>
            <a:chExt cx="2660015" cy="2154606"/>
          </a:xfrm>
        </p:grpSpPr>
        <p:sp>
          <p:nvSpPr>
            <p:cNvPr id="29717" name="矩形 14"/>
            <p:cNvSpPr/>
            <p:nvPr/>
          </p:nvSpPr>
          <p:spPr>
            <a:xfrm>
              <a:off x="491891" y="4614670"/>
              <a:ext cx="2660015" cy="21546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       3  6  8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＋  </a:t>
              </a: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4</a:t>
              </a:r>
              <a:r>
                <a:rPr lang="en-US" altLang="zh-CN" sz="3000" baseline="-25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1</a:t>
              </a: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 7</a:t>
              </a:r>
              <a:r>
                <a:rPr lang="en-US" altLang="zh-CN" sz="3000" baseline="-25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1</a:t>
              </a: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 5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endParaRPr>
            </a:p>
            <a:p>
              <a:pPr>
                <a:lnSpc>
                  <a:spcPct val="110000"/>
                </a:lnSpc>
              </a:pP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      8  4  3</a:t>
              </a:r>
              <a:endParaRPr lang="zh-CN" altLang="en-US" sz="3000" dirty="0">
                <a:cs typeface="Times New Roman" panose="02020603050405020304" charset="0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526816" y="6020672"/>
              <a:ext cx="22320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组合 40"/>
          <p:cNvGrpSpPr/>
          <p:nvPr/>
        </p:nvGrpSpPr>
        <p:grpSpPr>
          <a:xfrm>
            <a:off x="778192" y="3043186"/>
            <a:ext cx="3525786" cy="1477328"/>
            <a:chOff x="1281834" y="4626543"/>
            <a:chExt cx="4585778" cy="1969925"/>
          </a:xfrm>
        </p:grpSpPr>
        <p:sp>
          <p:nvSpPr>
            <p:cNvPr id="29720" name="矩形 16"/>
            <p:cNvSpPr/>
            <p:nvPr/>
          </p:nvSpPr>
          <p:spPr>
            <a:xfrm>
              <a:off x="2718144" y="4626543"/>
              <a:ext cx="3149468" cy="19699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zh-CN" altLang="en-US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      </a:t>
              </a: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4  7 </a:t>
              </a:r>
              <a:r>
                <a:rPr lang="en-US" altLang="zh-CN" sz="3000" baseline="-25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 </a:t>
              </a: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 5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endParaRPr>
            </a:p>
            <a:p>
              <a:pPr>
                <a:lnSpc>
                  <a:spcPct val="100000"/>
                </a:lnSpc>
              </a:pPr>
              <a:r>
                <a:rPr lang="zh-CN" altLang="en-US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＋  </a:t>
              </a: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3</a:t>
              </a:r>
              <a:r>
                <a:rPr lang="en-US" altLang="zh-CN" sz="3000" baseline="-25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1</a:t>
              </a: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 6</a:t>
              </a:r>
              <a:r>
                <a:rPr lang="en-US" altLang="zh-CN" sz="3000" baseline="-25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1</a:t>
              </a: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 8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endParaRPr>
            </a:p>
            <a:p>
              <a:pPr>
                <a:lnSpc>
                  <a:spcPct val="100000"/>
                </a:lnSpc>
              </a:pP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      8  4  3</a:t>
              </a:r>
              <a:endParaRPr lang="zh-CN" altLang="en-US" sz="3000" dirty="0">
                <a:cs typeface="Times New Roman" panose="02020603050405020304" charset="0"/>
              </a:endParaRPr>
            </a:p>
          </p:txBody>
        </p:sp>
        <p:sp>
          <p:nvSpPr>
            <p:cNvPr id="29721" name="矩形 21"/>
            <p:cNvSpPr/>
            <p:nvPr/>
          </p:nvSpPr>
          <p:spPr>
            <a:xfrm>
              <a:off x="1281834" y="4626543"/>
              <a:ext cx="1741333" cy="7387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charset="0"/>
                </a:rPr>
                <a:t>验算：</a:t>
              </a:r>
              <a:endPara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charset="0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2751161" y="5897347"/>
              <a:ext cx="2231906" cy="0"/>
            </a:xfrm>
            <a:prstGeom prst="line">
              <a:avLst/>
            </a:prstGeom>
            <a:ln w="25400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5239936" y="722472"/>
            <a:ext cx="1627369" cy="2139071"/>
            <a:chOff x="4749369" y="3928474"/>
            <a:chExt cx="2117334" cy="2854050"/>
          </a:xfrm>
        </p:grpSpPr>
        <p:grpSp>
          <p:nvGrpSpPr>
            <p:cNvPr id="29728" name="组合 30"/>
            <p:cNvGrpSpPr/>
            <p:nvPr/>
          </p:nvGrpSpPr>
          <p:grpSpPr>
            <a:xfrm>
              <a:off x="4749369" y="4626611"/>
              <a:ext cx="2117334" cy="2155913"/>
              <a:chOff x="4749369" y="4626611"/>
              <a:chExt cx="2117334" cy="2155913"/>
            </a:xfrm>
          </p:grpSpPr>
          <p:sp>
            <p:nvSpPr>
              <p:cNvPr id="29729" name="矩形 18"/>
              <p:cNvSpPr/>
              <p:nvPr/>
            </p:nvSpPr>
            <p:spPr>
              <a:xfrm>
                <a:off x="4749369" y="4626611"/>
                <a:ext cx="2117334" cy="21559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zh-CN" sz="3000" dirty="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  <a:sym typeface="Times New Roman" panose="02020603050405020304" charset="0"/>
                  </a:rPr>
                  <a:t>     7  2  4</a:t>
                </a:r>
                <a:endPara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zh-CN" altLang="en-US" sz="3000" dirty="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  <a:sym typeface="Times New Roman" panose="02020603050405020304" charset="0"/>
                  </a:rPr>
                  <a:t>－ </a:t>
                </a:r>
                <a:r>
                  <a:rPr lang="en-US" altLang="zh-CN" sz="3000" dirty="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  <a:sym typeface="Times New Roman" panose="02020603050405020304" charset="0"/>
                  </a:rPr>
                  <a:t>1  3  9</a:t>
                </a:r>
                <a:endPara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en-US" altLang="zh-CN" sz="3000" dirty="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  <a:sym typeface="Times New Roman" panose="02020603050405020304" charset="0"/>
                  </a:rPr>
                  <a:t>     5  8  5</a:t>
                </a:r>
                <a:endPara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>
                <a:off x="4847724" y="6021280"/>
                <a:ext cx="1944573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731" name="矩形 42"/>
            <p:cNvSpPr/>
            <p:nvPr/>
          </p:nvSpPr>
          <p:spPr>
            <a:xfrm>
              <a:off x="5443138" y="3928474"/>
              <a:ext cx="365403" cy="10471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.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endParaRPr>
            </a:p>
          </p:txBody>
        </p:sp>
        <p:sp>
          <p:nvSpPr>
            <p:cNvPr id="29732" name="矩形 45"/>
            <p:cNvSpPr/>
            <p:nvPr/>
          </p:nvSpPr>
          <p:spPr>
            <a:xfrm>
              <a:off x="5952512" y="3928474"/>
              <a:ext cx="365403" cy="10471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0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  <a:sym typeface="Times New Roman" panose="02020603050405020304" charset="0"/>
                </a:rPr>
                <a:t>.</a:t>
              </a:r>
              <a:endParaRPr lang="en-US" altLang="zh-CN" sz="30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  <a:sym typeface="Times New Roman" panose="02020603050405020304" charset="0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943692" y="439579"/>
            <a:ext cx="5901371" cy="761048"/>
          </a:xfrm>
          <a:prstGeom prst="rect">
            <a:avLst/>
          </a:prstGeom>
          <a:noFill/>
        </p:spPr>
        <p:txBody>
          <a:bodyPr wrap="none" lIns="69668" tIns="34834" rIns="69668" bIns="34834" rtlCol="0" anchor="t">
            <a:spAutoFit/>
          </a:bodyPr>
          <a:lstStyle/>
          <a:p>
            <a:pPr marL="275590">
              <a:lnSpc>
                <a:spcPct val="150000"/>
              </a:lnSpc>
              <a:defRPr/>
            </a:pPr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368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＋</a:t>
            </a:r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475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＝</a:t>
            </a:r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		   724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－</a:t>
            </a:r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139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  <a:sym typeface="Times New Roman" panose="02020603050405020304"/>
              </a:rPr>
              <a:t>＝</a:t>
            </a:r>
            <a:endParaRPr lang="zh-CN" altLang="en-US" sz="3000"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856376" y="2837974"/>
            <a:ext cx="3338806" cy="1615827"/>
            <a:chOff x="5841504" y="4626611"/>
            <a:chExt cx="4342358" cy="2154605"/>
          </a:xfrm>
        </p:grpSpPr>
        <p:sp>
          <p:nvSpPr>
            <p:cNvPr id="29724" name="矩形 17"/>
            <p:cNvSpPr/>
            <p:nvPr/>
          </p:nvSpPr>
          <p:spPr>
            <a:xfrm>
              <a:off x="7110751" y="4626611"/>
              <a:ext cx="3073111" cy="21546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    </a:t>
              </a: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5  8  </a:t>
              </a:r>
              <a:r>
                <a:rPr lang="en-US" altLang="zh-CN" sz="3000" baseline="-25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</a:t>
              </a: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5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endParaRPr>
            </a:p>
            <a:p>
              <a:pPr>
                <a:lnSpc>
                  <a:spcPct val="110000"/>
                </a:lnSpc>
              </a:pPr>
              <a:r>
                <a:rPr lang="zh-CN" altLang="en-US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＋ </a:t>
              </a: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1</a:t>
              </a:r>
              <a:r>
                <a:rPr lang="en-US" altLang="zh-CN" sz="3000" baseline="-25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1</a:t>
              </a: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3</a:t>
              </a:r>
              <a:r>
                <a:rPr lang="en-US" altLang="zh-CN" sz="3000" baseline="-25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1</a:t>
              </a: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9</a:t>
              </a:r>
              <a:endPara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endParaRPr>
            </a:p>
            <a:p>
              <a:pPr>
                <a:lnSpc>
                  <a:spcPct val="110000"/>
                </a:lnSpc>
              </a:pPr>
              <a:r>
                <a: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rPr>
                <a:t>     7  2  4</a:t>
              </a:r>
              <a:endPara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29725" name="矩形 22"/>
            <p:cNvSpPr/>
            <p:nvPr/>
          </p:nvSpPr>
          <p:spPr>
            <a:xfrm>
              <a:off x="5841504" y="4698421"/>
              <a:ext cx="1741242" cy="7387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sym typeface="Times New Roman" panose="02020603050405020304" charset="0"/>
                </a:rPr>
                <a:t>验算：</a:t>
              </a:r>
              <a:endPara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sym typeface="Times New Roman" panose="02020603050405020304" charset="0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7165038" y="6019912"/>
              <a:ext cx="2051807" cy="0"/>
            </a:xfrm>
            <a:prstGeom prst="line">
              <a:avLst/>
            </a:prstGeom>
            <a:ln w="25400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5" descr="图片7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7487" y="9882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68347" y="735330"/>
            <a:ext cx="7685256" cy="622459"/>
          </a:xfrm>
          <a:prstGeom prst="rect">
            <a:avLst/>
          </a:prstGeom>
          <a:noFill/>
        </p:spPr>
        <p:txBody>
          <a:bodyPr wrap="square" lIns="69668" tIns="34834" rIns="69668" bIns="34834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000" b="1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1</a:t>
            </a:r>
            <a:r>
              <a:rPr lang="zh-CN" altLang="en-US" sz="3000" b="1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. </a:t>
            </a:r>
            <a:endParaRPr lang="zh-CN" altLang="en-US" sz="300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81766" y="800577"/>
            <a:ext cx="3713743" cy="530066"/>
          </a:xfrm>
          <a:prstGeom prst="rect">
            <a:avLst/>
          </a:prstGeom>
          <a:noFill/>
        </p:spPr>
        <p:txBody>
          <a:bodyPr wrap="none" lIns="69668" tIns="34834" rIns="69668" bIns="34834" rtlCol="0" anchor="t">
            <a:spAutoFit/>
          </a:bodyPr>
          <a:lstStyle/>
          <a:p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（选自教材</a:t>
            </a:r>
            <a:r>
              <a:rPr lang="en-US" altLang="zh-CN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P58  T5</a:t>
            </a:r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）</a:t>
            </a:r>
            <a:endParaRPr lang="zh-CN" altLang="en-US"/>
          </a:p>
        </p:txBody>
      </p:sp>
      <p:sp>
        <p:nvSpPr>
          <p:cNvPr id="22531" name="矩形 5"/>
          <p:cNvSpPr/>
          <p:nvPr/>
        </p:nvSpPr>
        <p:spPr>
          <a:xfrm>
            <a:off x="1063790" y="827723"/>
            <a:ext cx="4368420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marL="340360" indent="-340360"/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制作贝壳工艺品。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5962" y="3282792"/>
            <a:ext cx="7756533" cy="530066"/>
          </a:xfrm>
          <a:prstGeom prst="rect">
            <a:avLst/>
          </a:prstGeom>
          <a:noFill/>
        </p:spPr>
        <p:txBody>
          <a:bodyPr wrap="none" lIns="69668" tIns="34834" rIns="69668" bIns="34834" rtlCol="0" anchor="t">
            <a:spAutoFit/>
          </a:bodyPr>
          <a:lstStyle/>
          <a:p>
            <a:pPr marL="340360" indent="-340360"/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（1）做一只羊比做一只鹿多用多少个贝壳？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 charset="0"/>
            </a:endParaRPr>
          </a:p>
        </p:txBody>
      </p:sp>
      <p:pic>
        <p:nvPicPr>
          <p:cNvPr id="56330" name="图片 3" descr="18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143855" y="1267778"/>
            <a:ext cx="7209260" cy="20626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0" name="TextBox 62"/>
          <p:cNvSpPr txBox="1"/>
          <p:nvPr/>
        </p:nvSpPr>
        <p:spPr>
          <a:xfrm>
            <a:off x="2021151" y="4354354"/>
            <a:ext cx="3532621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答：多用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14 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个贝壳。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0" name="TextBox 62"/>
          <p:cNvSpPr txBox="1"/>
          <p:nvPr/>
        </p:nvSpPr>
        <p:spPr>
          <a:xfrm>
            <a:off x="2353128" y="3748088"/>
            <a:ext cx="3714231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203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－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189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= 14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（个）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73962" y="2744629"/>
            <a:ext cx="8537655" cy="530066"/>
          </a:xfrm>
          <a:prstGeom prst="rect">
            <a:avLst/>
          </a:prstGeom>
          <a:noFill/>
        </p:spPr>
        <p:txBody>
          <a:bodyPr wrap="none" lIns="69668" tIns="34834" rIns="69668" bIns="34834" rtlCol="0" anchor="t">
            <a:spAutoFit/>
          </a:bodyPr>
          <a:lstStyle/>
          <a:p>
            <a:pPr marL="340360" indent="-340360"/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（2）做一只羊比做一只大公鸡少用多少个贝壳？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 charset="0"/>
            </a:endParaRPr>
          </a:p>
        </p:txBody>
      </p:sp>
      <p:pic>
        <p:nvPicPr>
          <p:cNvPr id="56330" name="图片 3" descr="18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95036" y="455771"/>
            <a:ext cx="7916663" cy="2265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62"/>
          <p:cNvSpPr txBox="1"/>
          <p:nvPr/>
        </p:nvSpPr>
        <p:spPr>
          <a:xfrm>
            <a:off x="2127579" y="4015264"/>
            <a:ext cx="4092587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答：少用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53 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个贝壳。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" name="TextBox 62"/>
          <p:cNvSpPr txBox="1"/>
          <p:nvPr/>
        </p:nvSpPr>
        <p:spPr>
          <a:xfrm>
            <a:off x="2473226" y="3355182"/>
            <a:ext cx="426638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256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－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203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=53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（个）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0903" y="3129915"/>
            <a:ext cx="8574270" cy="991553"/>
          </a:xfrm>
          <a:prstGeom prst="rect">
            <a:avLst/>
          </a:prstGeom>
          <a:noFill/>
        </p:spPr>
        <p:txBody>
          <a:bodyPr wrap="square" lIns="69668" tIns="34834" rIns="69668" bIns="34834" rtlCol="0" anchor="t">
            <a:spAutoFit/>
          </a:bodyPr>
          <a:lstStyle/>
          <a:p>
            <a:pPr marL="340360" indent="-340360"/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（3）对结果进行验算，并说一说你是用什么方法验算的？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 charset="0"/>
            </a:endParaRPr>
          </a:p>
        </p:txBody>
      </p:sp>
      <p:pic>
        <p:nvPicPr>
          <p:cNvPr id="56330" name="图片 3" descr="18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31977" y="625793"/>
            <a:ext cx="7916663" cy="22650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75834" y="2561273"/>
            <a:ext cx="8574270" cy="530066"/>
          </a:xfrm>
          <a:prstGeom prst="rect">
            <a:avLst/>
          </a:prstGeom>
          <a:noFill/>
        </p:spPr>
        <p:txBody>
          <a:bodyPr wrap="square" lIns="69668" tIns="34834" rIns="69668" bIns="34834" rtlCol="0" anchor="t">
            <a:spAutoFit/>
          </a:bodyPr>
          <a:lstStyle/>
          <a:p>
            <a:pPr marL="340360" indent="-340360"/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Times New Roman" panose="02020603050405020304" charset="0"/>
              </a:rPr>
              <a:t>（4）请你再提出一个数学问题，并尝试解答。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Times New Roman" panose="02020603050405020304" charset="0"/>
            </a:endParaRPr>
          </a:p>
        </p:txBody>
      </p:sp>
      <p:pic>
        <p:nvPicPr>
          <p:cNvPr id="56330" name="图片 3" descr="18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75834" y="296228"/>
            <a:ext cx="7916663" cy="22650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0" name="TextBox 62"/>
          <p:cNvSpPr txBox="1"/>
          <p:nvPr/>
        </p:nvSpPr>
        <p:spPr>
          <a:xfrm>
            <a:off x="1076971" y="4259581"/>
            <a:ext cx="449632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答：一共要用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392 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个贝壳。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0" name="TextBox 62"/>
          <p:cNvSpPr txBox="1"/>
          <p:nvPr/>
        </p:nvSpPr>
        <p:spPr>
          <a:xfrm>
            <a:off x="1507076" y="3654743"/>
            <a:ext cx="386215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189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＋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203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＝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392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（个）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4702" y="3124677"/>
            <a:ext cx="856987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sym typeface="宋体" panose="02010600030101010101" pitchFamily="2" charset="-122"/>
              </a:rPr>
              <a:t>示例：做一只羊</a:t>
            </a:r>
            <a:r>
              <a:rPr lang="zh-CN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sym typeface="宋体" panose="02010600030101010101" pitchFamily="2" charset="-122"/>
              </a:rPr>
              <a:t>和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sym typeface="宋体" panose="02010600030101010101" pitchFamily="2" charset="-122"/>
              </a:rPr>
              <a:t>做一只</a:t>
            </a:r>
            <a:r>
              <a:rPr lang="zh-CN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sym typeface="宋体" panose="02010600030101010101" pitchFamily="2" charset="-122"/>
              </a:rPr>
              <a:t>鹿一共要用多少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sym typeface="宋体" panose="02010600030101010101" pitchFamily="2" charset="-122"/>
              </a:rPr>
              <a:t>个贝壳</a:t>
            </a:r>
            <a:r>
              <a:rPr lang="zh-CN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sym typeface="宋体" panose="02010600030101010101" pitchFamily="2" charset="-122"/>
              </a:rPr>
              <a:t>？</a:t>
            </a:r>
            <a:endParaRPr lang="zh-CN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/>
      <p:bldP spid="10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60531" y="550069"/>
            <a:ext cx="3713743" cy="530066"/>
          </a:xfrm>
          <a:prstGeom prst="rect">
            <a:avLst/>
          </a:prstGeom>
          <a:noFill/>
        </p:spPr>
        <p:txBody>
          <a:bodyPr wrap="none" lIns="69668" tIns="34834" rIns="69668" bIns="34834" rtlCol="0" anchor="t">
            <a:spAutoFit/>
          </a:bodyPr>
          <a:lstStyle/>
          <a:p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（选自教材</a:t>
            </a:r>
            <a:r>
              <a:rPr lang="en-US" altLang="zh-CN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P58  T6</a:t>
            </a:r>
            <a:r>
              <a:rPr lang="zh-CN" altLang="en-US" sz="3000">
                <a:solidFill>
                  <a:srgbClr val="00B0F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）</a:t>
            </a:r>
            <a:endParaRPr lang="zh-CN" altLang="en-US"/>
          </a:p>
        </p:txBody>
      </p:sp>
      <p:pic>
        <p:nvPicPr>
          <p:cNvPr id="64525" name="图片 4" descr="19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85515" y="1026319"/>
            <a:ext cx="7572970" cy="162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" name="文本框 103"/>
          <p:cNvSpPr txBox="1"/>
          <p:nvPr/>
        </p:nvSpPr>
        <p:spPr>
          <a:xfrm>
            <a:off x="711308" y="457677"/>
            <a:ext cx="2349222" cy="62245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69668" tIns="34834" rIns="69668" bIns="34834">
            <a:spAutoFit/>
          </a:bodyPr>
          <a:lstStyle/>
          <a:p>
            <a:pPr marL="127635" indent="-127635">
              <a:lnSpc>
                <a:spcPct val="120000"/>
              </a:lnSpc>
            </a:pPr>
            <a:r>
              <a:rPr lang="en-US" altLang="zh-CN" sz="3000" b="1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3000" b="1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.</a:t>
            </a:r>
            <a:r>
              <a:rPr lang="zh-CN" altLang="en-US" sz="3000"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体育课上。</a:t>
            </a:r>
            <a:endParaRPr lang="zh-CN" altLang="en-US" sz="3000">
              <a:latin typeface="Times New Roman" panose="02020603050405020304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4522" name="文本框 2"/>
          <p:cNvSpPr txBox="1"/>
          <p:nvPr/>
        </p:nvSpPr>
        <p:spPr>
          <a:xfrm>
            <a:off x="819689" y="2609851"/>
            <a:ext cx="5952144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300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（</a:t>
            </a:r>
            <a:r>
              <a:rPr lang="en-US" altLang="zh-CN" sz="300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1</a:t>
            </a:r>
            <a:r>
              <a:rPr lang="zh-CN" altLang="en-US" sz="300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）淘气比奇思跳得远多少厘米？</a:t>
            </a:r>
            <a:endParaRPr lang="en-US" altLang="zh-CN" sz="300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33800" name="TextBox 62"/>
          <p:cNvSpPr txBox="1"/>
          <p:nvPr/>
        </p:nvSpPr>
        <p:spPr>
          <a:xfrm>
            <a:off x="1334741" y="3824764"/>
            <a:ext cx="5571347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答：淘气比奇思跳得远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46 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厘米。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TextBox 62"/>
          <p:cNvSpPr txBox="1"/>
          <p:nvPr/>
        </p:nvSpPr>
        <p:spPr>
          <a:xfrm>
            <a:off x="1947433" y="3200877"/>
            <a:ext cx="3960773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235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－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189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= 46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（厘米）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25" name="图片 4" descr="19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00161" y="1012031"/>
            <a:ext cx="7572970" cy="162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" name="文本框 103"/>
          <p:cNvSpPr txBox="1"/>
          <p:nvPr/>
        </p:nvSpPr>
        <p:spPr>
          <a:xfrm>
            <a:off x="725955" y="443389"/>
            <a:ext cx="2349222" cy="62245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69668" tIns="34834" rIns="69668" bIns="34834">
            <a:spAutoFit/>
          </a:bodyPr>
          <a:lstStyle/>
          <a:p>
            <a:pPr marL="127635" indent="-127635">
              <a:lnSpc>
                <a:spcPct val="120000"/>
              </a:lnSpc>
            </a:pPr>
            <a:r>
              <a:rPr lang="en-US" altLang="zh-CN" sz="3000" b="1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3000" b="1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.</a:t>
            </a:r>
            <a:r>
              <a:rPr lang="zh-CN" altLang="en-US" sz="3000"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体育课上。</a:t>
            </a:r>
            <a:endParaRPr lang="zh-CN" altLang="en-US" sz="3000">
              <a:latin typeface="Times New Roman" panose="02020603050405020304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6570" name="文本框 2"/>
          <p:cNvSpPr txBox="1"/>
          <p:nvPr/>
        </p:nvSpPr>
        <p:spPr>
          <a:xfrm>
            <a:off x="925141" y="2662238"/>
            <a:ext cx="5818865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300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（</a:t>
            </a:r>
            <a:r>
              <a:rPr lang="en-US" altLang="zh-CN" sz="300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2</a:t>
            </a:r>
            <a:r>
              <a:rPr lang="zh-CN" altLang="en-US" sz="300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）小亮比小刚跳得高多少厘米？</a:t>
            </a:r>
            <a:endParaRPr lang="en-US" altLang="zh-CN" sz="300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2" name="TextBox 62"/>
          <p:cNvSpPr txBox="1"/>
          <p:nvPr/>
        </p:nvSpPr>
        <p:spPr>
          <a:xfrm>
            <a:off x="1399183" y="3881438"/>
            <a:ext cx="5794943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答：小亮比小刚跳得高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10 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厘米。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0" name="TextBox 62"/>
          <p:cNvSpPr txBox="1"/>
          <p:nvPr/>
        </p:nvSpPr>
        <p:spPr>
          <a:xfrm>
            <a:off x="2097311" y="3243739"/>
            <a:ext cx="3689333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105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－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95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= 10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（厘米）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25" name="图片 4" descr="19.pn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67777" y="869156"/>
            <a:ext cx="7572970" cy="162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" name="文本框 103"/>
          <p:cNvSpPr txBox="1"/>
          <p:nvPr/>
        </p:nvSpPr>
        <p:spPr>
          <a:xfrm>
            <a:off x="493571" y="300514"/>
            <a:ext cx="2349222" cy="62245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69668" tIns="34834" rIns="69668" bIns="34834">
            <a:spAutoFit/>
          </a:bodyPr>
          <a:lstStyle/>
          <a:p>
            <a:pPr marL="127635" indent="-127635">
              <a:lnSpc>
                <a:spcPct val="120000"/>
              </a:lnSpc>
            </a:pPr>
            <a:r>
              <a:rPr lang="en-US" altLang="zh-CN" sz="3000" b="1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3000" b="1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.</a:t>
            </a:r>
            <a:r>
              <a:rPr lang="zh-CN" altLang="en-US" sz="3000"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体育课上。</a:t>
            </a:r>
            <a:endParaRPr lang="zh-CN" altLang="en-US" sz="3000">
              <a:latin typeface="Times New Roman" panose="02020603050405020304" charset="0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8618" name="文本框 2"/>
          <p:cNvSpPr txBox="1"/>
          <p:nvPr/>
        </p:nvSpPr>
        <p:spPr>
          <a:xfrm>
            <a:off x="357852" y="2442211"/>
            <a:ext cx="820811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300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（</a:t>
            </a:r>
            <a:r>
              <a:rPr lang="en-US" altLang="zh-CN" sz="300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3</a:t>
            </a:r>
            <a:r>
              <a:rPr lang="zh-CN" altLang="en-US" sz="300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）请你再提出一个数学问题，并尝试解答。</a:t>
            </a:r>
            <a:endParaRPr lang="zh-CN" altLang="en-US" sz="300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33800" name="TextBox 62"/>
          <p:cNvSpPr txBox="1"/>
          <p:nvPr/>
        </p:nvSpPr>
        <p:spPr>
          <a:xfrm>
            <a:off x="970544" y="3977164"/>
            <a:ext cx="612154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答：</a:t>
            </a:r>
            <a:r>
              <a:rPr lang="zh-CN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数学迷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比奇思跳得远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27 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厘米。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0" name="TextBox 62"/>
          <p:cNvSpPr txBox="1"/>
          <p:nvPr/>
        </p:nvSpPr>
        <p:spPr>
          <a:xfrm>
            <a:off x="1470949" y="3447098"/>
            <a:ext cx="4091610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216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－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189 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= 27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（厘米）</a:t>
            </a:r>
            <a:endParaRPr lang="zh-CN" altLang="en-US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4831" y="2974182"/>
            <a:ext cx="728590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sym typeface="宋体" panose="02010600030101010101" pitchFamily="2" charset="-122"/>
              </a:rPr>
              <a:t>数学迷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sym typeface="宋体" panose="02010600030101010101" pitchFamily="2" charset="-122"/>
              </a:rPr>
              <a:t>比奇思跳得远多少厘米</a:t>
            </a:r>
            <a:r>
              <a:rPr lang="zh-CN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sym typeface="宋体" panose="02010600030101010101" pitchFamily="2" charset="-122"/>
              </a:rPr>
              <a:t>？</a:t>
            </a:r>
            <a:endParaRPr lang="zh-CN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/>
      <p:bldP spid="10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695198" y="628174"/>
            <a:ext cx="7753604" cy="2250689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>
            <a:spAutoFit/>
          </a:bodyPr>
          <a:lstStyle/>
          <a:p>
            <a:pPr marL="127635" indent="-127635">
              <a:lnSpc>
                <a:spcPct val="130000"/>
              </a:lnSpc>
            </a:pPr>
            <a:r>
              <a:rPr lang="en-US" altLang="zh-CN" sz="2800" b="1" dirty="0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3</a:t>
            </a:r>
            <a:r>
              <a:rPr lang="zh-CN" altLang="en-US" sz="2800" b="1" dirty="0">
                <a:solidFill>
                  <a:srgbClr val="F15392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.</a:t>
            </a:r>
            <a:r>
              <a:rPr lang="zh-CN" altLang="en-US" sz="28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小明在计算一道减法题时，由于粗心，把被减数十位上的 3 错写成了 8，把减数十位上的 6 错写成了 0，这样算得的差是 199，那么正确的差应该是多少？</a:t>
            </a:r>
            <a:endParaRPr lang="zh-CN" altLang="en-US" sz="28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2632379" y="3167062"/>
            <a:ext cx="3249464" cy="1176338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199－60＝139 </a:t>
            </a:r>
            <a:endParaRPr lang="en-US" sz="30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>
              <a:lnSpc>
                <a:spcPct val="120000"/>
              </a:lnSpc>
            </a:pPr>
            <a:r>
              <a:rPr lang="en-US" sz="3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139－50＝89</a:t>
            </a:r>
            <a:endParaRPr lang="en-US" sz="30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6" descr="图片3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6266" y="107157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文本框 1"/>
          <p:cNvSpPr txBox="1"/>
          <p:nvPr/>
        </p:nvSpPr>
        <p:spPr>
          <a:xfrm>
            <a:off x="639055" y="1377315"/>
            <a:ext cx="7760927" cy="1868805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1.</a:t>
            </a:r>
            <a:r>
              <a:rPr sz="3000" dirty="0" err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掌握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三位数加减法的验算方法。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（</a:t>
            </a:r>
            <a:r>
              <a: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重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点）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 algn="just">
              <a:lnSpc>
                <a:spcPct val="130000"/>
              </a:lnSpc>
            </a:pPr>
            <a:endParaRPr lang="en-US" altLang="zh-CN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2.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正确验算三位数加减法。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（</a:t>
            </a:r>
            <a:r>
              <a:rPr lang="en-US" altLang="zh-CN" sz="3000" dirty="0" err="1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难点</a:t>
            </a:r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）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4" descr="图片8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70293" y="169784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58522" y="1018126"/>
            <a:ext cx="5600639" cy="512921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52251" tIns="26126" rIns="52251" bIns="26126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3000" b="1" noProof="1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30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2049" y="1500187"/>
            <a:ext cx="7427486" cy="2838450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减少错误的</a:t>
            </a:r>
            <a:r>
              <a:rPr sz="3000" dirty="0" err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方法</a:t>
            </a: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：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（1）验算可以减少错误；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（2）不要忘记进位和退位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；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（</a:t>
            </a:r>
            <a:r>
              <a:rPr 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3</a:t>
            </a: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）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写竖式时要认真抄写，别抄错数。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5" descr="图片9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27251" y="122635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58" name="组合 6"/>
          <p:cNvGrpSpPr/>
          <p:nvPr/>
        </p:nvGrpSpPr>
        <p:grpSpPr>
          <a:xfrm>
            <a:off x="1039868" y="1077278"/>
            <a:ext cx="7396730" cy="3138964"/>
            <a:chOff x="2107" y="3122"/>
            <a:chExt cx="14514" cy="6236"/>
          </a:xfrm>
        </p:grpSpPr>
        <p:sp>
          <p:nvSpPr>
            <p:cNvPr id="3" name="矩形 2"/>
            <p:cNvSpPr/>
            <p:nvPr/>
          </p:nvSpPr>
          <p:spPr>
            <a:xfrm>
              <a:off x="2107" y="3122"/>
              <a:ext cx="14515" cy="6237"/>
            </a:xfrm>
            <a:prstGeom prst="rect">
              <a:avLst/>
            </a:prstGeom>
            <a:solidFill>
              <a:srgbClr val="FFB343"/>
            </a:solidFill>
            <a:ln>
              <a:solidFill>
                <a:srgbClr val="F8DC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5" name="矩形 4"/>
            <p:cNvSpPr/>
            <p:nvPr/>
          </p:nvSpPr>
          <p:spPr>
            <a:xfrm>
              <a:off x="2480" y="3416"/>
              <a:ext cx="13723" cy="5694"/>
            </a:xfrm>
            <a:prstGeom prst="rect">
              <a:avLst/>
            </a:prstGeom>
            <a:solidFill>
              <a:srgbClr val="00493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589582" y="1881188"/>
            <a:ext cx="532016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作业</a:t>
            </a:r>
            <a:r>
              <a:rPr lang="en-US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完成教材相关练习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题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89582" y="2805113"/>
            <a:ext cx="6411540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作业</a:t>
            </a:r>
            <a:r>
              <a:rPr lang="en-US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zh-CN" sz="3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完成对应的练习题</a:t>
            </a: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8" name="TextBox 4"/>
          <p:cNvSpPr txBox="1"/>
          <p:nvPr/>
        </p:nvSpPr>
        <p:spPr>
          <a:xfrm>
            <a:off x="430335" y="769144"/>
            <a:ext cx="7061105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列竖式计算。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pic>
        <p:nvPicPr>
          <p:cNvPr id="17422" name="图片 3" descr="图片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7243" y="11906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403" name="文本框 2"/>
          <p:cNvSpPr txBox="1"/>
          <p:nvPr/>
        </p:nvSpPr>
        <p:spPr>
          <a:xfrm>
            <a:off x="4669640" y="1438276"/>
            <a:ext cx="3146454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</a:rPr>
              <a:t>509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</a:rPr>
              <a:t>＋</a:t>
            </a:r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</a:rPr>
              <a:t>167=</a:t>
            </a:r>
            <a:endParaRPr lang="en-US" altLang="zh-CN" sz="3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27244" y="1438276"/>
            <a:ext cx="95882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676</a:t>
            </a:r>
            <a:endParaRPr lang="en-US" altLang="zh-CN" sz="300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sp>
        <p:nvSpPr>
          <p:cNvPr id="59405" name="文本框 21"/>
          <p:cNvSpPr txBox="1"/>
          <p:nvPr/>
        </p:nvSpPr>
        <p:spPr>
          <a:xfrm>
            <a:off x="607810" y="1438276"/>
            <a:ext cx="2717814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</a:rPr>
              <a:t>294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－</a:t>
            </a:r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</a:rPr>
              <a:t>177=</a:t>
            </a:r>
            <a:endParaRPr lang="en-US" altLang="zh-CN" sz="3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521069" y="1438276"/>
            <a:ext cx="711797" cy="530066"/>
          </a:xfrm>
          <a:prstGeom prst="rect">
            <a:avLst/>
          </a:prstGeom>
          <a:noFill/>
          <a:ln w="9525">
            <a:noFill/>
          </a:ln>
        </p:spPr>
        <p:txBody>
          <a:bodyPr wrap="none" lIns="69668" tIns="34834" rIns="69668" bIns="34834" anchor="t">
            <a:spAutoFit/>
          </a:bodyPr>
          <a:lstStyle/>
          <a:p>
            <a:r>
              <a:rPr lang="en-US" altLang="zh-CN" sz="3000">
                <a:solidFill>
                  <a:srgbClr val="FF0000"/>
                </a:solidFill>
                <a:latin typeface="Times New Roman" panose="02020603050405020304" charset="0"/>
                <a:ea typeface="黑体" panose="02010609060101010101" pitchFamily="2" charset="-122"/>
                <a:cs typeface="Times New Roman" panose="02020603050405020304" charset="0"/>
                <a:sym typeface="宋体" panose="02010600030101010101" pitchFamily="2" charset="-122"/>
              </a:rPr>
              <a:t>117</a:t>
            </a:r>
            <a:endParaRPr lang="en-US" altLang="zh-CN" sz="3000">
              <a:solidFill>
                <a:srgbClr val="FF0000"/>
              </a:solidFill>
              <a:latin typeface="Times New Roman" panose="02020603050405020304" charset="0"/>
              <a:ea typeface="黑体" panose="02010609060101010101" pitchFamily="2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48249" y="2552223"/>
            <a:ext cx="2037750" cy="1517808"/>
            <a:chOff x="2683" y="5500"/>
            <a:chExt cx="4174" cy="3187"/>
          </a:xfrm>
        </p:grpSpPr>
        <p:grpSp>
          <p:nvGrpSpPr>
            <p:cNvPr id="71" name="组合 70"/>
            <p:cNvGrpSpPr/>
            <p:nvPr/>
          </p:nvGrpSpPr>
          <p:grpSpPr>
            <a:xfrm>
              <a:off x="2683" y="5592"/>
              <a:ext cx="4174" cy="3095"/>
              <a:chOff x="1523" y="3334"/>
              <a:chExt cx="4175" cy="3097"/>
            </a:xfrm>
          </p:grpSpPr>
          <p:grpSp>
            <p:nvGrpSpPr>
              <p:cNvPr id="59408" name="组合 32"/>
              <p:cNvGrpSpPr/>
              <p:nvPr/>
            </p:nvGrpSpPr>
            <p:grpSpPr>
              <a:xfrm>
                <a:off x="1523" y="3334"/>
                <a:ext cx="4175" cy="2045"/>
                <a:chOff x="10379" y="4525"/>
                <a:chExt cx="4173" cy="2046"/>
              </a:xfrm>
            </p:grpSpPr>
            <p:sp>
              <p:nvSpPr>
                <p:cNvPr id="59409" name="文本框 20"/>
                <p:cNvSpPr txBox="1"/>
                <p:nvPr/>
              </p:nvSpPr>
              <p:spPr>
                <a:xfrm>
                  <a:off x="11622" y="4525"/>
                  <a:ext cx="2930" cy="11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charset="0"/>
                      <a:cs typeface="Times New Roman" panose="02020603050405020304" charset="0"/>
                      <a:sym typeface="宋体" panose="02010600030101010101" pitchFamily="2" charset="-122"/>
                    </a:rPr>
                    <a:t>2  9  </a:t>
                  </a:r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charset="0"/>
                      <a:cs typeface="Times New Roman" panose="02020603050405020304" charset="0"/>
                    </a:rPr>
                    <a:t>4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</a:endParaRPr>
                </a:p>
              </p:txBody>
            </p:sp>
            <p:sp>
              <p:nvSpPr>
                <p:cNvPr id="59410" name="文本框 19"/>
                <p:cNvSpPr txBox="1"/>
                <p:nvPr/>
              </p:nvSpPr>
              <p:spPr>
                <a:xfrm>
                  <a:off x="10379" y="5406"/>
                  <a:ext cx="3511" cy="11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zh-CN" altLang="en-US" sz="3000">
                      <a:solidFill>
                        <a:srgbClr val="FF0000"/>
                      </a:solidFill>
                      <a:latin typeface="Times New Roman" panose="02020603050405020304" charset="0"/>
                      <a:cs typeface="Times New Roman" panose="02020603050405020304" charset="0"/>
                      <a:sym typeface="+mn-ea"/>
                    </a:rPr>
                    <a:t>－</a:t>
                  </a:r>
                  <a:r>
                    <a:rPr lang="zh-CN" altLang="en-US" sz="3000">
                      <a:solidFill>
                        <a:srgbClr val="FF0000"/>
                      </a:solidFill>
                      <a:latin typeface="Times New Roman" panose="02020603050405020304" charset="0"/>
                      <a:ea typeface="微软雅黑" panose="020B0503020204020204" charset="-122"/>
                      <a:cs typeface="Times New Roman" panose="02020603050405020304" charset="0"/>
                    </a:rPr>
                    <a:t>  </a:t>
                  </a:r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charset="0"/>
                      <a:cs typeface="Times New Roman" panose="02020603050405020304" charset="0"/>
                    </a:rPr>
                    <a:t>1  7  7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</a:endParaRPr>
                </a:p>
              </p:txBody>
            </p:sp>
            <p:cxnSp>
              <p:nvCxnSpPr>
                <p:cNvPr id="30" name="直接连接符 29"/>
                <p:cNvCxnSpPr/>
                <p:nvPr/>
              </p:nvCxnSpPr>
              <p:spPr>
                <a:xfrm rot="10800000" flipV="1">
                  <a:off x="10413" y="6437"/>
                  <a:ext cx="3514" cy="0"/>
                </a:xfrm>
                <a:prstGeom prst="line">
                  <a:avLst/>
                </a:prstGeom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9412" name="文本框 22"/>
              <p:cNvSpPr txBox="1"/>
              <p:nvPr/>
            </p:nvSpPr>
            <p:spPr>
              <a:xfrm>
                <a:off x="2093" y="5267"/>
                <a:ext cx="2884" cy="116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r"/>
                <a:r>
                  <a:rPr lang="en-US" altLang="zh-CN" sz="300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 1  1  7</a:t>
                </a:r>
                <a:endParaRPr lang="en-US" altLang="zh-CN" sz="300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</p:grpSp>
        <p:sp>
          <p:nvSpPr>
            <p:cNvPr id="4" name="椭圆 3"/>
            <p:cNvSpPr/>
            <p:nvPr/>
          </p:nvSpPr>
          <p:spPr>
            <a:xfrm>
              <a:off x="4954" y="5500"/>
              <a:ext cx="120" cy="1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000" noProof="1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53041" y="2585561"/>
            <a:ext cx="2005529" cy="1473994"/>
            <a:chOff x="9870" y="5542"/>
            <a:chExt cx="4108" cy="3095"/>
          </a:xfrm>
        </p:grpSpPr>
        <p:grpSp>
          <p:nvGrpSpPr>
            <p:cNvPr id="9" name="组合 8"/>
            <p:cNvGrpSpPr/>
            <p:nvPr/>
          </p:nvGrpSpPr>
          <p:grpSpPr>
            <a:xfrm>
              <a:off x="9870" y="5542"/>
              <a:ext cx="4108" cy="3095"/>
              <a:chOff x="1523" y="3334"/>
              <a:chExt cx="4109" cy="3097"/>
            </a:xfrm>
          </p:grpSpPr>
          <p:grpSp>
            <p:nvGrpSpPr>
              <p:cNvPr id="10" name="组合 32"/>
              <p:cNvGrpSpPr/>
              <p:nvPr/>
            </p:nvGrpSpPr>
            <p:grpSpPr>
              <a:xfrm>
                <a:off x="1523" y="3334"/>
                <a:ext cx="4109" cy="2045"/>
                <a:chOff x="10379" y="4525"/>
                <a:chExt cx="4107" cy="2046"/>
              </a:xfrm>
            </p:grpSpPr>
            <p:sp>
              <p:nvSpPr>
                <p:cNvPr id="11" name="文本框 20"/>
                <p:cNvSpPr txBox="1"/>
                <p:nvPr/>
              </p:nvSpPr>
              <p:spPr>
                <a:xfrm>
                  <a:off x="11556" y="4525"/>
                  <a:ext cx="2930" cy="11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charset="0"/>
                      <a:cs typeface="Times New Roman" panose="02020603050405020304" charset="0"/>
                      <a:sym typeface="宋体" panose="02010600030101010101" pitchFamily="2" charset="-122"/>
                    </a:rPr>
                    <a:t>5  0  </a:t>
                  </a:r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charset="0"/>
                      <a:cs typeface="Times New Roman" panose="02020603050405020304" charset="0"/>
                    </a:rPr>
                    <a:t>9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</a:endParaRPr>
                </a:p>
              </p:txBody>
            </p:sp>
            <p:sp>
              <p:nvSpPr>
                <p:cNvPr id="12" name="文本框 19"/>
                <p:cNvSpPr txBox="1"/>
                <p:nvPr/>
              </p:nvSpPr>
              <p:spPr>
                <a:xfrm>
                  <a:off x="10379" y="5406"/>
                  <a:ext cx="3511" cy="116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pPr algn="l"/>
                  <a:r>
                    <a:rPr lang="zh-CN" altLang="en-US" sz="300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charset="0"/>
                    </a:rPr>
                    <a:t>＋</a:t>
                  </a:r>
                  <a:r>
                    <a:rPr lang="zh-CN" altLang="en-US" sz="3000">
                      <a:solidFill>
                        <a:srgbClr val="FF0000"/>
                      </a:solidFill>
                      <a:latin typeface="Times New Roman" panose="02020603050405020304" charset="0"/>
                      <a:ea typeface="微软雅黑" panose="020B0503020204020204" charset="-122"/>
                      <a:cs typeface="Times New Roman" panose="02020603050405020304" charset="0"/>
                    </a:rPr>
                    <a:t>  </a:t>
                  </a:r>
                  <a:r>
                    <a:rPr lang="en-US" altLang="zh-CN" sz="3000">
                      <a:solidFill>
                        <a:srgbClr val="FF0000"/>
                      </a:solidFill>
                      <a:latin typeface="Times New Roman" panose="02020603050405020304" charset="0"/>
                      <a:cs typeface="Times New Roman" panose="02020603050405020304" charset="0"/>
                    </a:rPr>
                    <a:t>1  6  7</a:t>
                  </a:r>
                  <a:endParaRPr lang="en-US" altLang="zh-CN" sz="300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</a:endParaRPr>
                </a:p>
              </p:txBody>
            </p:sp>
            <p:cxnSp>
              <p:nvCxnSpPr>
                <p:cNvPr id="13" name="直接连接符 12"/>
                <p:cNvCxnSpPr/>
                <p:nvPr/>
              </p:nvCxnSpPr>
              <p:spPr>
                <a:xfrm rot="10800000" flipV="1">
                  <a:off x="10413" y="6437"/>
                  <a:ext cx="3514" cy="0"/>
                </a:xfrm>
                <a:prstGeom prst="line">
                  <a:avLst/>
                </a:prstGeom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4" name="文本框 22"/>
              <p:cNvSpPr txBox="1"/>
              <p:nvPr/>
            </p:nvSpPr>
            <p:spPr>
              <a:xfrm>
                <a:off x="2093" y="5267"/>
                <a:ext cx="2884" cy="116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algn="r"/>
                <a:r>
                  <a:rPr lang="en-US" altLang="zh-CN" sz="3000">
                    <a:solidFill>
                      <a:srgbClr val="FF0000"/>
                    </a:solidFill>
                    <a:latin typeface="Times New Roman" panose="02020603050405020304" charset="0"/>
                    <a:cs typeface="Times New Roman" panose="02020603050405020304" charset="0"/>
                  </a:rPr>
                  <a:t>6  7  6</a:t>
                </a:r>
                <a:endParaRPr lang="en-US" altLang="zh-CN" sz="300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endParaRPr>
              </a:p>
            </p:txBody>
          </p:sp>
        </p:grpSp>
        <p:sp>
          <p:nvSpPr>
            <p:cNvPr id="7" name="文本框 22"/>
            <p:cNvSpPr txBox="1"/>
            <p:nvPr/>
          </p:nvSpPr>
          <p:spPr>
            <a:xfrm>
              <a:off x="11962" y="6726"/>
              <a:ext cx="875" cy="9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r"/>
              <a:r>
                <a:rPr lang="en-US" altLang="zh-CN" sz="240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1</a:t>
              </a:r>
              <a:endPara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585999" y="2329339"/>
            <a:ext cx="1737986" cy="2144554"/>
            <a:chOff x="4994" y="3672"/>
            <a:chExt cx="3560" cy="4503"/>
          </a:xfrm>
        </p:grpSpPr>
        <p:sp>
          <p:nvSpPr>
            <p:cNvPr id="18439" name="Text Box 11"/>
            <p:cNvSpPr txBox="1"/>
            <p:nvPr/>
          </p:nvSpPr>
          <p:spPr>
            <a:xfrm>
              <a:off x="4994" y="3672"/>
              <a:ext cx="2654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sym typeface="Times New Roman" panose="02020603050405020304" charset="0"/>
                </a:rPr>
                <a:t>验算</a:t>
              </a:r>
              <a:endParaRPr lang="zh-CN" altLang="en-US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sym typeface="Times New Roman" panose="02020603050405020304" charset="0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041" y="4491"/>
              <a:ext cx="3513" cy="3684"/>
              <a:chOff x="1363172" y="3933056"/>
              <a:chExt cx="2229252" cy="2339285"/>
            </a:xfrm>
          </p:grpSpPr>
          <p:sp>
            <p:nvSpPr>
              <p:cNvPr id="18452" name="矩形 24"/>
              <p:cNvSpPr/>
              <p:nvPr/>
            </p:nvSpPr>
            <p:spPr>
              <a:xfrm>
                <a:off x="1477372" y="3933056"/>
                <a:ext cx="2115052" cy="23392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3000" dirty="0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pitchFamily="49" charset="-122"/>
                    <a:cs typeface="Times New Roman" panose="02020603050405020304" charset="0"/>
                    <a:sym typeface="Times New Roman" panose="02020603050405020304" charset="0"/>
                  </a:rPr>
                  <a:t>     1  1  7</a:t>
                </a:r>
                <a:endPara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3000" dirty="0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pitchFamily="49" charset="-122"/>
                    <a:cs typeface="Times New Roman" panose="02020603050405020304" charset="0"/>
                    <a:sym typeface="Times New Roman" panose="02020603050405020304" charset="0"/>
                  </a:rPr>
                  <a:t>＋ </a:t>
                </a:r>
                <a:r>
                  <a:rPr lang="en-US" altLang="zh-CN" sz="3000" dirty="0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pitchFamily="49" charset="-122"/>
                    <a:cs typeface="Times New Roman" panose="02020603050405020304" charset="0"/>
                    <a:sym typeface="Times New Roman" panose="02020603050405020304" charset="0"/>
                  </a:rPr>
                  <a:t>1 </a:t>
                </a:r>
                <a:r>
                  <a:rPr lang="en-US" altLang="zh-CN" sz="3000" baseline="-25000" dirty="0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pitchFamily="49" charset="-122"/>
                    <a:cs typeface="Times New Roman" panose="02020603050405020304" charset="0"/>
                    <a:sym typeface="Times New Roman" panose="02020603050405020304" charset="0"/>
                  </a:rPr>
                  <a:t> </a:t>
                </a:r>
                <a:r>
                  <a:rPr lang="en-US" altLang="zh-CN" sz="3000" dirty="0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pitchFamily="49" charset="-122"/>
                    <a:cs typeface="Times New Roman" panose="02020603050405020304" charset="0"/>
                    <a:sym typeface="Times New Roman" panose="02020603050405020304" charset="0"/>
                  </a:rPr>
                  <a:t>7</a:t>
                </a:r>
                <a:r>
                  <a:rPr lang="en-US" altLang="zh-CN" sz="3000" baseline="-25000" dirty="0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pitchFamily="49" charset="-122"/>
                    <a:cs typeface="Times New Roman" panose="02020603050405020304" charset="0"/>
                    <a:sym typeface="Times New Roman" panose="02020603050405020304" charset="0"/>
                  </a:rPr>
                  <a:t>1</a:t>
                </a:r>
                <a:r>
                  <a:rPr lang="en-US" altLang="zh-CN" sz="3000" dirty="0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pitchFamily="49" charset="-122"/>
                    <a:cs typeface="Times New Roman" panose="02020603050405020304" charset="0"/>
                    <a:sym typeface="Times New Roman" panose="02020603050405020304" charset="0"/>
                  </a:rPr>
                  <a:t> 7</a:t>
                </a:r>
                <a:endParaRPr lang="en-US" altLang="zh-CN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Times New Roman" panose="02020603050405020304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3000" dirty="0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pitchFamily="49" charset="-122"/>
                    <a:cs typeface="Times New Roman" panose="02020603050405020304" charset="0"/>
                    <a:sym typeface="Times New Roman" panose="02020603050405020304" charset="0"/>
                  </a:rPr>
                  <a:t>     2  9  </a:t>
                </a:r>
                <a:r>
                  <a:rPr lang="en-US" sz="3000" dirty="0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pitchFamily="49" charset="-122"/>
                    <a:cs typeface="Times New Roman" panose="02020603050405020304" charset="0"/>
                    <a:sym typeface="Times New Roman" panose="02020603050405020304" charset="0"/>
                  </a:rPr>
                  <a:t>4</a:t>
                </a:r>
                <a:endParaRPr lang="en-US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endParaRPr>
              </a:p>
            </p:txBody>
          </p:sp>
          <p:cxnSp>
            <p:nvCxnSpPr>
              <p:cNvPr id="26" name="直接连接符 25"/>
              <p:cNvCxnSpPr/>
              <p:nvPr/>
            </p:nvCxnSpPr>
            <p:spPr bwMode="auto">
              <a:xfrm>
                <a:off x="1363172" y="5515750"/>
                <a:ext cx="2158319" cy="0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组合 26"/>
          <p:cNvGrpSpPr/>
          <p:nvPr/>
        </p:nvGrpSpPr>
        <p:grpSpPr>
          <a:xfrm>
            <a:off x="6759627" y="2383155"/>
            <a:ext cx="1737994" cy="2306003"/>
            <a:chOff x="14298" y="3987"/>
            <a:chExt cx="3560" cy="4842"/>
          </a:xfrm>
        </p:grpSpPr>
        <p:grpSp>
          <p:nvGrpSpPr>
            <p:cNvPr id="18" name="组合 17"/>
            <p:cNvGrpSpPr/>
            <p:nvPr/>
          </p:nvGrpSpPr>
          <p:grpSpPr>
            <a:xfrm>
              <a:off x="14298" y="3987"/>
              <a:ext cx="3560" cy="4842"/>
              <a:chOff x="4994" y="3333"/>
              <a:chExt cx="3560" cy="4842"/>
            </a:xfrm>
          </p:grpSpPr>
          <p:sp>
            <p:nvSpPr>
              <p:cNvPr id="19" name="Text Box 11"/>
              <p:cNvSpPr txBox="1"/>
              <p:nvPr/>
            </p:nvSpPr>
            <p:spPr>
              <a:xfrm>
                <a:off x="4994" y="3333"/>
                <a:ext cx="2654" cy="11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3000" dirty="0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pitchFamily="49" charset="-122"/>
                    <a:sym typeface="Times New Roman" panose="02020603050405020304" charset="0"/>
                  </a:rPr>
                  <a:t>验算</a:t>
                </a:r>
                <a:endParaRPr lang="zh-CN" altLang="en-US" sz="3000" dirty="0">
                  <a:solidFill>
                    <a:srgbClr val="FF0000"/>
                  </a:solidFill>
                  <a:latin typeface="Times New Roman" panose="02020603050405020304" charset="0"/>
                  <a:ea typeface="楷体" panose="02010609060101010101" pitchFamily="49" charset="-122"/>
                  <a:sym typeface="Times New Roman" panose="02020603050405020304" charset="0"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5041" y="4491"/>
                <a:ext cx="3513" cy="3684"/>
                <a:chOff x="1363172" y="3933056"/>
                <a:chExt cx="2229241" cy="2339284"/>
              </a:xfrm>
            </p:grpSpPr>
            <p:sp>
              <p:nvSpPr>
                <p:cNvPr id="22" name="矩形 24"/>
                <p:cNvSpPr/>
                <p:nvPr/>
              </p:nvSpPr>
              <p:spPr>
                <a:xfrm>
                  <a:off x="1477371" y="3933056"/>
                  <a:ext cx="2115042" cy="2339284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none" anchor="t">
                  <a:sp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en-US" altLang="zh-CN" sz="3000" dirty="0">
                      <a:solidFill>
                        <a:srgbClr val="FF0000"/>
                      </a:solidFill>
                      <a:latin typeface="Times New Roman" panose="02020603050405020304" charset="0"/>
                      <a:ea typeface="楷体" panose="02010609060101010101" pitchFamily="49" charset="-122"/>
                      <a:cs typeface="Times New Roman" panose="02020603050405020304" charset="0"/>
                      <a:sym typeface="Times New Roman" panose="02020603050405020304" charset="0"/>
                    </a:rPr>
                    <a:t>     6  7  6</a:t>
                  </a:r>
                  <a:endParaRPr lang="en-US" altLang="zh-CN" sz="3000" dirty="0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pitchFamily="49" charset="-122"/>
                    <a:cs typeface="Times New Roman" panose="02020603050405020304" charset="0"/>
                    <a:sym typeface="Times New Roman" panose="02020603050405020304" charset="0"/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zh-CN" altLang="en-US" sz="3000" dirty="0">
                      <a:solidFill>
                        <a:srgbClr val="FF0000"/>
                      </a:solidFill>
                      <a:latin typeface="Times New Roman" panose="02020603050405020304" charset="0"/>
                      <a:ea typeface="楷体" panose="02010609060101010101" pitchFamily="49" charset="-122"/>
                      <a:cs typeface="Times New Roman" panose="02020603050405020304" charset="0"/>
                      <a:sym typeface="Times New Roman" panose="02020603050405020304" charset="0"/>
                    </a:rPr>
                    <a:t>－ </a:t>
                  </a:r>
                  <a:r>
                    <a:rPr lang="en-US" altLang="zh-CN" sz="3000" dirty="0">
                      <a:solidFill>
                        <a:srgbClr val="FF0000"/>
                      </a:solidFill>
                      <a:latin typeface="Times New Roman" panose="02020603050405020304" charset="0"/>
                      <a:ea typeface="楷体" panose="02010609060101010101" pitchFamily="49" charset="-122"/>
                      <a:cs typeface="Times New Roman" panose="02020603050405020304" charset="0"/>
                      <a:sym typeface="Times New Roman" panose="02020603050405020304" charset="0"/>
                    </a:rPr>
                    <a:t>1  6  7</a:t>
                  </a:r>
                  <a:endParaRPr lang="en-US" altLang="zh-CN" sz="3000" dirty="0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pitchFamily="49" charset="-122"/>
                    <a:cs typeface="Times New Roman" panose="02020603050405020304" charset="0"/>
                    <a:sym typeface="Times New Roman" panose="02020603050405020304" charset="0"/>
                  </a:endParaRPr>
                </a:p>
                <a:p>
                  <a:pPr>
                    <a:lnSpc>
                      <a:spcPct val="120000"/>
                    </a:lnSpc>
                  </a:pPr>
                  <a:r>
                    <a:rPr lang="en-US" altLang="zh-CN" sz="3000" dirty="0">
                      <a:solidFill>
                        <a:srgbClr val="FF0000"/>
                      </a:solidFill>
                      <a:latin typeface="Times New Roman" panose="02020603050405020304" charset="0"/>
                      <a:ea typeface="楷体" panose="02010609060101010101" pitchFamily="49" charset="-122"/>
                      <a:cs typeface="Times New Roman" panose="02020603050405020304" charset="0"/>
                      <a:sym typeface="Times New Roman" panose="02020603050405020304" charset="0"/>
                    </a:rPr>
                    <a:t>     5  0  </a:t>
                  </a:r>
                  <a:r>
                    <a:rPr lang="en-US" sz="3000" dirty="0">
                      <a:solidFill>
                        <a:srgbClr val="FF0000"/>
                      </a:solidFill>
                      <a:latin typeface="Times New Roman" panose="02020603050405020304" charset="0"/>
                      <a:ea typeface="楷体" panose="02010609060101010101" pitchFamily="49" charset="-122"/>
                      <a:cs typeface="Times New Roman" panose="02020603050405020304" charset="0"/>
                      <a:sym typeface="Times New Roman" panose="02020603050405020304" charset="0"/>
                    </a:rPr>
                    <a:t>9</a:t>
                  </a:r>
                  <a:endParaRPr lang="en-US" sz="3000" dirty="0">
                    <a:solidFill>
                      <a:srgbClr val="FF0000"/>
                    </a:solidFill>
                    <a:latin typeface="Times New Roman" panose="02020603050405020304" charset="0"/>
                    <a:ea typeface="楷体" panose="02010609060101010101" pitchFamily="49" charset="-122"/>
                    <a:cs typeface="Times New Roman" panose="02020603050405020304" charset="0"/>
                  </a:endParaRPr>
                </a:p>
              </p:txBody>
            </p:sp>
            <p:cxnSp>
              <p:nvCxnSpPr>
                <p:cNvPr id="23" name="直接连接符 22"/>
                <p:cNvCxnSpPr/>
                <p:nvPr/>
              </p:nvCxnSpPr>
              <p:spPr bwMode="auto">
                <a:xfrm>
                  <a:off x="1363172" y="5515750"/>
                  <a:ext cx="2158319" cy="0"/>
                </a:xfrm>
                <a:prstGeom prst="line">
                  <a:avLst/>
                </a:prstGeom>
                <a:ln w="28575">
                  <a:solidFill>
                    <a:srgbClr val="FF0000"/>
                  </a:solidFill>
                </a:ln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5" name="椭圆 24"/>
            <p:cNvSpPr/>
            <p:nvPr/>
          </p:nvSpPr>
          <p:spPr>
            <a:xfrm>
              <a:off x="16615" y="5209"/>
              <a:ext cx="120" cy="12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z="3000" noProof="1">
                <a:latin typeface="Times New Roman" panose="02020603050405020304" charset="0"/>
                <a:cs typeface="Times New Roman" panose="0202060305040502030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3" descr="图片5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516266" y="119063"/>
            <a:ext cx="2109027" cy="650081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251912" y="1361599"/>
            <a:ext cx="8441967" cy="2420308"/>
            <a:chOff x="338" y="3253"/>
            <a:chExt cx="17292" cy="5082"/>
          </a:xfrm>
        </p:grpSpPr>
        <p:sp>
          <p:nvSpPr>
            <p:cNvPr id="2" name="文本框 1"/>
            <p:cNvSpPr txBox="1"/>
            <p:nvPr/>
          </p:nvSpPr>
          <p:spPr>
            <a:xfrm>
              <a:off x="4333" y="3253"/>
              <a:ext cx="13297" cy="4719"/>
            </a:xfrm>
            <a:prstGeom prst="wedgeRoundRectCallout">
              <a:avLst>
                <a:gd name="adj1" fmla="val -53146"/>
                <a:gd name="adj2" fmla="val -25057"/>
                <a:gd name="adj3" fmla="val 16667"/>
              </a:avLst>
            </a:prstGeom>
            <a:noFill/>
            <a:ln w="25400">
              <a:solidFill>
                <a:srgbClr val="00B0F0"/>
              </a:solidFill>
            </a:ln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30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及时发现计算的错误、寻找根源是一种很好的学习习惯。接下来我们一起看看下面这些题，错在哪里。</a:t>
              </a:r>
              <a:endParaRPr lang="zh-CN" altLang="en-US" sz="3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3" name="图片 2" descr="44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8" y="4499"/>
              <a:ext cx="3772" cy="383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7"/>
          <p:cNvSpPr/>
          <p:nvPr/>
        </p:nvSpPr>
        <p:spPr>
          <a:xfrm>
            <a:off x="1638402" y="3529051"/>
            <a:ext cx="5236929" cy="511417"/>
          </a:xfrm>
          <a:prstGeom prst="roundRect">
            <a:avLst/>
          </a:prstGeom>
          <a:solidFill>
            <a:srgbClr val="FFFFF2"/>
          </a:solidFill>
          <a:ln w="25400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0" tIns="0" rIns="0" bIns="0" anchor="ctr" anchorCtr="0">
            <a:spAutoFit/>
          </a:bodyPr>
          <a:lstStyle/>
          <a:p>
            <a:pPr algn="l" fontAlgn="base">
              <a:lnSpc>
                <a:spcPct val="100000"/>
              </a:lnSpc>
            </a:pPr>
            <a:r>
              <a:rPr lang="zh-CN" altLang="en-US" sz="3000" noProof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说一说，你发现了哪些错误？</a:t>
            </a:r>
            <a:endParaRPr lang="zh-CN" altLang="en-US" sz="3000" noProof="1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50185" name="图片 4" descr="7.png"/>
          <p:cNvPicPr>
            <a:picLocks noChangeAspect="1"/>
          </p:cNvPicPr>
          <p:nvPr/>
        </p:nvPicPr>
        <p:blipFill>
          <a:blip r:embed="rId1" cstate="email"/>
          <a:srcRect r="1222"/>
          <a:stretch>
            <a:fillRect/>
          </a:stretch>
        </p:blipFill>
        <p:spPr>
          <a:xfrm>
            <a:off x="545808" y="1016318"/>
            <a:ext cx="4123344" cy="181879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6" name="图片 5" descr="8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23993" y="867728"/>
            <a:ext cx="3757193" cy="20035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2" name="TextBox 21"/>
          <p:cNvSpPr txBox="1"/>
          <p:nvPr/>
        </p:nvSpPr>
        <p:spPr>
          <a:xfrm>
            <a:off x="1076483" y="786528"/>
            <a:ext cx="607565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just"/>
            <a:r>
              <a:rPr lang="en-US" altLang="zh-CN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234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＋</a:t>
            </a:r>
            <a:r>
              <a:rPr lang="en-US" altLang="zh-CN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256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＝                </a:t>
            </a:r>
            <a:r>
              <a:rPr lang="en-US" altLang="zh-CN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296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＋</a:t>
            </a:r>
            <a:r>
              <a:rPr lang="en-US" altLang="zh-CN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153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＝</a:t>
            </a:r>
            <a:endParaRPr lang="en-US" altLang="zh-CN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1214" name="TextBox 21"/>
          <p:cNvSpPr txBox="1"/>
          <p:nvPr/>
        </p:nvSpPr>
        <p:spPr>
          <a:xfrm>
            <a:off x="3281686" y="271463"/>
            <a:ext cx="1826847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just"/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</a:rPr>
              <a:t>加法错题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75273" y="3123551"/>
            <a:ext cx="3587987" cy="1534673"/>
            <a:chOff x="-935" y="4591"/>
            <a:chExt cx="7347" cy="3224"/>
          </a:xfrm>
        </p:grpSpPr>
        <p:pic>
          <p:nvPicPr>
            <p:cNvPr id="51216" name="图片 10" descr="F:\陈慎龙\模板、图片\人物图片\铅笔人\46.jpg46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-935" y="4905"/>
              <a:ext cx="2308" cy="23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" name="AutoShape 27"/>
            <p:cNvSpPr/>
            <p:nvPr/>
          </p:nvSpPr>
          <p:spPr>
            <a:xfrm>
              <a:off x="1147" y="4591"/>
              <a:ext cx="5265" cy="3224"/>
            </a:xfrm>
            <a:prstGeom prst="wedgeRoundRectCallout">
              <a:avLst>
                <a:gd name="adj1" fmla="val -57901"/>
                <a:gd name="adj2" fmla="val -22608"/>
                <a:gd name="adj3" fmla="val 16667"/>
              </a:avLst>
            </a:prstGeom>
            <a:solidFill>
              <a:srgbClr val="FFFFF2"/>
            </a:solidFill>
            <a:ln w="25400" cap="flat" cmpd="sng">
              <a:solidFill>
                <a:srgbClr val="00B0F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algn="just" fontAlgn="base"/>
              <a:r>
                <a:rPr lang="zh-CN" altLang="en-US" sz="3000" noProof="1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+mn-ea"/>
                </a:rPr>
                <a:t>十位相加，忘记了加上个位进上来的</a:t>
              </a:r>
              <a:r>
                <a:rPr lang="en-US" altLang="zh-CN" sz="3000" noProof="1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+mn-ea"/>
                </a:rPr>
                <a:t>1</a:t>
              </a:r>
              <a:r>
                <a:rPr lang="zh-CN" altLang="en-US" sz="3000" noProof="1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+mn-ea"/>
                </a:rPr>
                <a:t>。</a:t>
              </a:r>
              <a:endParaRPr lang="zh-CN" altLang="en-US" sz="3000" noProof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endParaRPr>
            </a:p>
          </p:txBody>
        </p:sp>
      </p:grpSp>
      <p:sp>
        <p:nvSpPr>
          <p:cNvPr id="43" name="TextBox 21"/>
          <p:cNvSpPr txBox="1"/>
          <p:nvPr/>
        </p:nvSpPr>
        <p:spPr>
          <a:xfrm>
            <a:off x="2270378" y="2347437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8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369891" y="1425893"/>
            <a:ext cx="1636449" cy="1477803"/>
            <a:chOff x="2354" y="3038"/>
            <a:chExt cx="3352" cy="3103"/>
          </a:xfrm>
        </p:grpSpPr>
        <p:sp>
          <p:nvSpPr>
            <p:cNvPr id="51220" name="TextBox 21"/>
            <p:cNvSpPr txBox="1"/>
            <p:nvPr/>
          </p:nvSpPr>
          <p:spPr>
            <a:xfrm>
              <a:off x="5076" y="3948"/>
              <a:ext cx="630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rgbClr val="0070C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6</a:t>
              </a:r>
              <a:endPara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51209" name="TextBox 20"/>
            <p:cNvSpPr txBox="1"/>
            <p:nvPr/>
          </p:nvSpPr>
          <p:spPr>
            <a:xfrm>
              <a:off x="2354" y="3942"/>
              <a:ext cx="910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3000" dirty="0">
                  <a:solidFill>
                    <a:srgbClr val="0070C0"/>
                  </a:solidFill>
                  <a:latin typeface="Times New Roman" panose="02020603050405020304" charset="0"/>
                  <a:ea typeface="楷体" panose="02010609060101010101" pitchFamily="49" charset="-122"/>
                </a:rPr>
                <a:t>＋</a:t>
              </a:r>
              <a:endParaRPr lang="zh-CN" altLang="en-US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</a:endParaRPr>
            </a:p>
          </p:txBody>
        </p:sp>
        <p:sp>
          <p:nvSpPr>
            <p:cNvPr id="51210" name="TextBox 21"/>
            <p:cNvSpPr txBox="1"/>
            <p:nvPr/>
          </p:nvSpPr>
          <p:spPr>
            <a:xfrm>
              <a:off x="5076" y="3038"/>
              <a:ext cx="630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rgbClr val="0070C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4</a:t>
              </a:r>
              <a:endPara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2447" y="4978"/>
              <a:ext cx="3233" cy="3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213" name="Text Box 3"/>
            <p:cNvSpPr txBox="1"/>
            <p:nvPr/>
          </p:nvSpPr>
          <p:spPr>
            <a:xfrm>
              <a:off x="4638" y="4265"/>
              <a:ext cx="407" cy="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lIns="0" tIns="0" rIns="0" bIns="0" anchor="t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0070C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1</a:t>
              </a:r>
              <a:endParaRPr lang="en-US" altLang="zh-CN" sz="24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51218" name="TextBox 21"/>
            <p:cNvSpPr txBox="1"/>
            <p:nvPr/>
          </p:nvSpPr>
          <p:spPr>
            <a:xfrm>
              <a:off x="4221" y="3038"/>
              <a:ext cx="627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rgbClr val="0070C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3</a:t>
              </a:r>
              <a:endPara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51219" name="TextBox 21"/>
            <p:cNvSpPr txBox="1"/>
            <p:nvPr/>
          </p:nvSpPr>
          <p:spPr>
            <a:xfrm>
              <a:off x="3365" y="3038"/>
              <a:ext cx="628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rgbClr val="0070C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2</a:t>
              </a:r>
              <a:endPara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51221" name="TextBox 21"/>
            <p:cNvSpPr txBox="1"/>
            <p:nvPr/>
          </p:nvSpPr>
          <p:spPr>
            <a:xfrm>
              <a:off x="4221" y="3904"/>
              <a:ext cx="627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rgbClr val="0070C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5</a:t>
              </a:r>
              <a:endPara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51222" name="TextBox 21"/>
            <p:cNvSpPr txBox="1"/>
            <p:nvPr/>
          </p:nvSpPr>
          <p:spPr>
            <a:xfrm>
              <a:off x="3365" y="3904"/>
              <a:ext cx="628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rgbClr val="0070C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2</a:t>
              </a:r>
              <a:endPara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51223" name="TextBox 21"/>
            <p:cNvSpPr txBox="1"/>
            <p:nvPr/>
          </p:nvSpPr>
          <p:spPr>
            <a:xfrm>
              <a:off x="5045" y="4978"/>
              <a:ext cx="630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rgbClr val="0070C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0</a:t>
              </a:r>
              <a:endPara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  <p:sp>
          <p:nvSpPr>
            <p:cNvPr id="4" name="TextBox 21"/>
            <p:cNvSpPr txBox="1"/>
            <p:nvPr/>
          </p:nvSpPr>
          <p:spPr>
            <a:xfrm>
              <a:off x="3315" y="4974"/>
              <a:ext cx="628" cy="11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rgbClr val="0070C0"/>
                  </a:solidFill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4</a:t>
              </a:r>
              <a:endPara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sp>
        <p:nvSpPr>
          <p:cNvPr id="46" name="TextBox 21"/>
          <p:cNvSpPr txBox="1"/>
          <p:nvPr/>
        </p:nvSpPr>
        <p:spPr>
          <a:xfrm>
            <a:off x="2268914" y="2347437"/>
            <a:ext cx="30756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9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8" name="TextBox 21"/>
          <p:cNvSpPr txBox="1"/>
          <p:nvPr/>
        </p:nvSpPr>
        <p:spPr>
          <a:xfrm>
            <a:off x="3024404" y="802006"/>
            <a:ext cx="93978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480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9" name="TextBox 21"/>
          <p:cNvSpPr txBox="1"/>
          <p:nvPr/>
        </p:nvSpPr>
        <p:spPr>
          <a:xfrm>
            <a:off x="2951174" y="805816"/>
            <a:ext cx="109991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490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TextBox 20"/>
          <p:cNvSpPr txBox="1"/>
          <p:nvPr/>
        </p:nvSpPr>
        <p:spPr>
          <a:xfrm>
            <a:off x="4908370" y="1874283"/>
            <a:ext cx="444263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</a:rPr>
              <a:t>＋</a:t>
            </a:r>
            <a:endParaRPr lang="zh-CN" altLang="en-US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</a:endParaRPr>
          </a:p>
        </p:txBody>
      </p:sp>
      <p:sp>
        <p:nvSpPr>
          <p:cNvPr id="8" name="TextBox 21"/>
          <p:cNvSpPr txBox="1"/>
          <p:nvPr/>
        </p:nvSpPr>
        <p:spPr>
          <a:xfrm>
            <a:off x="6304869" y="1443991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6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5022121" y="2358866"/>
            <a:ext cx="1576888" cy="1191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 Box 3"/>
          <p:cNvSpPr txBox="1"/>
          <p:nvPr/>
        </p:nvSpPr>
        <p:spPr>
          <a:xfrm>
            <a:off x="6080541" y="2021205"/>
            <a:ext cx="198942" cy="307777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altLang="zh-CN" sz="3000" baseline="-25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endParaRPr lang="en-US" altLang="zh-CN" sz="3000" baseline="-25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9" name="TextBox 21"/>
          <p:cNvSpPr txBox="1"/>
          <p:nvPr/>
        </p:nvSpPr>
        <p:spPr>
          <a:xfrm>
            <a:off x="5832535" y="1443991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9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0" name="TextBox 21"/>
          <p:cNvSpPr txBox="1"/>
          <p:nvPr/>
        </p:nvSpPr>
        <p:spPr>
          <a:xfrm>
            <a:off x="5358980" y="1443991"/>
            <a:ext cx="30756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6" name="TextBox 21"/>
          <p:cNvSpPr txBox="1"/>
          <p:nvPr/>
        </p:nvSpPr>
        <p:spPr>
          <a:xfrm>
            <a:off x="6304869" y="1856185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5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7" name="TextBox 21"/>
          <p:cNvSpPr txBox="1"/>
          <p:nvPr/>
        </p:nvSpPr>
        <p:spPr>
          <a:xfrm>
            <a:off x="5832535" y="1856185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1" name="TextBox 21"/>
          <p:cNvSpPr txBox="1"/>
          <p:nvPr/>
        </p:nvSpPr>
        <p:spPr>
          <a:xfrm>
            <a:off x="5358980" y="1856185"/>
            <a:ext cx="30756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9" name="TextBox 21"/>
          <p:cNvSpPr txBox="1"/>
          <p:nvPr/>
        </p:nvSpPr>
        <p:spPr>
          <a:xfrm>
            <a:off x="6304869" y="2313623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60" name="TextBox 21"/>
          <p:cNvSpPr txBox="1"/>
          <p:nvPr/>
        </p:nvSpPr>
        <p:spPr>
          <a:xfrm>
            <a:off x="5832535" y="2313623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61" name="TextBox 21"/>
          <p:cNvSpPr txBox="1"/>
          <p:nvPr/>
        </p:nvSpPr>
        <p:spPr>
          <a:xfrm>
            <a:off x="5358980" y="2313623"/>
            <a:ext cx="30756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62" name="TextBox 21"/>
          <p:cNvSpPr txBox="1"/>
          <p:nvPr/>
        </p:nvSpPr>
        <p:spPr>
          <a:xfrm>
            <a:off x="6304869" y="1856185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63" name="TextBox 21"/>
          <p:cNvSpPr txBox="1"/>
          <p:nvPr/>
        </p:nvSpPr>
        <p:spPr>
          <a:xfrm>
            <a:off x="6464266" y="786766"/>
            <a:ext cx="959803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431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64" name="TextBox 21"/>
          <p:cNvSpPr txBox="1"/>
          <p:nvPr/>
        </p:nvSpPr>
        <p:spPr>
          <a:xfrm>
            <a:off x="6514551" y="780574"/>
            <a:ext cx="859233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449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4705413" y="3214960"/>
            <a:ext cx="3702310" cy="1351467"/>
            <a:chOff x="6913" y="4635"/>
            <a:chExt cx="7586" cy="2839"/>
          </a:xfrm>
        </p:grpSpPr>
        <p:pic>
          <p:nvPicPr>
            <p:cNvPr id="51245" name="图片 6" descr="F:\陈慎龙\模板、图片\人物图片\铅笔人\55.jpg55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flipH="1">
              <a:off x="12686" y="4635"/>
              <a:ext cx="1813" cy="283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" name="AutoShape 27"/>
            <p:cNvSpPr/>
            <p:nvPr/>
          </p:nvSpPr>
          <p:spPr>
            <a:xfrm>
              <a:off x="6913" y="4757"/>
              <a:ext cx="5603" cy="2149"/>
            </a:xfrm>
            <a:prstGeom prst="wedgeRoundRectCallout">
              <a:avLst>
                <a:gd name="adj1" fmla="val 56251"/>
                <a:gd name="adj2" fmla="val -14780"/>
                <a:gd name="adj3" fmla="val 16667"/>
              </a:avLst>
            </a:prstGeom>
            <a:solidFill>
              <a:srgbClr val="FFFFF2"/>
            </a:solidFill>
            <a:ln w="25400" cap="flat" cmpd="sng">
              <a:solidFill>
                <a:srgbClr val="00B0F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algn="just" fontAlgn="base"/>
              <a:r>
                <a:rPr lang="zh-CN" altLang="en-US" sz="3000" noProof="1">
                  <a:latin typeface="Times New Roman" panose="02020603050405020304" charset="0"/>
                  <a:ea typeface="楷体" panose="02010609060101010101" pitchFamily="49" charset="-122"/>
                  <a:sym typeface="+mn-ea"/>
                </a:rPr>
                <a:t>竖式书写时抄错了一个加数。</a:t>
              </a:r>
              <a:endParaRPr lang="zh-CN" altLang="en-US" sz="3000" noProof="1">
                <a:latin typeface="Times New Roman" panose="02020603050405020304" charset="0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69" name="TextBox 21"/>
          <p:cNvSpPr txBox="1"/>
          <p:nvPr/>
        </p:nvSpPr>
        <p:spPr>
          <a:xfrm>
            <a:off x="5832535" y="1856185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5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1" name="Text Box 3"/>
          <p:cNvSpPr txBox="1"/>
          <p:nvPr/>
        </p:nvSpPr>
        <p:spPr>
          <a:xfrm>
            <a:off x="5567930" y="2021205"/>
            <a:ext cx="198942" cy="307777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altLang="zh-CN" sz="3000" baseline="-25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endParaRPr lang="en-US" altLang="zh-CN" sz="3000" baseline="-25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2" name="TextBox 21"/>
          <p:cNvSpPr txBox="1"/>
          <p:nvPr/>
        </p:nvSpPr>
        <p:spPr>
          <a:xfrm>
            <a:off x="6279482" y="2304337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9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3" name="TextBox 21"/>
          <p:cNvSpPr txBox="1"/>
          <p:nvPr/>
        </p:nvSpPr>
        <p:spPr>
          <a:xfrm>
            <a:off x="5806660" y="2311480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5" name="TextBox 21"/>
          <p:cNvSpPr txBox="1"/>
          <p:nvPr/>
        </p:nvSpPr>
        <p:spPr>
          <a:xfrm>
            <a:off x="5359956" y="2321005"/>
            <a:ext cx="30756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6" grpId="0"/>
      <p:bldP spid="48" grpId="0"/>
      <p:bldP spid="49" grpId="0"/>
      <p:bldP spid="53" grpId="0"/>
      <p:bldP spid="56" grpId="0"/>
      <p:bldP spid="57" grpId="0"/>
      <p:bldP spid="59" grpId="0"/>
      <p:bldP spid="60" grpId="1"/>
      <p:bldP spid="61" grpId="0"/>
      <p:bldP spid="62" grpId="0"/>
      <p:bldP spid="63" grpId="0"/>
      <p:bldP spid="64" grpId="0"/>
      <p:bldP spid="69" grpId="0"/>
      <p:bldP spid="71" grpId="0"/>
      <p:bldP spid="72" grpId="0"/>
      <p:bldP spid="73" grpId="0"/>
      <p:bldP spid="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757534" y="3227299"/>
            <a:ext cx="3587987" cy="1129109"/>
            <a:chOff x="-935" y="4905"/>
            <a:chExt cx="7347" cy="2372"/>
          </a:xfrm>
        </p:grpSpPr>
        <p:pic>
          <p:nvPicPr>
            <p:cNvPr id="51216" name="图片 10" descr="F:\陈慎龙\模板、图片\人物图片\铅笔人\46.jpg46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-935" y="4905"/>
              <a:ext cx="2308" cy="23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0" name="AutoShape 27"/>
            <p:cNvSpPr/>
            <p:nvPr/>
          </p:nvSpPr>
          <p:spPr>
            <a:xfrm>
              <a:off x="1147" y="5129"/>
              <a:ext cx="5265" cy="2148"/>
            </a:xfrm>
            <a:prstGeom prst="wedgeRoundRectCallout">
              <a:avLst>
                <a:gd name="adj1" fmla="val -57901"/>
                <a:gd name="adj2" fmla="val -22608"/>
                <a:gd name="adj3" fmla="val 16667"/>
              </a:avLst>
            </a:prstGeom>
            <a:solidFill>
              <a:srgbClr val="FFFFF2"/>
            </a:solidFill>
            <a:ln w="25400" cap="flat" cmpd="sng">
              <a:solidFill>
                <a:srgbClr val="00B0F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algn="just" fontAlgn="base"/>
              <a:r>
                <a:rPr sz="3000" noProof="1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+mn-ea"/>
                </a:rPr>
                <a:t>个位错用</a:t>
              </a:r>
              <a:r>
                <a:rPr sz="3000" noProof="1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“大数减小数”。</a:t>
              </a:r>
              <a:endParaRPr sz="3000" noProof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31" name="TextBox 20"/>
          <p:cNvSpPr txBox="1"/>
          <p:nvPr/>
        </p:nvSpPr>
        <p:spPr>
          <a:xfrm>
            <a:off x="1590558" y="1893809"/>
            <a:ext cx="444263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300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sym typeface="宋体" panose="02010600030101010101" pitchFamily="2" charset="-122"/>
              </a:rPr>
              <a:t>－</a:t>
            </a:r>
            <a:endParaRPr lang="zh-CN" altLang="en-US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2" name="TextBox 21"/>
          <p:cNvSpPr txBox="1"/>
          <p:nvPr/>
        </p:nvSpPr>
        <p:spPr>
          <a:xfrm>
            <a:off x="2930669" y="1571149"/>
            <a:ext cx="30756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5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1647922" y="2378393"/>
            <a:ext cx="1578109" cy="1191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21"/>
          <p:cNvSpPr txBox="1"/>
          <p:nvPr/>
        </p:nvSpPr>
        <p:spPr>
          <a:xfrm>
            <a:off x="3458414" y="298609"/>
            <a:ext cx="1702844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just"/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</a:rPr>
              <a:t>减法错题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</a:endParaRPr>
          </a:p>
        </p:txBody>
      </p:sp>
      <p:sp>
        <p:nvSpPr>
          <p:cNvPr id="35" name="TextBox 21"/>
          <p:cNvSpPr txBox="1"/>
          <p:nvPr/>
        </p:nvSpPr>
        <p:spPr>
          <a:xfrm>
            <a:off x="2458335" y="1571149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6" name="TextBox 21"/>
          <p:cNvSpPr txBox="1"/>
          <p:nvPr/>
        </p:nvSpPr>
        <p:spPr>
          <a:xfrm>
            <a:off x="1986001" y="1571149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5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7" name="TextBox 21"/>
          <p:cNvSpPr txBox="1"/>
          <p:nvPr/>
        </p:nvSpPr>
        <p:spPr>
          <a:xfrm>
            <a:off x="2930669" y="1929528"/>
            <a:ext cx="30756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9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8" name="TextBox 21"/>
          <p:cNvSpPr txBox="1"/>
          <p:nvPr/>
        </p:nvSpPr>
        <p:spPr>
          <a:xfrm>
            <a:off x="2458335" y="1929528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39" name="TextBox 21"/>
          <p:cNvSpPr txBox="1"/>
          <p:nvPr/>
        </p:nvSpPr>
        <p:spPr>
          <a:xfrm>
            <a:off x="2930669" y="2333149"/>
            <a:ext cx="30756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1" name="TextBox 21"/>
          <p:cNvSpPr txBox="1"/>
          <p:nvPr/>
        </p:nvSpPr>
        <p:spPr>
          <a:xfrm>
            <a:off x="2458335" y="2333149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7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44" name="TextBox 21"/>
          <p:cNvSpPr txBox="1"/>
          <p:nvPr/>
        </p:nvSpPr>
        <p:spPr>
          <a:xfrm>
            <a:off x="1986001" y="2333149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0" name="TextBox 21"/>
          <p:cNvSpPr txBox="1"/>
          <p:nvPr/>
        </p:nvSpPr>
        <p:spPr>
          <a:xfrm>
            <a:off x="2458579" y="2333626"/>
            <a:ext cx="30756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6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1" name="TextBox 21"/>
          <p:cNvSpPr txBox="1"/>
          <p:nvPr/>
        </p:nvSpPr>
        <p:spPr>
          <a:xfrm>
            <a:off x="3075177" y="828676"/>
            <a:ext cx="941251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474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3" name="TextBox 21"/>
          <p:cNvSpPr txBox="1"/>
          <p:nvPr/>
        </p:nvSpPr>
        <p:spPr>
          <a:xfrm>
            <a:off x="3077129" y="828676"/>
            <a:ext cx="93929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466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2584047" y="1583055"/>
            <a:ext cx="54923" cy="54769"/>
          </a:xfrm>
          <a:prstGeom prst="ellipse">
            <a:avLst/>
          </a:prstGeom>
          <a:solidFill>
            <a:srgbClr val="F43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rtlCol="0" anchor="ctr"/>
          <a:lstStyle/>
          <a:p>
            <a:pPr algn="ctr" fontAlgn="base"/>
            <a:endParaRPr lang="zh-CN" altLang="en-US" sz="3000" noProof="1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5" name="TextBox 21"/>
          <p:cNvSpPr txBox="1"/>
          <p:nvPr/>
        </p:nvSpPr>
        <p:spPr>
          <a:xfrm>
            <a:off x="2918953" y="2333626"/>
            <a:ext cx="30756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6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2111713" y="1583055"/>
            <a:ext cx="54923" cy="54769"/>
          </a:xfrm>
          <a:prstGeom prst="ellipse">
            <a:avLst/>
          </a:prstGeom>
          <a:solidFill>
            <a:srgbClr val="F43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rtlCol="0" anchor="ctr"/>
          <a:lstStyle/>
          <a:p>
            <a:pPr algn="ctr" fontAlgn="base"/>
            <a:endParaRPr lang="zh-CN" altLang="en-US" sz="3000" noProof="1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723964" y="3226866"/>
            <a:ext cx="3702310" cy="1351467"/>
            <a:chOff x="6913" y="4635"/>
            <a:chExt cx="7586" cy="2839"/>
          </a:xfrm>
        </p:grpSpPr>
        <p:pic>
          <p:nvPicPr>
            <p:cNvPr id="58" name="图片 6" descr="F:\陈慎龙\模板、图片\人物图片\铅笔人\55.jpg55"/>
            <p:cNvPicPr>
              <a:picLocks noChangeAspect="1"/>
            </p:cNvPicPr>
            <p:nvPr/>
          </p:nvPicPr>
          <p:blipFill>
            <a:blip r:embed="rId2" cstate="email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flipH="1">
              <a:off x="12686" y="4635"/>
              <a:ext cx="1813" cy="283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2" name="AutoShape 27"/>
            <p:cNvSpPr/>
            <p:nvPr/>
          </p:nvSpPr>
          <p:spPr>
            <a:xfrm>
              <a:off x="6913" y="4759"/>
              <a:ext cx="5603" cy="2146"/>
            </a:xfrm>
            <a:prstGeom prst="wedgeRoundRectCallout">
              <a:avLst>
                <a:gd name="adj1" fmla="val 56251"/>
                <a:gd name="adj2" fmla="val -14780"/>
                <a:gd name="adj3" fmla="val 16667"/>
              </a:avLst>
            </a:prstGeom>
            <a:solidFill>
              <a:srgbClr val="FFFFF2"/>
            </a:solidFill>
            <a:ln w="25400" cap="flat" cmpd="sng">
              <a:solidFill>
                <a:srgbClr val="00B0F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algn="just" fontAlgn="base"/>
              <a:r>
                <a:rPr lang="zh-CN" altLang="en-US" sz="3000" noProof="1">
                  <a:latin typeface="Times New Roman" panose="02020603050405020304" charset="0"/>
                  <a:ea typeface="楷体" panose="02010609060101010101" pitchFamily="49" charset="-122"/>
                  <a:sym typeface="+mn-ea"/>
                </a:rPr>
                <a:t>百位忘记减去借走的“1”。</a:t>
              </a:r>
              <a:endParaRPr lang="zh-CN" altLang="en-US" sz="3000" noProof="1">
                <a:latin typeface="Times New Roman" panose="02020603050405020304" charset="0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65" name="TextBox 20"/>
          <p:cNvSpPr txBox="1"/>
          <p:nvPr/>
        </p:nvSpPr>
        <p:spPr>
          <a:xfrm>
            <a:off x="4882984" y="1893809"/>
            <a:ext cx="444263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r>
              <a:rPr lang="zh-CN" altLang="en-US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</a:rPr>
              <a:t>－</a:t>
            </a:r>
            <a:endParaRPr lang="zh-CN" altLang="en-US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</a:endParaRPr>
          </a:p>
        </p:txBody>
      </p:sp>
      <p:sp>
        <p:nvSpPr>
          <p:cNvPr id="66" name="TextBox 21"/>
          <p:cNvSpPr txBox="1"/>
          <p:nvPr/>
        </p:nvSpPr>
        <p:spPr>
          <a:xfrm>
            <a:off x="6224316" y="1571149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0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4941568" y="2378393"/>
            <a:ext cx="1576888" cy="1191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21"/>
          <p:cNvSpPr txBox="1"/>
          <p:nvPr/>
        </p:nvSpPr>
        <p:spPr>
          <a:xfrm>
            <a:off x="5751982" y="1571149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0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0" name="TextBox 21"/>
          <p:cNvSpPr txBox="1"/>
          <p:nvPr/>
        </p:nvSpPr>
        <p:spPr>
          <a:xfrm>
            <a:off x="5278427" y="1571149"/>
            <a:ext cx="30756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9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1" name="TextBox 21"/>
          <p:cNvSpPr txBox="1"/>
          <p:nvPr/>
        </p:nvSpPr>
        <p:spPr>
          <a:xfrm>
            <a:off x="6224316" y="1929528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4" name="TextBox 21"/>
          <p:cNvSpPr txBox="1"/>
          <p:nvPr/>
        </p:nvSpPr>
        <p:spPr>
          <a:xfrm>
            <a:off x="5751982" y="1929528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6" name="TextBox 21"/>
          <p:cNvSpPr txBox="1"/>
          <p:nvPr/>
        </p:nvSpPr>
        <p:spPr>
          <a:xfrm>
            <a:off x="5278427" y="1929528"/>
            <a:ext cx="30756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6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7" name="TextBox 21"/>
          <p:cNvSpPr txBox="1"/>
          <p:nvPr/>
        </p:nvSpPr>
        <p:spPr>
          <a:xfrm>
            <a:off x="6224316" y="2333149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8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8" name="TextBox 21"/>
          <p:cNvSpPr txBox="1"/>
          <p:nvPr/>
        </p:nvSpPr>
        <p:spPr>
          <a:xfrm>
            <a:off x="5751982" y="2333149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6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9" name="TextBox 21"/>
          <p:cNvSpPr txBox="1"/>
          <p:nvPr/>
        </p:nvSpPr>
        <p:spPr>
          <a:xfrm>
            <a:off x="5278427" y="2333149"/>
            <a:ext cx="30756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0" name="TextBox 21"/>
          <p:cNvSpPr txBox="1"/>
          <p:nvPr/>
        </p:nvSpPr>
        <p:spPr>
          <a:xfrm>
            <a:off x="6510645" y="828676"/>
            <a:ext cx="863139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0070C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368</a:t>
            </a:r>
            <a:endParaRPr lang="en-US" altLang="zh-CN" sz="3000" dirty="0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1" name="TextBox 21"/>
          <p:cNvSpPr txBox="1"/>
          <p:nvPr/>
        </p:nvSpPr>
        <p:spPr>
          <a:xfrm>
            <a:off x="6513087" y="828676"/>
            <a:ext cx="86069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268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2" name="TextBox 21"/>
          <p:cNvSpPr txBox="1"/>
          <p:nvPr/>
        </p:nvSpPr>
        <p:spPr>
          <a:xfrm>
            <a:off x="6224316" y="2333149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8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3" name="TextBox 21"/>
          <p:cNvSpPr txBox="1"/>
          <p:nvPr/>
        </p:nvSpPr>
        <p:spPr>
          <a:xfrm>
            <a:off x="5752470" y="2332912"/>
            <a:ext cx="30634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6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4" name="TextBox 21"/>
          <p:cNvSpPr txBox="1"/>
          <p:nvPr/>
        </p:nvSpPr>
        <p:spPr>
          <a:xfrm>
            <a:off x="5279403" y="2332912"/>
            <a:ext cx="307566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ctr"/>
            <a:r>
              <a:rPr lang="en-US" altLang="zh-CN" sz="3000" dirty="0">
                <a:solidFill>
                  <a:srgbClr val="FF0000"/>
                </a:solidFill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endParaRPr lang="en-US" altLang="zh-CN" sz="3000" dirty="0">
              <a:solidFill>
                <a:srgbClr val="FF000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5877693" y="1583055"/>
            <a:ext cx="54923" cy="54769"/>
          </a:xfrm>
          <a:prstGeom prst="ellipse">
            <a:avLst/>
          </a:prstGeom>
          <a:solidFill>
            <a:srgbClr val="F43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rtlCol="0" anchor="ctr"/>
          <a:lstStyle/>
          <a:p>
            <a:pPr algn="ctr" fontAlgn="base"/>
            <a:endParaRPr lang="zh-CN" altLang="en-US" sz="3000" noProof="1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5405359" y="1583055"/>
            <a:ext cx="54923" cy="54769"/>
          </a:xfrm>
          <a:prstGeom prst="ellipse">
            <a:avLst/>
          </a:prstGeom>
          <a:solidFill>
            <a:srgbClr val="F43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668" tIns="34834" rIns="69668" bIns="34834" rtlCol="0" anchor="ctr"/>
          <a:lstStyle/>
          <a:p>
            <a:pPr algn="ctr" fontAlgn="base"/>
            <a:endParaRPr lang="zh-CN" altLang="en-US" sz="3000" noProof="1">
              <a:solidFill>
                <a:srgbClr val="0070C0"/>
              </a:solidFill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7" name="TextBox 21"/>
          <p:cNvSpPr txBox="1"/>
          <p:nvPr/>
        </p:nvSpPr>
        <p:spPr>
          <a:xfrm>
            <a:off x="1396743" y="838439"/>
            <a:ext cx="607565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just"/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</a:rPr>
              <a:t>515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</a:rPr>
              <a:t>－</a:t>
            </a:r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</a:rPr>
              <a:t>49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</a:rPr>
              <a:t>＝               </a:t>
            </a:r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</a:rPr>
              <a:t>900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  <a:sym typeface="宋体" panose="02010600030101010101" pitchFamily="2" charset="-122"/>
              </a:rPr>
              <a:t>－</a:t>
            </a:r>
            <a:r>
              <a:rPr lang="en-US" altLang="zh-CN" sz="3000" dirty="0">
                <a:latin typeface="Times New Roman" panose="02020603050405020304" charset="0"/>
                <a:cs typeface="Times New Roman" panose="02020603050405020304" charset="0"/>
              </a:rPr>
              <a:t>632</a:t>
            </a:r>
            <a:r>
              <a:rPr lang="zh-CN" altLang="en-US" sz="3000" dirty="0">
                <a:latin typeface="Times New Roman" panose="02020603050405020304" charset="0"/>
                <a:cs typeface="Times New Roman" panose="02020603050405020304" charset="0"/>
              </a:rPr>
              <a:t>＝</a:t>
            </a:r>
            <a:endParaRPr lang="zh-CN" altLang="en-US" sz="30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3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53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53" presetClass="exit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1" grpId="0"/>
      <p:bldP spid="50" grpId="0"/>
      <p:bldP spid="51" grpId="0"/>
      <p:bldP spid="53" grpId="0"/>
      <p:bldP spid="54" grpId="0" bldLvl="0" animBg="1"/>
      <p:bldP spid="55" grpId="0"/>
      <p:bldP spid="56" grpId="0" bldLvl="0" animBg="1"/>
      <p:bldP spid="77" grpId="0"/>
      <p:bldP spid="78" grpId="1"/>
      <p:bldP spid="79" grpId="0"/>
      <p:bldP spid="80" grpId="0"/>
      <p:bldP spid="81" grpId="0"/>
      <p:bldP spid="82" grpId="0"/>
      <p:bldP spid="83" grpId="0"/>
      <p:bldP spid="84" grpId="0"/>
      <p:bldP spid="85" grpId="0" bldLvl="0" animBg="1"/>
      <p:bldP spid="8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1"/>
          <p:cNvGrpSpPr/>
          <p:nvPr/>
        </p:nvGrpSpPr>
        <p:grpSpPr>
          <a:xfrm>
            <a:off x="588282" y="490061"/>
            <a:ext cx="7848315" cy="600164"/>
            <a:chOff x="670243" y="2530865"/>
            <a:chExt cx="9869813" cy="800159"/>
          </a:xfrm>
        </p:grpSpPr>
        <p:pic>
          <p:nvPicPr>
            <p:cNvPr id="14357" name="Picture 18" descr="D:\My Documents\Tencent Files\441509586\Image\C2C\OJJCR_Q2O~VLU}YIZ]TWFPE.png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0243" y="2690872"/>
              <a:ext cx="527050" cy="4749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58" name="TextBox 4"/>
            <p:cNvSpPr txBox="1"/>
            <p:nvPr/>
          </p:nvSpPr>
          <p:spPr>
            <a:xfrm>
              <a:off x="1160173" y="2530865"/>
              <a:ext cx="9379883" cy="8001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sz="3000" dirty="0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</a:rPr>
                <a:t>说一说，减少计算错误有什么好方法？</a:t>
              </a:r>
              <a:endPara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3295" y="1446601"/>
            <a:ext cx="3643172" cy="1099119"/>
            <a:chOff x="-935" y="4905"/>
            <a:chExt cx="7460" cy="2309"/>
          </a:xfrm>
        </p:grpSpPr>
        <p:pic>
          <p:nvPicPr>
            <p:cNvPr id="51216" name="图片 10" descr="F:\陈慎龙\模板、图片\人物图片\铅笔人\46.jpg46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-935" y="4905"/>
              <a:ext cx="2308" cy="230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AutoShape 27"/>
            <p:cNvSpPr/>
            <p:nvPr/>
          </p:nvSpPr>
          <p:spPr>
            <a:xfrm>
              <a:off x="1260" y="5017"/>
              <a:ext cx="5265" cy="2146"/>
            </a:xfrm>
            <a:prstGeom prst="wedgeRoundRectCallout">
              <a:avLst>
                <a:gd name="adj1" fmla="val -57901"/>
                <a:gd name="adj2" fmla="val -22608"/>
                <a:gd name="adj3" fmla="val 16667"/>
              </a:avLst>
            </a:prstGeom>
            <a:solidFill>
              <a:srgbClr val="FFFFF2"/>
            </a:solidFill>
            <a:ln w="25400" cap="flat" cmpd="sng">
              <a:solidFill>
                <a:srgbClr val="00B0F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algn="just" fontAlgn="base"/>
              <a:r>
                <a:rPr sz="3000" noProof="1">
                  <a:latin typeface="Times New Roman" panose="02020603050405020304" charset="0"/>
                  <a:ea typeface="楷体" panose="02010609060101010101" pitchFamily="49" charset="-122"/>
                  <a:cs typeface="Times New Roman" panose="02020603050405020304" charset="0"/>
                  <a:sym typeface="+mn-ea"/>
                </a:rPr>
                <a:t>验算可以减少错误。</a:t>
              </a:r>
              <a:endParaRPr sz="3000" noProof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71727" y="1426165"/>
            <a:ext cx="3702310" cy="1351467"/>
            <a:chOff x="6913" y="4635"/>
            <a:chExt cx="7586" cy="2839"/>
          </a:xfrm>
        </p:grpSpPr>
        <p:pic>
          <p:nvPicPr>
            <p:cNvPr id="51245" name="图片 6" descr="F:\陈慎龙\模板、图片\人物图片\铅笔人\55.jpg55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flipH="1">
              <a:off x="12686" y="4635"/>
              <a:ext cx="1813" cy="283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AutoShape 27"/>
            <p:cNvSpPr/>
            <p:nvPr/>
          </p:nvSpPr>
          <p:spPr>
            <a:xfrm>
              <a:off x="6913" y="4759"/>
              <a:ext cx="5603" cy="2146"/>
            </a:xfrm>
            <a:prstGeom prst="wedgeRoundRectCallout">
              <a:avLst>
                <a:gd name="adj1" fmla="val 56251"/>
                <a:gd name="adj2" fmla="val -14780"/>
                <a:gd name="adj3" fmla="val 16667"/>
              </a:avLst>
            </a:prstGeom>
            <a:solidFill>
              <a:srgbClr val="FFFFF2"/>
            </a:solidFill>
            <a:ln w="25400" cap="flat" cmpd="sng">
              <a:solidFill>
                <a:srgbClr val="00B0F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algn="just" fontAlgn="base"/>
              <a:r>
                <a:rPr lang="zh-CN" altLang="en-US" sz="3000" noProof="1">
                  <a:latin typeface="Times New Roman" panose="02020603050405020304" charset="0"/>
                  <a:ea typeface="楷体" panose="02010609060101010101" pitchFamily="49" charset="-122"/>
                  <a:sym typeface="+mn-ea"/>
                </a:rPr>
                <a:t>不要忘记进位和退位。</a:t>
              </a:r>
              <a:endParaRPr lang="zh-CN" altLang="en-US" sz="3000" noProof="1">
                <a:latin typeface="Times New Roman" panose="02020603050405020304" charset="0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766979" y="3105872"/>
            <a:ext cx="5465616" cy="1254356"/>
            <a:chOff x="3480" y="4757"/>
            <a:chExt cx="11199" cy="2635"/>
          </a:xfrm>
        </p:grpSpPr>
        <p:pic>
          <p:nvPicPr>
            <p:cNvPr id="20" name="图片 6" descr="F:\陈慎龙\模板、图片\人物图片\数学PPT模板\10.jpg10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2006" y="4953"/>
              <a:ext cx="2673" cy="243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" name="AutoShape 27"/>
            <p:cNvSpPr/>
            <p:nvPr/>
          </p:nvSpPr>
          <p:spPr>
            <a:xfrm>
              <a:off x="3480" y="4757"/>
              <a:ext cx="8309" cy="2149"/>
            </a:xfrm>
            <a:prstGeom prst="wedgeRoundRectCallout">
              <a:avLst>
                <a:gd name="adj1" fmla="val 52964"/>
                <a:gd name="adj2" fmla="val -19018"/>
                <a:gd name="adj3" fmla="val 16667"/>
              </a:avLst>
            </a:prstGeom>
            <a:solidFill>
              <a:srgbClr val="FFFFF2"/>
            </a:solidFill>
            <a:ln w="25400" cap="flat" cmpd="sng">
              <a:solidFill>
                <a:srgbClr val="00B0F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lIns="0" tIns="0" rIns="0" bIns="0" anchor="ctr" anchorCtr="0">
              <a:spAutoFit/>
            </a:bodyPr>
            <a:lstStyle/>
            <a:p>
              <a:pPr algn="just" fontAlgn="base"/>
              <a:r>
                <a:rPr lang="zh-CN" altLang="en-US" sz="3000" noProof="1">
                  <a:latin typeface="Times New Roman" panose="02020603050405020304" charset="0"/>
                  <a:ea typeface="楷体" panose="02010609060101010101" pitchFamily="49" charset="-122"/>
                  <a:sym typeface="+mn-ea"/>
                </a:rPr>
                <a:t>写竖式时要认真抄写，别抄错数。</a:t>
              </a:r>
              <a:endParaRPr lang="zh-CN" altLang="en-US" sz="3000" noProof="1">
                <a:latin typeface="Times New Roman" panose="02020603050405020304" charset="0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46784" y="1216343"/>
            <a:ext cx="6850921" cy="2838450"/>
          </a:xfrm>
          <a:prstGeom prst="rect">
            <a:avLst/>
          </a:prstGeom>
          <a:noFill/>
          <a:ln w="9525">
            <a:noFill/>
          </a:ln>
        </p:spPr>
        <p:txBody>
          <a:bodyPr wrap="square" lIns="69668" tIns="34834" rIns="69668" bIns="34834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减少错误的</a:t>
            </a:r>
            <a:r>
              <a:rPr sz="3000" dirty="0" err="1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方法</a:t>
            </a: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：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（1）验算可以减少错误；</a:t>
            </a:r>
            <a:endParaRPr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（2）不要忘记进位和退位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；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（</a:t>
            </a:r>
            <a:r>
              <a:rPr lang="en-US"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3</a:t>
            </a:r>
            <a:r>
              <a:rPr sz="3000" dirty="0">
                <a:latin typeface="Times New Roman" panose="02020603050405020304" charset="0"/>
                <a:ea typeface="楷体" panose="02010609060101010101" pitchFamily="49" charset="-122"/>
                <a:cs typeface="Times New Roman" panose="02020603050405020304" charset="0"/>
                <a:sym typeface="宋体" panose="02010600030101010101" pitchFamily="2" charset="-122"/>
              </a:rPr>
              <a:t>）</a:t>
            </a:r>
            <a:r>
              <a:rPr lang="zh-CN" altLang="en-US" sz="3000" dirty="0">
                <a:latin typeface="Times New Roman" panose="02020603050405020304" charset="0"/>
                <a:ea typeface="楷体" panose="02010609060101010101" pitchFamily="49" charset="-122"/>
                <a:sym typeface="+mn-ea"/>
              </a:rPr>
              <a:t>写竖式时要认真抄写，别抄错数。</a:t>
            </a:r>
            <a:endParaRPr lang="zh-CN" altLang="en-US" sz="3000" dirty="0">
              <a:latin typeface="Times New Roman" panose="02020603050405020304" charset="0"/>
              <a:ea typeface="楷体" panose="02010609060101010101" pitchFamily="49" charset="-122"/>
              <a:cs typeface="Times New Roman" panose="02020603050405020304" charset="0"/>
              <a:sym typeface="宋体" panose="02010600030101010101" pitchFamily="2" charset="-122"/>
            </a:endParaRPr>
          </a:p>
        </p:txBody>
      </p:sp>
      <p:grpSp>
        <p:nvGrpSpPr>
          <p:cNvPr id="14337" name="组合 2"/>
          <p:cNvGrpSpPr/>
          <p:nvPr/>
        </p:nvGrpSpPr>
        <p:grpSpPr>
          <a:xfrm>
            <a:off x="874856" y="652939"/>
            <a:ext cx="2076074" cy="563166"/>
            <a:chOff x="535" y="2245"/>
            <a:chExt cx="4252" cy="1182"/>
          </a:xfrm>
        </p:grpSpPr>
        <p:pic>
          <p:nvPicPr>
            <p:cNvPr id="14338" name="图片 1" descr="标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535" y="2245"/>
              <a:ext cx="4252" cy="118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文本框 2"/>
            <p:cNvSpPr txBox="1"/>
            <p:nvPr/>
          </p:nvSpPr>
          <p:spPr>
            <a:xfrm>
              <a:off x="1092" y="2352"/>
              <a:ext cx="3247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知识提炼</a:t>
              </a:r>
              <a:endParaRPr lang="zh-CN" altLang="en-US" sz="27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PP_MARK_KEY" val="ce5ea267-0756-4468-b11c-2dba0aeef00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1533</Words>
  <Application>WPS 演示</Application>
  <PresentationFormat>全屏显示(16:9)</PresentationFormat>
  <Paragraphs>334</Paragraphs>
  <Slides>21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Times New Roman</vt:lpstr>
      <vt:lpstr>楷体</vt:lpstr>
      <vt:lpstr>黑体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77</cp:revision>
  <dcterms:created xsi:type="dcterms:W3CDTF">2018-10-27T09:08:00Z</dcterms:created>
  <dcterms:modified xsi:type="dcterms:W3CDTF">2023-01-30T04:42:07Z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97D213F4F6794D76AE843A81EFA4959E</vt:lpwstr>
  </property>
</Properties>
</file>