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-57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4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5080A27-CB5C-4AC0-A134-E492FB69C10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854201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B38517-39D0-4EDC-96C3-7B7FDD600B0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5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B38517-39D0-4EDC-96C3-7B7FDD600B0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B38517-39D0-4EDC-96C3-7B7FDD600B0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00" y="2187445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B38517-39D0-4EDC-96C3-7B7FDD600B0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B38517-39D0-4EDC-96C3-7B7FDD600B0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B38517-39D0-4EDC-96C3-7B7FDD600B0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0" y="2159000"/>
            <a:ext cx="5715000" cy="1382450"/>
          </a:xfrm>
        </p:spPr>
        <p:txBody>
          <a:bodyPr anchor="b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/>
          </p:nvPr>
        </p:nvSpPr>
        <p:spPr>
          <a:xfrm>
            <a:off x="3238500" y="3733203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B38517-39D0-4EDC-96C3-7B7FDD600B0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B38517-39D0-4EDC-96C3-7B7FDD600B0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713675"/>
            <a:ext cx="4681655" cy="1428161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3" cy="54036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1" y="2313873"/>
            <a:ext cx="4681655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B38517-39D0-4EDC-96C3-7B7FDD600B0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444899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B38517-39D0-4EDC-96C3-7B7FDD600B0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bg1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B38517-39D0-4EDC-96C3-7B7FDD600B0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7F7F7F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2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595813" y="1016000"/>
            <a:ext cx="2784475" cy="55245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R="0" algn="ctr" defTabSz="914400" font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3000" kern="1200" cap="none" spc="0" normalizeH="0" baseline="0" noProof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经典粗圆简" panose="02010609000101010101" charset="-122"/>
              </a:rPr>
              <a:t>数学二年级 </a:t>
            </a:r>
            <a:endParaRPr kumimoji="0" lang="zh-CN" altLang="en-US" sz="3000" kern="1200" cap="none" spc="0" normalizeH="0" baseline="0" noProof="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经典粗圆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73977" y="1108075"/>
            <a:ext cx="646331" cy="369332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kern="1200" cap="none" spc="0" normalizeH="0" baseline="0" noProof="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下册</a:t>
            </a:r>
            <a:endParaRPr kumimoji="0" lang="zh-CN" altLang="en-US" kern="1200" cap="none" spc="0" normalizeH="0" baseline="0" noProof="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流程图: 卡片 8"/>
          <p:cNvSpPr/>
          <p:nvPr/>
        </p:nvSpPr>
        <p:spPr>
          <a:xfrm>
            <a:off x="2093119" y="1920873"/>
            <a:ext cx="7789863" cy="3216275"/>
          </a:xfrm>
          <a:prstGeom prst="flowChartPunchedCard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84367" y="2100647"/>
            <a:ext cx="1826141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4F80BD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第六单元</a:t>
            </a:r>
            <a:endParaRPr lang="zh-CN" altLang="en-US" sz="3200" dirty="0">
              <a:solidFill>
                <a:srgbClr val="4F80BD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77185" y="2758989"/>
            <a:ext cx="2441694" cy="76944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4F80BD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认识图形</a:t>
            </a:r>
            <a:endParaRPr lang="zh-CN" altLang="en-US" sz="4400" dirty="0">
              <a:solidFill>
                <a:srgbClr val="4F80BD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177893" y="3651805"/>
            <a:ext cx="3840163" cy="36512"/>
            <a:chOff x="5045" y="5946"/>
            <a:chExt cx="4536" cy="56"/>
          </a:xfrm>
        </p:grpSpPr>
        <p:sp>
          <p:nvSpPr>
            <p:cNvPr id="2058" name="矩形 16"/>
            <p:cNvSpPr/>
            <p:nvPr/>
          </p:nvSpPr>
          <p:spPr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pPr>
                <a:buFont typeface="Arial" panose="020B0604020202020204" pitchFamily="34" charset="0"/>
              </a:pPr>
              <a:endParaRPr lang="zh-CN" altLang="en-US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059" name="矩形 17"/>
            <p:cNvSpPr/>
            <p:nvPr/>
          </p:nvSpPr>
          <p:spPr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pPr>
                <a:buFont typeface="Arial" panose="020B0604020202020204" pitchFamily="34" charset="0"/>
              </a:pPr>
              <a:endParaRPr lang="zh-CN" altLang="en-US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8" name="图片 7" descr="C:\Users\Diy\Desktop\课件.png课件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642476" y="3922712"/>
            <a:ext cx="2549525" cy="2935288"/>
          </a:xfrm>
          <a:prstGeom prst="rect">
            <a:avLst/>
          </a:prstGeom>
          <a:effectLst>
            <a:outerShdw blurRad="50800" dist="38100" dir="2700000" algn="tl" rotWithShape="0">
              <a:srgbClr val="4F80BD">
                <a:alpha val="50000"/>
              </a:srgbClr>
            </a:outerShdw>
          </a:effectLst>
        </p:spPr>
      </p:pic>
      <p:sp>
        <p:nvSpPr>
          <p:cNvPr id="14" name="文本框 10"/>
          <p:cNvSpPr txBox="1"/>
          <p:nvPr/>
        </p:nvSpPr>
        <p:spPr>
          <a:xfrm>
            <a:off x="4177893" y="3825379"/>
            <a:ext cx="3840163" cy="11387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4F80BD"/>
                </a:solidFill>
                <a:latin typeface="微软雅黑" panose="020B0503020204020204" pitchFamily="34" charset="-122"/>
              </a:rPr>
              <a:t>认</a:t>
            </a:r>
            <a:r>
              <a:rPr lang="zh-CN" altLang="en-US" sz="4800" b="1" dirty="0">
                <a:solidFill>
                  <a:srgbClr val="4F80BD"/>
                </a:solidFill>
                <a:latin typeface="微软雅黑" panose="020B0503020204020204" pitchFamily="34" charset="-122"/>
              </a:rPr>
              <a:t>识</a:t>
            </a:r>
            <a:r>
              <a:rPr lang="zh-CN" altLang="en-US" sz="4800" b="1" dirty="0" smtClean="0">
                <a:solidFill>
                  <a:srgbClr val="4F80BD"/>
                </a:solidFill>
                <a:latin typeface="微软雅黑" panose="020B0503020204020204" pitchFamily="34" charset="-122"/>
              </a:rPr>
              <a:t>角</a:t>
            </a:r>
            <a:endParaRPr lang="en-US" altLang="zh-CN" sz="4800" b="1" dirty="0" smtClean="0">
              <a:solidFill>
                <a:srgbClr val="4F80BD"/>
              </a:solidFill>
              <a:latin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rgbClr val="4F80BD"/>
                </a:solidFill>
                <a:latin typeface="微软雅黑" panose="020B0503020204020204" pitchFamily="34" charset="-122"/>
              </a:rPr>
              <a:t>第</a:t>
            </a:r>
            <a:r>
              <a:rPr lang="en-US" altLang="zh-CN" sz="2000" b="1" dirty="0" smtClean="0">
                <a:solidFill>
                  <a:srgbClr val="4F80BD"/>
                </a:solidFill>
                <a:latin typeface="微软雅黑" panose="020B0503020204020204" pitchFamily="34" charset="-122"/>
              </a:rPr>
              <a:t>1</a:t>
            </a:r>
            <a:r>
              <a:rPr lang="zh-CN" altLang="en-US" sz="2000" b="1" dirty="0" smtClean="0">
                <a:solidFill>
                  <a:srgbClr val="4F80BD"/>
                </a:solidFill>
                <a:latin typeface="微软雅黑" panose="020B0503020204020204" pitchFamily="34" charset="-122"/>
              </a:rPr>
              <a:t>课时</a:t>
            </a:r>
            <a:endParaRPr lang="zh-CN" altLang="en-US" sz="2000" b="1" dirty="0">
              <a:solidFill>
                <a:srgbClr val="4F80BD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8975 0.078802 C -0.284975 0.040414 -0.407384 -0.072348 -0.546913 -0.115244 C -0.686443 -0.158141 -0.856952 -0.135512 -0.926560 -0.135765 " pathEditMode="relative" rAng="1778317740" ptsTypes="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00" y="-1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"/>
          <p:cNvSpPr/>
          <p:nvPr/>
        </p:nvSpPr>
        <p:spPr>
          <a:xfrm>
            <a:off x="2063749" y="765176"/>
            <a:ext cx="675056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观察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一下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，“角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是由什么组成的？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1267" name="组合 5"/>
          <p:cNvGrpSpPr/>
          <p:nvPr/>
        </p:nvGrpSpPr>
        <p:grpSpPr>
          <a:xfrm>
            <a:off x="4751389" y="1844676"/>
            <a:ext cx="2400300" cy="1629998"/>
            <a:chOff x="3326914" y="1196845"/>
            <a:chExt cx="2325161" cy="1853887"/>
          </a:xfrm>
        </p:grpSpPr>
        <p:sp>
          <p:nvSpPr>
            <p:cNvPr id="11269" name="矩形 2"/>
            <p:cNvSpPr/>
            <p:nvPr/>
          </p:nvSpPr>
          <p:spPr>
            <a:xfrm>
              <a:off x="3326914" y="1265471"/>
              <a:ext cx="775169" cy="17852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96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.</a:t>
              </a:r>
              <a:endParaRPr lang="zh-CN" altLang="zh-CN" sz="9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3636012" y="1196845"/>
              <a:ext cx="1439385" cy="144083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636012" y="2637675"/>
              <a:ext cx="2016063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1004889" y="4076701"/>
            <a:ext cx="8392041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由一点引出两条直直的线就组成一个“角”。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"/>
          <p:cNvSpPr/>
          <p:nvPr/>
        </p:nvSpPr>
        <p:spPr>
          <a:xfrm>
            <a:off x="142876" y="549276"/>
            <a:ext cx="2441694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(3)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表示方法</a:t>
            </a:r>
            <a:endParaRPr lang="zh-CN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3068640"/>
            <a:ext cx="12193588" cy="1385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</a:rPr>
              <a:t>从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</a:rPr>
              <a:t>角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</a:rPr>
              <a:t>上面的这条边到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</a:rPr>
              <a:t>角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</a:rPr>
              <a:t>下面的这条边画一条弯弯的线，它就表示由这个顶点和两条边组成的这个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</a:rPr>
              <a:t>角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2" name="矩形 8"/>
          <p:cNvSpPr/>
          <p:nvPr/>
        </p:nvSpPr>
        <p:spPr>
          <a:xfrm>
            <a:off x="3408363" y="1412875"/>
            <a:ext cx="800219" cy="15696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9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.</a:t>
            </a:r>
            <a:endParaRPr lang="zh-CN" altLang="zh-CN" sz="9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3695700" y="1196977"/>
            <a:ext cx="1920875" cy="14398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695701" y="2636838"/>
            <a:ext cx="268763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695700" y="1052515"/>
            <a:ext cx="0" cy="15843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" y="4581525"/>
            <a:ext cx="12233275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现在有两个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角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，为了清楚的表示是哪个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角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，我们可以给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角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编编号。</a:t>
            </a:r>
            <a:endParaRPr lang="zh-CN" altLang="en-US" sz="28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弧形 13"/>
          <p:cNvSpPr/>
          <p:nvPr/>
        </p:nvSpPr>
        <p:spPr>
          <a:xfrm rot="20650282">
            <a:off x="3633788" y="2301875"/>
            <a:ext cx="287339" cy="215900"/>
          </a:xfrm>
          <a:prstGeom prst="arc">
            <a:avLst>
              <a:gd name="adj1" fmla="val 15657726"/>
              <a:gd name="adj2" fmla="val 1731811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95700" y="1773239"/>
            <a:ext cx="38985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64351" y="1196976"/>
            <a:ext cx="2441694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记作：∠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864351" y="1989139"/>
            <a:ext cx="2441694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读作：角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5" grpId="0"/>
      <p:bldP spid="16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"/>
          <p:cNvSpPr/>
          <p:nvPr/>
        </p:nvSpPr>
        <p:spPr>
          <a:xfrm>
            <a:off x="2640014" y="692151"/>
            <a:ext cx="4288353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“角”的符号像什么？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5040313" y="1557340"/>
            <a:ext cx="1919288" cy="14398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040314" y="2997200"/>
            <a:ext cx="268763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5040313" y="1412877"/>
            <a:ext cx="0" cy="15843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弧形 5"/>
          <p:cNvSpPr/>
          <p:nvPr/>
        </p:nvSpPr>
        <p:spPr>
          <a:xfrm rot="20650282">
            <a:off x="4978400" y="2662238"/>
            <a:ext cx="287339" cy="215900"/>
          </a:xfrm>
          <a:prstGeom prst="arc">
            <a:avLst>
              <a:gd name="adj1" fmla="val 15657726"/>
              <a:gd name="adj2" fmla="val 1731811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19" name="矩形 6"/>
          <p:cNvSpPr/>
          <p:nvPr/>
        </p:nvSpPr>
        <p:spPr>
          <a:xfrm>
            <a:off x="5040313" y="2133601"/>
            <a:ext cx="38985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4847915" y="4077045"/>
            <a:ext cx="6528453" cy="1368096"/>
          </a:xfrm>
          <a:prstGeom prst="wedgeRoundRectCallout">
            <a:avLst>
              <a:gd name="adj1" fmla="val 28267"/>
              <a:gd name="adj2" fmla="val 78007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注意“角”的符号下面的线是平平的。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/>
          <p:nvPr/>
        </p:nvSpPr>
        <p:spPr>
          <a:xfrm>
            <a:off x="815975" y="1773239"/>
            <a:ext cx="10656888" cy="15696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．请同学对比自己画的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角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，再次画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角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，画好后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边指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角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边介绍，讲给小组同学听。</a:t>
            </a:r>
            <a:endParaRPr lang="zh-CN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239712" y="692150"/>
            <a:ext cx="4606925" cy="649288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381001" y="723900"/>
            <a:ext cx="2646878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三、巩固练习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7482" y="1309688"/>
            <a:ext cx="11664951" cy="15696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在我们的生活中很多地方都有角。今天我们身边的许多物体上就有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角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，你能找出它吗？并请你指出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角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的顶点和两条边。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194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84626" y="3357565"/>
            <a:ext cx="3732213" cy="290988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4" name="直接连接符 3"/>
          <p:cNvCxnSpPr/>
          <p:nvPr/>
        </p:nvCxnSpPr>
        <p:spPr>
          <a:xfrm flipH="1" flipV="1">
            <a:off x="5232401" y="4221163"/>
            <a:ext cx="1535113" cy="2159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6767514" y="3933825"/>
            <a:ext cx="481013" cy="5032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327651" y="4365626"/>
            <a:ext cx="595035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边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59601" y="3933826"/>
            <a:ext cx="595035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边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91252" y="4508501"/>
            <a:ext cx="1005403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顶点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2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1" y="1700215"/>
            <a:ext cx="3455988" cy="265588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" name="直接连接符 2"/>
          <p:cNvCxnSpPr/>
          <p:nvPr/>
        </p:nvCxnSpPr>
        <p:spPr>
          <a:xfrm flipV="1">
            <a:off x="2063750" y="2060575"/>
            <a:ext cx="960439" cy="6477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063752" y="2708277"/>
            <a:ext cx="479425" cy="5762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103314" y="2997201"/>
            <a:ext cx="595035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边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76414" y="1484314"/>
            <a:ext cx="595035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边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965" y="2205039"/>
            <a:ext cx="1005403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顶点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6392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339" y="1052513"/>
            <a:ext cx="4897437" cy="37592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2" name="直接连接符 11"/>
          <p:cNvCxnSpPr/>
          <p:nvPr/>
        </p:nvCxnSpPr>
        <p:spPr>
          <a:xfrm>
            <a:off x="7824788" y="3068638"/>
            <a:ext cx="0" cy="4318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824790" y="3500438"/>
            <a:ext cx="143986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8112126" y="3500439"/>
            <a:ext cx="595035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边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864351" y="2924176"/>
            <a:ext cx="595035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边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864350" y="3500439"/>
            <a:ext cx="1005403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顶点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9" grpId="0"/>
      <p:bldP spid="20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"/>
          <p:cNvSpPr/>
          <p:nvPr/>
        </p:nvSpPr>
        <p:spPr>
          <a:xfrm>
            <a:off x="142877" y="549276"/>
            <a:ext cx="7160935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在下面的图中各找出三个角，标一标。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411" name="Picture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311526" y="1125538"/>
            <a:ext cx="5953125" cy="2411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Picture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640014" y="3573465"/>
            <a:ext cx="8064500" cy="2020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弧形 4"/>
          <p:cNvSpPr/>
          <p:nvPr/>
        </p:nvSpPr>
        <p:spPr>
          <a:xfrm rot="12809549">
            <a:off x="8743949" y="2174875"/>
            <a:ext cx="287339" cy="215900"/>
          </a:xfrm>
          <a:prstGeom prst="arc">
            <a:avLst>
              <a:gd name="adj1" fmla="val 15657726"/>
              <a:gd name="adj2" fmla="val 1731811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32700" y="2349500"/>
            <a:ext cx="364202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弧形 6"/>
          <p:cNvSpPr/>
          <p:nvPr/>
        </p:nvSpPr>
        <p:spPr>
          <a:xfrm rot="868380">
            <a:off x="7569200" y="2806700"/>
            <a:ext cx="288925" cy="215900"/>
          </a:xfrm>
          <a:prstGeom prst="arc">
            <a:avLst>
              <a:gd name="adj1" fmla="val 11841589"/>
              <a:gd name="adj2" fmla="val 19513621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弧形 7"/>
          <p:cNvSpPr/>
          <p:nvPr/>
        </p:nvSpPr>
        <p:spPr>
          <a:xfrm rot="18040798">
            <a:off x="8393906" y="2785269"/>
            <a:ext cx="215900" cy="287339"/>
          </a:xfrm>
          <a:prstGeom prst="arc">
            <a:avLst>
              <a:gd name="adj1" fmla="val 15657726"/>
              <a:gd name="adj2" fmla="val 2353012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12125" y="2349500"/>
            <a:ext cx="364202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04213" y="2041526"/>
            <a:ext cx="364202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弧形 10"/>
          <p:cNvSpPr/>
          <p:nvPr/>
        </p:nvSpPr>
        <p:spPr>
          <a:xfrm rot="643560">
            <a:off x="2674939" y="4895850"/>
            <a:ext cx="288925" cy="215900"/>
          </a:xfrm>
          <a:prstGeom prst="arc">
            <a:avLst>
              <a:gd name="adj1" fmla="val 15657726"/>
              <a:gd name="adj2" fmla="val 2353012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弧形 11"/>
          <p:cNvSpPr/>
          <p:nvPr/>
        </p:nvSpPr>
        <p:spPr>
          <a:xfrm rot="6417975">
            <a:off x="8009731" y="1691481"/>
            <a:ext cx="215900" cy="287339"/>
          </a:xfrm>
          <a:prstGeom prst="arc">
            <a:avLst>
              <a:gd name="adj1" fmla="val 15657726"/>
              <a:gd name="adj2" fmla="val 2353012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20039" y="1844676"/>
            <a:ext cx="364202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弧形 13"/>
          <p:cNvSpPr/>
          <p:nvPr/>
        </p:nvSpPr>
        <p:spPr>
          <a:xfrm rot="3567008">
            <a:off x="7337425" y="2063751"/>
            <a:ext cx="215900" cy="288925"/>
          </a:xfrm>
          <a:prstGeom prst="arc">
            <a:avLst>
              <a:gd name="adj1" fmla="val 17281311"/>
              <a:gd name="adj2" fmla="val 2353012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35864" y="2060576"/>
            <a:ext cx="364202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弧形 15"/>
          <p:cNvSpPr/>
          <p:nvPr/>
        </p:nvSpPr>
        <p:spPr>
          <a:xfrm rot="7060452">
            <a:off x="3974306" y="3718719"/>
            <a:ext cx="215900" cy="287339"/>
          </a:xfrm>
          <a:prstGeom prst="arc">
            <a:avLst>
              <a:gd name="adj1" fmla="val 13341135"/>
              <a:gd name="adj2" fmla="val 4321101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弧形 16"/>
          <p:cNvSpPr/>
          <p:nvPr/>
        </p:nvSpPr>
        <p:spPr>
          <a:xfrm rot="3339534">
            <a:off x="2828131" y="4155281"/>
            <a:ext cx="215900" cy="287339"/>
          </a:xfrm>
          <a:prstGeom prst="arc">
            <a:avLst>
              <a:gd name="adj1" fmla="val 13341135"/>
              <a:gd name="adj2" fmla="val 5158108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弧形 17"/>
          <p:cNvSpPr/>
          <p:nvPr/>
        </p:nvSpPr>
        <p:spPr>
          <a:xfrm rot="18040798">
            <a:off x="3976688" y="5305425"/>
            <a:ext cx="217488" cy="287339"/>
          </a:xfrm>
          <a:prstGeom prst="arc">
            <a:avLst>
              <a:gd name="adj1" fmla="val 15657726"/>
              <a:gd name="adj2" fmla="val 2353012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弧形 18"/>
          <p:cNvSpPr/>
          <p:nvPr/>
        </p:nvSpPr>
        <p:spPr>
          <a:xfrm rot="10053820">
            <a:off x="5164137" y="4097338"/>
            <a:ext cx="287339" cy="215900"/>
          </a:xfrm>
          <a:prstGeom prst="arc">
            <a:avLst>
              <a:gd name="adj1" fmla="val 15657726"/>
              <a:gd name="adj2" fmla="val 2353012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弧形 19"/>
          <p:cNvSpPr/>
          <p:nvPr/>
        </p:nvSpPr>
        <p:spPr>
          <a:xfrm rot="14112959">
            <a:off x="5228431" y="4876006"/>
            <a:ext cx="215900" cy="287339"/>
          </a:xfrm>
          <a:prstGeom prst="arc">
            <a:avLst>
              <a:gd name="adj1" fmla="val 15657726"/>
              <a:gd name="adj2" fmla="val 2353012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887788" y="3860801"/>
            <a:ext cx="364202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56139" y="4581525"/>
            <a:ext cx="364202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751388" y="4076701"/>
            <a:ext cx="364202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887788" y="4797425"/>
            <a:ext cx="364202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024188" y="4652964"/>
            <a:ext cx="364202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024188" y="4076701"/>
            <a:ext cx="364202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" name="弧形 26"/>
          <p:cNvSpPr/>
          <p:nvPr/>
        </p:nvSpPr>
        <p:spPr>
          <a:xfrm rot="12487361">
            <a:off x="10179049" y="5267325"/>
            <a:ext cx="287339" cy="215900"/>
          </a:xfrm>
          <a:prstGeom prst="arc">
            <a:avLst>
              <a:gd name="adj1" fmla="val 15657726"/>
              <a:gd name="adj2" fmla="val 2353012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弧形 27"/>
          <p:cNvSpPr/>
          <p:nvPr/>
        </p:nvSpPr>
        <p:spPr>
          <a:xfrm rot="9102197">
            <a:off x="9405937" y="4546600"/>
            <a:ext cx="287339" cy="217488"/>
          </a:xfrm>
          <a:prstGeom prst="arc">
            <a:avLst>
              <a:gd name="adj1" fmla="val 15657726"/>
              <a:gd name="adj2" fmla="val 2353012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弧形 28"/>
          <p:cNvSpPr/>
          <p:nvPr/>
        </p:nvSpPr>
        <p:spPr>
          <a:xfrm rot="4928690">
            <a:off x="8166894" y="4531519"/>
            <a:ext cx="215900" cy="287339"/>
          </a:xfrm>
          <a:prstGeom prst="arc">
            <a:avLst>
              <a:gd name="adj1" fmla="val 15657726"/>
              <a:gd name="adj2" fmla="val 2353012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弧形 29"/>
          <p:cNvSpPr/>
          <p:nvPr/>
        </p:nvSpPr>
        <p:spPr>
          <a:xfrm rot="971698">
            <a:off x="7378700" y="5275263"/>
            <a:ext cx="287339" cy="215900"/>
          </a:xfrm>
          <a:prstGeom prst="arc">
            <a:avLst>
              <a:gd name="adj1" fmla="val 15657726"/>
              <a:gd name="adj2" fmla="val 2353012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弧形 30"/>
          <p:cNvSpPr/>
          <p:nvPr/>
        </p:nvSpPr>
        <p:spPr>
          <a:xfrm rot="21279691">
            <a:off x="9463088" y="5305425"/>
            <a:ext cx="287339" cy="215900"/>
          </a:xfrm>
          <a:prstGeom prst="arc">
            <a:avLst>
              <a:gd name="adj1" fmla="val 15657726"/>
              <a:gd name="adj2" fmla="val 2353012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弧形 31"/>
          <p:cNvSpPr/>
          <p:nvPr/>
        </p:nvSpPr>
        <p:spPr>
          <a:xfrm rot="14877747">
            <a:off x="8000206" y="5298281"/>
            <a:ext cx="215900" cy="287339"/>
          </a:xfrm>
          <a:prstGeom prst="arc">
            <a:avLst>
              <a:gd name="adj1" fmla="val 15657726"/>
              <a:gd name="adj2" fmla="val 2353012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202613" y="4633914"/>
            <a:ext cx="364202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975725" y="4508501"/>
            <a:ext cx="364202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767513" y="5229226"/>
            <a:ext cx="364202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112125" y="5229226"/>
            <a:ext cx="364202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072564" y="5229226"/>
            <a:ext cx="364202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512425" y="5157789"/>
            <a:ext cx="364202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3" grpId="0"/>
      <p:bldP spid="15" grpId="0"/>
      <p:bldP spid="21" grpId="0"/>
      <p:bldP spid="22" grpId="0"/>
      <p:bldP spid="23" grpId="0"/>
      <p:bldP spid="24" grpId="0"/>
      <p:bldP spid="25" grpId="0"/>
      <p:bldP spid="26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239712" y="692150"/>
            <a:ext cx="4606925" cy="649288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381001" y="723900"/>
            <a:ext cx="2646878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四、全课小结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47926" y="2924176"/>
            <a:ext cx="61863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今天的学习，你有哪些收获？</a:t>
            </a:r>
            <a:endParaRPr kumimoji="0" lang="zh-CN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239712" y="692150"/>
            <a:ext cx="6911975" cy="649288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381000" y="723900"/>
            <a:ext cx="4698722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一、创设情境，揭示课题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02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889" y="2492377"/>
            <a:ext cx="5332412" cy="223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1688" y="1557338"/>
            <a:ext cx="3352800" cy="3587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239712" y="692150"/>
            <a:ext cx="4606925" cy="649288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381001" y="723900"/>
            <a:ext cx="2646878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二、自学指导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050" name="Picture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295401" y="2420939"/>
            <a:ext cx="9312275" cy="2809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" y="1557339"/>
            <a:ext cx="6340197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在生活中我们经常看到各种角。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64349" y="2420938"/>
            <a:ext cx="4032251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42875" y="1989138"/>
            <a:ext cx="11957051" cy="2970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矩形 2"/>
          <p:cNvSpPr/>
          <p:nvPr/>
        </p:nvSpPr>
        <p:spPr>
          <a:xfrm>
            <a:off x="142877" y="908051"/>
            <a:ext cx="1826141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画一画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239712" y="692150"/>
            <a:ext cx="4606925" cy="649288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381001" y="723900"/>
            <a:ext cx="2646878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三、探究新知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2877" y="1557339"/>
            <a:ext cx="6340197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1.(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一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)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指一指：初步认识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角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09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5701" y="2205038"/>
            <a:ext cx="3111500" cy="2228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圆角矩形标注 2"/>
          <p:cNvSpPr/>
          <p:nvPr/>
        </p:nvSpPr>
        <p:spPr>
          <a:xfrm>
            <a:off x="6576035" y="4509075"/>
            <a:ext cx="4896341" cy="1152080"/>
          </a:xfrm>
          <a:prstGeom prst="wedgeRoundRectCallout">
            <a:avLst>
              <a:gd name="adj1" fmla="val 37877"/>
              <a:gd name="adj2" fmla="val 63956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请同学在三角板上指出一个“角”。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672263" y="3500438"/>
            <a:ext cx="0" cy="8651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327651" y="4365625"/>
            <a:ext cx="134461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"/>
          <p:cNvSpPr/>
          <p:nvPr/>
        </p:nvSpPr>
        <p:spPr>
          <a:xfrm>
            <a:off x="239714" y="404813"/>
            <a:ext cx="11809412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二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)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画一画：了解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角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的特征，知道各部分名称</a:t>
            </a:r>
            <a:endParaRPr lang="zh-CN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12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4460" y="1844677"/>
            <a:ext cx="3665537" cy="3313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标注 5"/>
          <p:cNvSpPr/>
          <p:nvPr/>
        </p:nvSpPr>
        <p:spPr>
          <a:xfrm>
            <a:off x="2831773" y="1412860"/>
            <a:ext cx="8640600" cy="1152080"/>
          </a:xfrm>
          <a:prstGeom prst="wedgeRoundRectCallout">
            <a:avLst>
              <a:gd name="adj1" fmla="val -55854"/>
              <a:gd name="adj2" fmla="val 34829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你能把三角板上的一个“角”，画在纸上吗？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2159727" y="4869100"/>
            <a:ext cx="7200500" cy="864060"/>
          </a:xfrm>
          <a:prstGeom prst="wedgeRoundRectCallout">
            <a:avLst>
              <a:gd name="adj1" fmla="val -55233"/>
              <a:gd name="adj2" fmla="val -17599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你能说说自己是怎样画的吗？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040314" y="4221163"/>
            <a:ext cx="25923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040314" y="2997201"/>
            <a:ext cx="1631951" cy="12239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"/>
          <p:cNvSpPr/>
          <p:nvPr/>
        </p:nvSpPr>
        <p:spPr>
          <a:xfrm>
            <a:off x="142877" y="476251"/>
            <a:ext cx="1620957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．示范</a:t>
            </a:r>
            <a:endParaRPr lang="zh-CN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9139" y="1268415"/>
            <a:ext cx="2441694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(1)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描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角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0451" y="1773240"/>
            <a:ext cx="3743325" cy="268128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 flipH="1">
            <a:off x="6000749" y="1989138"/>
            <a:ext cx="1150939" cy="8636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151688" y="1989140"/>
            <a:ext cx="0" cy="10080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39688" y="4550676"/>
            <a:ext cx="12152312" cy="120032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从尖尖的点开始，贴紧它的边描一条直直的线，再从这个尖尖的点开始，贴紧它下面的边描一条直直的线，这样就把这个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角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描下来了。</a:t>
            </a:r>
            <a:endParaRPr lang="zh-CN" altLang="zh-CN" sz="24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"/>
          <p:cNvSpPr/>
          <p:nvPr/>
        </p:nvSpPr>
        <p:spPr>
          <a:xfrm>
            <a:off x="3024189" y="620714"/>
            <a:ext cx="4288353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角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是什么样子的？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-8035411">
            <a:off x="5483226" y="1830389"/>
            <a:ext cx="1033463" cy="1606551"/>
            <a:chOff x="4499995" y="1988900"/>
            <a:chExt cx="864061" cy="1008070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4501490" y="1989593"/>
              <a:ext cx="864060" cy="86363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364292" y="1988793"/>
              <a:ext cx="0" cy="100807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圆角矩形标注 5"/>
          <p:cNvSpPr/>
          <p:nvPr/>
        </p:nvSpPr>
        <p:spPr>
          <a:xfrm>
            <a:off x="1775700" y="3429000"/>
            <a:ext cx="9216640" cy="2232156"/>
          </a:xfrm>
          <a:prstGeom prst="wedgeRoundRectCallout">
            <a:avLst>
              <a:gd name="adj1" fmla="val 38033"/>
              <a:gd name="adj2" fmla="val 60225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我们把这个尖尖的点叫做“角”的顶点，这两条直直的线叫做“角”的两条边。大家知道了“角”各部分的名称，一会儿看看谁会用。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30739" y="1908176"/>
            <a:ext cx="595035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边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35563" y="2636839"/>
            <a:ext cx="595035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边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95701" y="2420939"/>
            <a:ext cx="1005403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顶点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"/>
          <p:cNvSpPr/>
          <p:nvPr/>
        </p:nvSpPr>
        <p:spPr>
          <a:xfrm>
            <a:off x="431800" y="620714"/>
            <a:ext cx="2441694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(2)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画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角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59301" y="1412875"/>
            <a:ext cx="800219" cy="15696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9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.</a:t>
            </a:r>
            <a:endParaRPr lang="zh-CN" altLang="zh-CN" sz="9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4848225" y="1196977"/>
            <a:ext cx="1919288" cy="14398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848226" y="2636838"/>
            <a:ext cx="268763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024188" y="2916239"/>
            <a:ext cx="4698722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它就是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角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zh-CN" sz="3200" dirty="0">
                <a:latin typeface="楷体" panose="02010609060101010101" charset="-122"/>
                <a:ea typeface="楷体" panose="02010609060101010101" charset="-122"/>
              </a:rPr>
              <a:t>顶点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1509" y="3900747"/>
            <a:ext cx="11423651" cy="73866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</a:rPr>
              <a:t>再从顶点开始，用尺画一条直直的线，它就是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</a:rPr>
              <a:t>角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—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</a:rPr>
              <a:t>边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3890" y="4794251"/>
            <a:ext cx="11520487" cy="73866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</a:rPr>
              <a:t>还从顶点开始再画一条直直的线，它就是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</a:rPr>
              <a:t>角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</a:rPr>
              <a:t>的另一条边。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PP_MARK_KEY" val="331b235c-06b4-4a41-bc1e-058bf6860b6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714</Words>
  <Application>WPS 演示</Application>
  <PresentationFormat>自定义</PresentationFormat>
  <Paragraphs>147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黑体</vt:lpstr>
      <vt:lpstr>Calibri</vt:lpstr>
      <vt:lpstr>Calibri</vt:lpstr>
      <vt:lpstr>经典粗圆简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6</cp:revision>
  <dcterms:created xsi:type="dcterms:W3CDTF">2018-03-01T02:03:00Z</dcterms:created>
  <dcterms:modified xsi:type="dcterms:W3CDTF">2023-01-30T04:42:59Z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E3F4A8425170439288FE414CEC3DFB45</vt:lpwstr>
  </property>
</Properties>
</file>