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D81366-26BA-427F-8CD6-82AFEAF39FD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2DE35E1-C7AA-478A-80C8-C30080AE56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201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B39E3-D95F-40AA-A7AA-E8B465D6921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B4DDE-CC2C-4A0B-B3FA-FD08220D2A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7FDC6-EE68-456F-A233-0BCF70F359F7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0C72-B049-4129-AF00-D8014E5F3C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F9BFC-3DF3-4B23-8DF3-D6692916CC4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B8707-FA46-44CE-BD22-9AE060BC91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5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40F56-6FC5-45A3-AA3C-3E71CC243473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BF691-5786-4F9E-8819-C0A993C9B3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35A42-F01D-4029-8644-C6CC4EA872F7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1A9FA-1495-46B8-B287-00ED225E39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766FC-FF5D-4D8A-AA6E-72BA41685346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F53AB-AB00-4373-9281-E75E4927C3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3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B47F4-FA46-42EC-B794-2E20B9A3BFB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CB76D-2BA3-4FA1-B033-BABDE8F3E4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A2207-5D0F-4A09-80BD-F3CCFAD341A1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04964-5D1F-4DD2-BBEC-92D688FAD7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713675"/>
            <a:ext cx="4681655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1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3B26-55F7-4DD5-AC91-C4834248C9C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0004D-904A-492C-A77C-342E70BF47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2150A-A701-432A-8F3C-1DC89C3C01F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F8D2A-AC2F-4FDC-B572-F03A708AA0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A6B9528-0DD8-40E1-A352-299942C7970C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33967293-6B48-4A3C-BEE2-0B10CD4BB1A7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95813" y="1016000"/>
            <a:ext cx="2784475" cy="5524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数学二年级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3977" y="1108075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642476" y="3922715"/>
            <a:ext cx="2549525" cy="2935287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2" name="流程图: 卡片 11"/>
          <p:cNvSpPr/>
          <p:nvPr/>
        </p:nvSpPr>
        <p:spPr>
          <a:xfrm>
            <a:off x="2093121" y="1920873"/>
            <a:ext cx="7789863" cy="321627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5184369" y="2100649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第六单元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877185" y="2758991"/>
            <a:ext cx="2441694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认识图形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77893" y="3651805"/>
            <a:ext cx="3840163" cy="36512"/>
            <a:chOff x="5045" y="5946"/>
            <a:chExt cx="4536" cy="56"/>
          </a:xfrm>
        </p:grpSpPr>
        <p:sp>
          <p:nvSpPr>
            <p:cNvPr id="18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10"/>
          <p:cNvSpPr txBox="1"/>
          <p:nvPr/>
        </p:nvSpPr>
        <p:spPr>
          <a:xfrm>
            <a:off x="4177893" y="3825381"/>
            <a:ext cx="3840163" cy="11387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认</a:t>
            </a:r>
            <a:r>
              <a:rPr lang="zh-CN" altLang="en-US" sz="48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识</a:t>
            </a:r>
            <a:r>
              <a:rPr lang="zh-CN" altLang="en-US" sz="48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角</a:t>
            </a:r>
            <a:endParaRPr lang="en-US" altLang="zh-CN" sz="4800" b="1" dirty="0" smtClean="0">
              <a:solidFill>
                <a:srgbClr val="4F80BD"/>
              </a:solidFill>
              <a:latin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课</a:t>
            </a:r>
            <a:r>
              <a:rPr lang="zh-CN" altLang="en-US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时</a:t>
            </a:r>
            <a:endParaRPr lang="zh-CN" altLang="en-US" sz="20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12" grpId="0" bldLvl="0" animBg="1"/>
      <p:bldP spid="13" grpId="0" bldLvl="0" animBg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528637" y="981075"/>
            <a:ext cx="3744913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3791842" y="908828"/>
            <a:ext cx="8160567" cy="1224085"/>
          </a:xfrm>
          <a:prstGeom prst="wedgeRoundRectCallout">
            <a:avLst>
              <a:gd name="adj1" fmla="val -62825"/>
              <a:gd name="adj2" fmla="val -1155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你能把“角”变得小一些吗？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711826" y="2924177"/>
            <a:ext cx="2400300" cy="3603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11826" y="3284538"/>
            <a:ext cx="249555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标注 5"/>
          <p:cNvSpPr/>
          <p:nvPr/>
        </p:nvSpPr>
        <p:spPr>
          <a:xfrm>
            <a:off x="3119795" y="4437073"/>
            <a:ext cx="8736607" cy="936065"/>
          </a:xfrm>
          <a:prstGeom prst="wedgeRoundRectCallout">
            <a:avLst>
              <a:gd name="adj1" fmla="val 32247"/>
              <a:gd name="adj2" fmla="val 73580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谁能说说你是怎样把“角”变小的？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1871663" y="1125539"/>
            <a:ext cx="6750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通过玩活动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，你有哪些发现？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200151" y="2708277"/>
            <a:ext cx="2303463" cy="720725"/>
            <a:chOff x="3779945" y="4149050"/>
            <a:chExt cx="1728120" cy="720050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3779945" y="4149050"/>
              <a:ext cx="1512551" cy="72005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779945" y="4869100"/>
              <a:ext cx="172812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/>
        </p:nvCxnSpPr>
        <p:spPr>
          <a:xfrm flipV="1">
            <a:off x="4848226" y="2060577"/>
            <a:ext cx="1631951" cy="1368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48226" y="3429000"/>
            <a:ext cx="249555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399463" y="3068638"/>
            <a:ext cx="2400300" cy="3603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99464" y="3429000"/>
            <a:ext cx="24971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3888" y="3933825"/>
            <a:ext cx="114252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“角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的两边叉开的越大，角就越大，“角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的两边叉开的越小，角就越小。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42877" y="836614"/>
            <a:ext cx="73677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．感知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的大小和两边的长短无关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2"/>
          <p:cNvGrpSpPr/>
          <p:nvPr/>
        </p:nvGrpSpPr>
        <p:grpSpPr bwMode="auto">
          <a:xfrm>
            <a:off x="1392238" y="2636840"/>
            <a:ext cx="2303463" cy="720725"/>
            <a:chOff x="3779945" y="4149050"/>
            <a:chExt cx="1728120" cy="720050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3779945" y="4149050"/>
              <a:ext cx="1512552" cy="72005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779945" y="4869100"/>
              <a:ext cx="172812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/>
        </p:nvCxnSpPr>
        <p:spPr>
          <a:xfrm flipV="1">
            <a:off x="5040314" y="1989140"/>
            <a:ext cx="1631951" cy="1368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40314" y="3357563"/>
            <a:ext cx="249555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591551" y="2997202"/>
            <a:ext cx="2400300" cy="3603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591549" y="3357563"/>
            <a:ext cx="249713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43177" y="4005264"/>
            <a:ext cx="63401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的大小和两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边的长短无关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3263901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四、总结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6413" y="2924176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通过这节课的学习，你知道了什么？</a:t>
            </a:r>
            <a:endParaRPr lang="zh-CN" altLang="en-US" sz="3200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7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一、导入情景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" y="1484314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活动一：折角。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847913" y="4293063"/>
            <a:ext cx="6720467" cy="1296091"/>
          </a:xfrm>
          <a:prstGeom prst="wedgeRoundRectCallout">
            <a:avLst>
              <a:gd name="adj1" fmla="val 42050"/>
              <a:gd name="adj2" fmla="val 64618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这张圆片上有角吗？那你能折一折。折出一个角吗？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64051" y="2205040"/>
            <a:ext cx="2400300" cy="18002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饼形 1"/>
          <p:cNvSpPr/>
          <p:nvPr/>
        </p:nvSpPr>
        <p:spPr>
          <a:xfrm>
            <a:off x="5040313" y="1700213"/>
            <a:ext cx="3840163" cy="2881312"/>
          </a:xfrm>
          <a:prstGeom prst="pie">
            <a:avLst>
              <a:gd name="adj1" fmla="val 7901838"/>
              <a:gd name="adj2" fmla="val 1620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接连接符 5"/>
          <p:cNvCxnSpPr>
            <a:endCxn id="2" idx="3"/>
          </p:cNvCxnSpPr>
          <p:nvPr/>
        </p:nvCxnSpPr>
        <p:spPr>
          <a:xfrm flipV="1">
            <a:off x="6959600" y="1700213"/>
            <a:ext cx="0" cy="14414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711826" y="3141663"/>
            <a:ext cx="1247775" cy="1079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864350" y="2924176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288089" y="3573464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056439" y="2060576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7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二、试一试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2875" y="1412876"/>
            <a:ext cx="113299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剪下附页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中图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的两个角，比一比，大的画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“√”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3176" y="2781300"/>
            <a:ext cx="681672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535863" y="4365626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3024188" y="692151"/>
            <a:ext cx="46987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那个角大呢？怎么判断？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695700" y="1341439"/>
            <a:ext cx="3467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把他们重叠比较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4751388" y="2349500"/>
            <a:ext cx="2305051" cy="1511300"/>
            <a:chOff x="3563930" y="2276920"/>
            <a:chExt cx="1728120" cy="151210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563930" y="3789025"/>
              <a:ext cx="1728120" cy="0"/>
            </a:xfrm>
            <a:prstGeom prst="line">
              <a:avLst/>
            </a:prstGeom>
            <a:ln w="38100">
              <a:solidFill>
                <a:srgbClr val="FF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563930" y="2276920"/>
              <a:ext cx="720050" cy="1512105"/>
            </a:xfrm>
            <a:prstGeom prst="line">
              <a:avLst/>
            </a:prstGeom>
            <a:ln w="38100">
              <a:solidFill>
                <a:srgbClr val="FF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 bwMode="auto">
          <a:xfrm>
            <a:off x="4751388" y="3141665"/>
            <a:ext cx="2305051" cy="719137"/>
            <a:chOff x="3563930" y="3140980"/>
            <a:chExt cx="1728120" cy="720050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3563930" y="3140980"/>
              <a:ext cx="1512700" cy="7200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3563930" y="3861030"/>
              <a:ext cx="1728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367214" y="4365626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第二个角大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239713" y="620714"/>
            <a:ext cx="5931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比较两个三角板的角的大小。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35264" y="1341438"/>
            <a:ext cx="7392987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98488" y="3068638"/>
            <a:ext cx="34591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2639762" y="3933035"/>
            <a:ext cx="8160567" cy="1872130"/>
          </a:xfrm>
          <a:prstGeom prst="wedgeRoundRectCallout">
            <a:avLst>
              <a:gd name="adj1" fmla="val -62825"/>
              <a:gd name="adj2" fmla="val -1155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请同学们拿出你们手中的三角板，猜一猜老师手中的三角板与大家的三角板有什么异同点。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68501" y="1196975"/>
            <a:ext cx="8351839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15975" y="3644900"/>
            <a:ext cx="10656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对应三条边的长度不一样，但是对应角的大小是一样的。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2" y="692150"/>
            <a:ext cx="4703763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三、探究新知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2876" y="1484314"/>
            <a:ext cx="85988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．感知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的大小和两边叉开的大小有关。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31800" y="2492375"/>
            <a:ext cx="34591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3215802" y="2204918"/>
            <a:ext cx="8160567" cy="1512105"/>
          </a:xfrm>
          <a:prstGeom prst="wedgeRoundRectCallout">
            <a:avLst>
              <a:gd name="adj1" fmla="val -62825"/>
              <a:gd name="adj2" fmla="val -1155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请同学用两根小棒做一个会活动的“角”。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040314" y="4149725"/>
            <a:ext cx="2303463" cy="719138"/>
            <a:chOff x="3779945" y="4149050"/>
            <a:chExt cx="1728120" cy="72005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3779945" y="4149050"/>
              <a:ext cx="1512552" cy="72005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779945" y="4869100"/>
              <a:ext cx="172812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528637" y="981075"/>
            <a:ext cx="3744913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3791842" y="908828"/>
            <a:ext cx="8160567" cy="1224085"/>
          </a:xfrm>
          <a:prstGeom prst="wedgeRoundRectCallout">
            <a:avLst>
              <a:gd name="adj1" fmla="val -62825"/>
              <a:gd name="adj2" fmla="val -1155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你能把“角”变得大一些吗？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135563" y="2492377"/>
            <a:ext cx="1631951" cy="1368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35565" y="3860800"/>
            <a:ext cx="24971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标注 11"/>
          <p:cNvSpPr/>
          <p:nvPr/>
        </p:nvSpPr>
        <p:spPr>
          <a:xfrm>
            <a:off x="3119795" y="4437073"/>
            <a:ext cx="8736607" cy="936065"/>
          </a:xfrm>
          <a:prstGeom prst="wedgeRoundRectCallout">
            <a:avLst>
              <a:gd name="adj1" fmla="val 32247"/>
              <a:gd name="adj2" fmla="val 73580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谁能说说你是怎样把“角”变大的？</a:t>
            </a:r>
            <a:endParaRPr lang="zh-CN" altLang="en-US" sz="32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111b6569-82f2-4be8-b222-ceb4ab7d1d9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Application>WPS 演示</Application>
  <PresentationFormat>自定义</PresentationFormat>
  <Paragraphs>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2018-03-01T02:03:00Z</dcterms:created>
  <dcterms:modified xsi:type="dcterms:W3CDTF">2023-01-30T04:43:50Z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1FFA6FCA33E045C2A0983FBFD9EC59E4</vt:lpwstr>
  </property>
</Properties>
</file>