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wdp" ContentType="image/vnd.ms-photo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324" r:id="rId4"/>
    <p:sldId id="405" r:id="rId5"/>
    <p:sldId id="260" r:id="rId6"/>
    <p:sldId id="268" r:id="rId7"/>
    <p:sldId id="275" r:id="rId8"/>
    <p:sldId id="284" r:id="rId9"/>
    <p:sldId id="259" r:id="rId10"/>
    <p:sldId id="406" r:id="rId11"/>
    <p:sldId id="407" r:id="rId12"/>
    <p:sldId id="408" r:id="rId13"/>
    <p:sldId id="409" r:id="rId14"/>
    <p:sldId id="411" r:id="rId15"/>
    <p:sldId id="412" r:id="rId16"/>
    <p:sldId id="327" r:id="rId17"/>
    <p:sldId id="328" r:id="rId18"/>
    <p:sldId id="330" r:id="rId19"/>
    <p:sldId id="331" r:id="rId20"/>
    <p:sldId id="332" r:id="rId21"/>
    <p:sldId id="325" r:id="rId22"/>
    <p:sldId id="413" r:id="rId23"/>
    <p:sldId id="414" r:id="rId24"/>
  </p:sldIdLst>
  <p:sldSz cx="12192000" cy="6858000"/>
  <p:notesSz cx="6858000" cy="9144000"/>
  <p:custDataLst>
    <p:tags r:id="rId29"/>
  </p:custDataLst>
  <p:defaultTextStyle>
    <a:defPPr>
      <a:defRPr lang="en-US"/>
    </a:defPPr>
    <a:lvl1pPr marL="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3429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kb1.com" initials="xkb1.com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19C"/>
    <a:srgbClr val="FFFFFF"/>
    <a:srgbClr val="000C4E"/>
    <a:srgbClr val="40DEFF"/>
    <a:srgbClr val="F35B82"/>
    <a:srgbClr val="EF4F88"/>
    <a:srgbClr val="EB5478"/>
    <a:srgbClr val="2CCA97"/>
    <a:srgbClr val="F3FF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-954" y="-29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4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image3.wdp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G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microsoft.com/office/2007/relationships/hdphoto" Target="../media/image3.wdp"/><Relationship Id="rId4" Type="http://schemas.openxmlformats.org/officeDocument/2006/relationships/image" Target="../media/image2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422372" y="2571945"/>
            <a:ext cx="9144000" cy="757130"/>
          </a:xfrm>
          <a:noFill/>
        </p:spPr>
        <p:txBody>
          <a:bodyPr wrap="square" rtlCol="0">
            <a:spAutoFit/>
          </a:bodyPr>
          <a:lstStyle>
            <a:lvl1pPr>
              <a:defRPr lang="en-US" sz="4800" b="1" dirty="0">
                <a:solidFill>
                  <a:srgbClr val="28634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</a:lstStyle>
          <a:p>
            <a:pPr marL="0" lvl="0" algn="ctr" defTabSz="609600"/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422372" y="4071786"/>
            <a:ext cx="9144000" cy="383182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2100" b="1" dirty="0">
                <a:solidFill>
                  <a:srgbClr val="286342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lvl="0" algn="ctr" defTabSz="609600"/>
            <a:r>
              <a:rPr lang="zh-CN" altLang="en-US" dirty="0"/>
              <a:t>单击此处编辑年级册别信息</a:t>
            </a:r>
            <a:endParaRPr 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87088" y="3383306"/>
            <a:ext cx="3604912" cy="347469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2545" y="782839"/>
            <a:ext cx="1588259" cy="149246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>
          <a:xfrm>
            <a:off x="4174553" y="247214"/>
            <a:ext cx="1043967" cy="45424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6" cstate="email"/>
          <a:srcRect/>
          <a:stretch>
            <a:fillRect/>
          </a:stretch>
        </p:blipFill>
        <p:spPr>
          <a:xfrm>
            <a:off x="9307338" y="738891"/>
            <a:ext cx="1663703" cy="7239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>
          <a:xfrm>
            <a:off x="2439919" y="407463"/>
            <a:ext cx="1043967" cy="45424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87088" y="3383306"/>
            <a:ext cx="3604912" cy="347469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2545" y="782839"/>
            <a:ext cx="1588259" cy="149246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>
          <a:xfrm>
            <a:off x="4174553" y="247214"/>
            <a:ext cx="1043967" cy="45424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 cstate="email"/>
          <a:srcRect/>
          <a:stretch>
            <a:fillRect/>
          </a:stretch>
        </p:blipFill>
        <p:spPr>
          <a:xfrm>
            <a:off x="9307338" y="738891"/>
            <a:ext cx="1663703" cy="7239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>
          <a:xfrm>
            <a:off x="2439919" y="407463"/>
            <a:ext cx="1043967" cy="45424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87088" y="3383306"/>
            <a:ext cx="3604912" cy="347469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2545" y="782839"/>
            <a:ext cx="1588259" cy="14924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>
          <a:xfrm>
            <a:off x="4174553" y="247214"/>
            <a:ext cx="1043967" cy="45424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6" cstate="email"/>
          <a:srcRect/>
          <a:stretch>
            <a:fillRect/>
          </a:stretch>
        </p:blipFill>
        <p:spPr>
          <a:xfrm>
            <a:off x="9307338" y="738891"/>
            <a:ext cx="1663703" cy="7239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>
          <a:xfrm>
            <a:off x="2439919" y="407463"/>
            <a:ext cx="1043967" cy="4542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4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4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4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4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4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4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4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1827901"/>
            <a:ext cx="10515600" cy="369332"/>
          </a:xfrm>
        </p:spPr>
        <p:txBody>
          <a:bodyPr vert="horz" lIns="91440" tIns="45720" rIns="91440" bIns="45720" rtlCol="0" anchor="ctr">
            <a:spAutoFit/>
          </a:bodyPr>
          <a:lstStyle>
            <a:lvl1pPr>
              <a:defRPr lang="en-US" sz="2000" dirty="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228600" lvl="0" indent="-228600">
              <a:buFont typeface="Arial" panose="020B0604020202020204" pitchFamily="34" charset="0"/>
            </a:pPr>
            <a:r>
              <a:rPr lang="zh-CN" altLang="en-US" dirty="0"/>
              <a:t>二级标题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2766217"/>
            <a:ext cx="9774381" cy="494238"/>
          </a:xfrm>
        </p:spPr>
        <p:txBody>
          <a:bodyPr>
            <a:sp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000" b="1" baseline="0">
                <a:latin typeface="Cambria Math" panose="02040503050406030204" pitchFamily="18" charset="0"/>
                <a:ea typeface="楷体" panose="020106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单击此处编辑母版正文样式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643" y="103157"/>
            <a:ext cx="1681014" cy="856400"/>
          </a:xfrm>
          <a:prstGeom prst="rect">
            <a:avLst/>
          </a:prstGeom>
        </p:spPr>
      </p:pic>
      <p:sp>
        <p:nvSpPr>
          <p:cNvPr id="8" name="TextBox 2"/>
          <p:cNvSpPr txBox="1"/>
          <p:nvPr/>
        </p:nvSpPr>
        <p:spPr>
          <a:xfrm>
            <a:off x="314535" y="294109"/>
            <a:ext cx="1449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457200">
              <a:defRPr sz="2400" b="1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defTabSz="457200">
              <a:defRPr sz="1800"/>
            </a:lvl2pPr>
            <a:lvl3pPr marL="914400" defTabSz="457200">
              <a:defRPr sz="1800"/>
            </a:lvl3pPr>
            <a:lvl4pPr marL="1371600" defTabSz="457200">
              <a:defRPr sz="1800"/>
            </a:lvl4pPr>
            <a:lvl5pPr marL="1828800" defTabSz="457200">
              <a:defRPr sz="1800"/>
            </a:lvl5pPr>
            <a:lvl6pPr marL="2286000" defTabSz="457200">
              <a:defRPr sz="1800"/>
            </a:lvl6pPr>
            <a:lvl7pPr marL="2743200" defTabSz="457200">
              <a:defRPr sz="1800"/>
            </a:lvl7pPr>
            <a:lvl8pPr marL="3200400" defTabSz="457200">
              <a:defRPr sz="1800"/>
            </a:lvl8pPr>
            <a:lvl9pPr marL="3657600" defTabSz="457200">
              <a:defRPr sz="1800"/>
            </a:lvl9pPr>
          </a:lstStyle>
          <a:p>
            <a:pPr lvl="0"/>
            <a:r>
              <a:rPr lang="zh-CN" altLang="en-US" dirty="0"/>
              <a:t>激趣导入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643" y="103157"/>
            <a:ext cx="1681014" cy="856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1827901"/>
            <a:ext cx="10515600" cy="369332"/>
          </a:xfrm>
        </p:spPr>
        <p:txBody>
          <a:bodyPr vert="horz" lIns="91440" tIns="45720" rIns="91440" bIns="45720" rtlCol="0" anchor="ctr">
            <a:spAutoFit/>
          </a:bodyPr>
          <a:lstStyle>
            <a:lvl1pPr>
              <a:defRPr lang="en-US" sz="2000" dirty="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228600" lvl="0" indent="-228600">
              <a:buFont typeface="Arial" panose="020B0604020202020204" pitchFamily="34" charset="0"/>
            </a:pPr>
            <a:r>
              <a:rPr lang="zh-CN" altLang="en-US" dirty="0"/>
              <a:t>二级标题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2766218"/>
            <a:ext cx="9774381" cy="494238"/>
          </a:xfrm>
        </p:spPr>
        <p:txBody>
          <a:bodyPr vert="horz" lIns="91440" tIns="45720" rIns="91440" bIns="45720" rtlCol="0">
            <a:spAutoFit/>
          </a:bodyPr>
          <a:lstStyle>
            <a:lvl1pPr>
              <a:defRPr lang="zh-CN" altLang="en-US" sz="2000" b="1" baseline="0" dirty="0">
                <a:latin typeface="Cambria Math" panose="02040503050406030204" pitchFamily="18" charset="0"/>
                <a:ea typeface="楷体" panose="02010609060101010101" pitchFamily="49" charset="-122"/>
              </a:defRPr>
            </a:lvl1pPr>
          </a:lstStyle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dirty="0"/>
              <a:t>单击此处编辑母版正文样式</a:t>
            </a:r>
            <a:endParaRPr lang="zh-CN" altLang="en-US" dirty="0"/>
          </a:p>
        </p:txBody>
      </p:sp>
      <p:sp>
        <p:nvSpPr>
          <p:cNvPr id="8" name="TextBox 2"/>
          <p:cNvSpPr txBox="1"/>
          <p:nvPr/>
        </p:nvSpPr>
        <p:spPr>
          <a:xfrm>
            <a:off x="327960" y="300524"/>
            <a:ext cx="14103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457200">
              <a:defRPr sz="2400" b="1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defTabSz="457200">
              <a:defRPr sz="1800"/>
            </a:lvl2pPr>
            <a:lvl3pPr marL="914400" defTabSz="457200">
              <a:defRPr sz="1800"/>
            </a:lvl3pPr>
            <a:lvl4pPr marL="1371600" defTabSz="457200">
              <a:defRPr sz="1800"/>
            </a:lvl4pPr>
            <a:lvl5pPr marL="1828800" defTabSz="457200">
              <a:defRPr sz="1800"/>
            </a:lvl5pPr>
            <a:lvl6pPr marL="2286000" defTabSz="457200">
              <a:defRPr sz="1800"/>
            </a:lvl6pPr>
            <a:lvl7pPr marL="2743200" defTabSz="457200">
              <a:defRPr sz="1800"/>
            </a:lvl7pPr>
            <a:lvl8pPr marL="3200400" defTabSz="457200">
              <a:defRPr sz="1800"/>
            </a:lvl8pPr>
            <a:lvl9pPr marL="3657600" defTabSz="457200">
              <a:defRPr sz="1800"/>
            </a:lvl9pPr>
          </a:lstStyle>
          <a:p>
            <a:pPr lvl="0"/>
            <a:r>
              <a:rPr lang="zh-CN" altLang="en-US" dirty="0"/>
              <a:t>新知探究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1827901"/>
            <a:ext cx="10515600" cy="369332"/>
          </a:xfrm>
        </p:spPr>
        <p:txBody>
          <a:bodyPr vert="horz" lIns="91440" tIns="45720" rIns="91440" bIns="45720" rtlCol="0" anchor="ctr">
            <a:spAutoFit/>
          </a:bodyPr>
          <a:lstStyle>
            <a:lvl1pPr>
              <a:defRPr lang="en-US" sz="2000" dirty="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228600" lvl="0" indent="-228600">
              <a:buFont typeface="Arial" panose="020B0604020202020204" pitchFamily="34" charset="0"/>
            </a:pPr>
            <a:r>
              <a:rPr lang="zh-CN" altLang="en-US" dirty="0"/>
              <a:t>二级标题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2766218"/>
            <a:ext cx="9774381" cy="494238"/>
          </a:xfrm>
        </p:spPr>
        <p:txBody>
          <a:bodyPr vert="horz" lIns="91440" tIns="45720" rIns="91440" bIns="45720" rtlCol="0">
            <a:spAutoFit/>
          </a:bodyPr>
          <a:lstStyle>
            <a:lvl1pPr>
              <a:defRPr lang="zh-CN" altLang="en-US" sz="2000" b="1" baseline="0" dirty="0">
                <a:latin typeface="Cambria Math" panose="02040503050406030204" pitchFamily="18" charset="0"/>
                <a:ea typeface="楷体" panose="02010609060101010101" pitchFamily="49" charset="-122"/>
              </a:defRPr>
            </a:lvl1pPr>
          </a:lstStyle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dirty="0"/>
              <a:t>单击此处编辑母版正文样式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643" y="103157"/>
            <a:ext cx="1681014" cy="856400"/>
          </a:xfrm>
          <a:prstGeom prst="rect">
            <a:avLst/>
          </a:prstGeom>
        </p:spPr>
      </p:pic>
      <p:sp>
        <p:nvSpPr>
          <p:cNvPr id="8" name="TextBox 2"/>
          <p:cNvSpPr txBox="1"/>
          <p:nvPr/>
        </p:nvSpPr>
        <p:spPr>
          <a:xfrm>
            <a:off x="327561" y="289235"/>
            <a:ext cx="14563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457200">
              <a:defRPr sz="2400" b="1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defTabSz="457200">
              <a:defRPr sz="1800"/>
            </a:lvl2pPr>
            <a:lvl3pPr marL="914400" defTabSz="457200">
              <a:defRPr sz="1800"/>
            </a:lvl3pPr>
            <a:lvl4pPr marL="1371600" defTabSz="457200">
              <a:defRPr sz="1800"/>
            </a:lvl4pPr>
            <a:lvl5pPr marL="1828800" defTabSz="457200">
              <a:defRPr sz="1800"/>
            </a:lvl5pPr>
            <a:lvl6pPr marL="2286000" defTabSz="457200">
              <a:defRPr sz="1800"/>
            </a:lvl6pPr>
            <a:lvl7pPr marL="2743200" defTabSz="457200">
              <a:defRPr sz="1800"/>
            </a:lvl7pPr>
            <a:lvl8pPr marL="3200400" defTabSz="457200">
              <a:defRPr sz="1800"/>
            </a:lvl8pPr>
            <a:lvl9pPr marL="3657600" defTabSz="457200">
              <a:defRPr sz="1800"/>
            </a:lvl9pPr>
          </a:lstStyle>
          <a:p>
            <a:pPr lvl="0"/>
            <a:r>
              <a:rPr lang="zh-CN" altLang="en-US" dirty="0"/>
              <a:t>课堂练习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676402" y="1258921"/>
            <a:ext cx="9462655" cy="4798937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42311" y="2004219"/>
            <a:ext cx="5257800" cy="662783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665" b="1" baseline="0">
                <a:latin typeface="Cambria Math" panose="02040503050406030204" pitchFamily="18" charset="0"/>
                <a:ea typeface="楷体" panose="020106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单击此处编辑母版正文样式</a:t>
            </a:r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676402" y="1258921"/>
            <a:ext cx="9462655" cy="479893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676402" y="1258921"/>
            <a:ext cx="9462655" cy="4798937"/>
          </a:xfrm>
          <a:prstGeom prst="rect">
            <a:avLst/>
          </a:prstGeom>
        </p:spPr>
      </p:pic>
      <p:sp>
        <p:nvSpPr>
          <p:cNvPr id="10" name="Content Placeholder 2"/>
          <p:cNvSpPr>
            <a:spLocks noGrp="1"/>
          </p:cNvSpPr>
          <p:nvPr>
            <p:ph idx="10" hasCustomPrompt="1"/>
          </p:nvPr>
        </p:nvSpPr>
        <p:spPr>
          <a:xfrm>
            <a:off x="2708565" y="2004218"/>
            <a:ext cx="5618019" cy="494238"/>
          </a:xfrm>
        </p:spPr>
        <p:txBody>
          <a:bodyPr vert="horz" lIns="91440" tIns="45720" rIns="91440" bIns="45720" rtlCol="0">
            <a:spAutoFit/>
          </a:bodyPr>
          <a:lstStyle>
            <a:lvl1pPr>
              <a:defRPr lang="zh-CN" altLang="en-US" sz="2000" b="1" baseline="0" dirty="0">
                <a:latin typeface="Cambria Math" panose="02040503050406030204" pitchFamily="18" charset="0"/>
                <a:ea typeface="楷体" panose="02010609060101010101" pitchFamily="49" charset="-122"/>
              </a:defRPr>
            </a:lvl1pPr>
          </a:lstStyle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dirty="0"/>
              <a:t>单击此处编辑母版正文样式</a:t>
            </a:r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643" y="103157"/>
            <a:ext cx="1681014" cy="856400"/>
          </a:xfrm>
          <a:prstGeom prst="rect">
            <a:avLst/>
          </a:prstGeom>
        </p:spPr>
      </p:pic>
      <p:sp>
        <p:nvSpPr>
          <p:cNvPr id="8" name="TextBox 2"/>
          <p:cNvSpPr txBox="1"/>
          <p:nvPr/>
        </p:nvSpPr>
        <p:spPr>
          <a:xfrm>
            <a:off x="314450" y="277946"/>
            <a:ext cx="143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457200">
              <a:defRPr sz="2400" b="1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defTabSz="457200">
              <a:defRPr sz="1800"/>
            </a:lvl2pPr>
            <a:lvl3pPr marL="914400" defTabSz="457200">
              <a:defRPr sz="1800"/>
            </a:lvl3pPr>
            <a:lvl4pPr marL="1371600" defTabSz="457200">
              <a:defRPr sz="1800"/>
            </a:lvl4pPr>
            <a:lvl5pPr marL="1828800" defTabSz="457200">
              <a:defRPr sz="1800"/>
            </a:lvl5pPr>
            <a:lvl6pPr marL="2286000" defTabSz="457200">
              <a:defRPr sz="1800"/>
            </a:lvl6pPr>
            <a:lvl7pPr marL="2743200" defTabSz="457200">
              <a:defRPr sz="1800"/>
            </a:lvl7pPr>
            <a:lvl8pPr marL="3200400" defTabSz="457200">
              <a:defRPr sz="1800"/>
            </a:lvl8pPr>
            <a:lvl9pPr marL="3657600" defTabSz="457200">
              <a:defRPr sz="1800"/>
            </a:lvl9pPr>
          </a:lstStyle>
          <a:p>
            <a:pPr lvl="0"/>
            <a:r>
              <a:rPr lang="zh-CN" altLang="en-US" dirty="0"/>
              <a:t>知识总结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5188" y="662996"/>
            <a:ext cx="7791861" cy="5262648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022217" y="3571760"/>
            <a:ext cx="5257800" cy="494238"/>
          </a:xfrm>
        </p:spPr>
        <p:txBody>
          <a:bodyPr vert="horz" lIns="91440" tIns="45720" rIns="91440" bIns="45720" rtlCol="0">
            <a:spAutoFit/>
          </a:bodyPr>
          <a:lstStyle>
            <a:lvl1pPr>
              <a:defRPr lang="zh-CN" altLang="en-US" sz="2000" b="1" baseline="0" dirty="0">
                <a:latin typeface="Cambria Math" panose="02040503050406030204" pitchFamily="18" charset="0"/>
                <a:ea typeface="楷体" panose="02010609060101010101" pitchFamily="49" charset="-122"/>
              </a:defRPr>
            </a:lvl1pPr>
          </a:lstStyle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dirty="0"/>
              <a:t>单击此处编辑母版正文样式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643" y="103157"/>
            <a:ext cx="1681014" cy="856400"/>
          </a:xfrm>
          <a:prstGeom prst="rect">
            <a:avLst/>
          </a:prstGeom>
        </p:spPr>
      </p:pic>
      <p:sp>
        <p:nvSpPr>
          <p:cNvPr id="8" name="TextBox 2"/>
          <p:cNvSpPr txBox="1"/>
          <p:nvPr/>
        </p:nvSpPr>
        <p:spPr>
          <a:xfrm>
            <a:off x="308748" y="277946"/>
            <a:ext cx="14488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 defTabSz="457200">
              <a:defRPr sz="2400" b="1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defTabSz="457200">
              <a:defRPr sz="1800"/>
            </a:lvl2pPr>
            <a:lvl3pPr marL="914400" defTabSz="457200">
              <a:defRPr sz="1800"/>
            </a:lvl3pPr>
            <a:lvl4pPr marL="1371600" defTabSz="457200">
              <a:defRPr sz="1800"/>
            </a:lvl4pPr>
            <a:lvl5pPr marL="1828800" defTabSz="457200">
              <a:defRPr sz="1800"/>
            </a:lvl5pPr>
            <a:lvl6pPr marL="2286000" defTabSz="457200">
              <a:defRPr sz="1800"/>
            </a:lvl6pPr>
            <a:lvl7pPr marL="2743200" defTabSz="457200">
              <a:defRPr sz="1800"/>
            </a:lvl7pPr>
            <a:lvl8pPr marL="3200400" defTabSz="457200">
              <a:defRPr sz="1800"/>
            </a:lvl8pPr>
            <a:lvl9pPr marL="3657600" defTabSz="457200">
              <a:defRPr sz="1800"/>
            </a:lvl9pPr>
          </a:lstStyle>
          <a:p>
            <a:pPr lvl="0"/>
            <a:r>
              <a:rPr lang="zh-CN" altLang="en-US" dirty="0"/>
              <a:t>课堂作业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609608"/>
            <a:ext cx="10515600" cy="494238"/>
          </a:xfrm>
        </p:spPr>
        <p:txBody>
          <a:bodyPr vert="horz" lIns="91440" tIns="45720" rIns="91440" bIns="45720" rtlCol="0">
            <a:spAutoFit/>
          </a:bodyPr>
          <a:lstStyle>
            <a:lvl1pPr>
              <a:defRPr lang="en-US" sz="2000" b="1" baseline="0" dirty="0">
                <a:latin typeface="Cambria Math" panose="02040503050406030204" pitchFamily="18" charset="0"/>
                <a:ea typeface="楷体" panose="02010609060101010101" pitchFamily="49" charset="-122"/>
                <a:cs typeface="+mn-cs"/>
              </a:defRPr>
            </a:lvl1pPr>
          </a:lstStyle>
          <a:p>
            <a:pPr marL="0" lvl="0" indent="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</a:pPr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0"/>
          </p:nvPr>
        </p:nvSpPr>
        <p:spPr>
          <a:xfrm>
            <a:off x="838200" y="2773087"/>
            <a:ext cx="10515600" cy="369332"/>
          </a:xfrm>
        </p:spPr>
        <p:txBody>
          <a:bodyPr vert="horz" lIns="91440" tIns="45720" rIns="91440" bIns="45720" rtlCol="0" anchor="ctr">
            <a:spAutoFit/>
          </a:bodyPr>
          <a:lstStyle>
            <a:lvl1pPr>
              <a:def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lvl="0">
              <a:spcBef>
                <a:spcPct val="0"/>
              </a:spcBef>
              <a:buNone/>
            </a:pPr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2ED30-F455-4AC8-A11A-0DA4A10AB2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F248C-1C71-4CFA-A595-5977C7A4EB85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矩形 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3FF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>
            <a:xfrm>
              <a:off x="0" y="5200650"/>
              <a:ext cx="12192000" cy="1657350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812139" y="673101"/>
            <a:ext cx="6253232" cy="60273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3757" y="488514"/>
            <a:ext cx="1588259" cy="1492468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68922" y="2073995"/>
            <a:ext cx="66675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b="1" dirty="0">
                <a:solidFill>
                  <a:srgbClr val="286342"/>
                </a:solidFill>
                <a:latin typeface="字体管家方萌 (非商业使用)" panose="02020600040101010101" pitchFamily="18" charset="-122"/>
                <a:ea typeface="字体管家方萌 (非商业使用)" panose="02020600040101010101" pitchFamily="18" charset="-122"/>
              </a:rPr>
              <a:t>谢谢大家</a:t>
            </a:r>
            <a:endParaRPr lang="zh-CN" altLang="en-US" sz="11500" b="1" dirty="0">
              <a:solidFill>
                <a:srgbClr val="286342"/>
              </a:solidFill>
              <a:latin typeface="字体管家方萌 (非商业使用)" panose="02020600040101010101" pitchFamily="18" charset="-122"/>
              <a:ea typeface="字体管家方萌 (非商业使用)" panose="02020600040101010101" pitchFamily="18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6" cstate="email"/>
          <a:srcRect/>
          <a:stretch>
            <a:fillRect/>
          </a:stretch>
        </p:blipFill>
        <p:spPr>
          <a:xfrm>
            <a:off x="4723723" y="1260507"/>
            <a:ext cx="1043967" cy="45424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6" cstate="email"/>
          <a:srcRect/>
          <a:stretch>
            <a:fillRect/>
          </a:stretch>
        </p:blipFill>
        <p:spPr>
          <a:xfrm>
            <a:off x="3041498" y="488515"/>
            <a:ext cx="1043967" cy="454244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矩形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3FF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>
            <a:xfrm>
              <a:off x="0" y="5200650"/>
              <a:ext cx="12192000" cy="1657350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812139" y="673101"/>
            <a:ext cx="6253232" cy="602735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3757" y="488514"/>
            <a:ext cx="1588259" cy="1492468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668922" y="2073995"/>
            <a:ext cx="66675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b="1" dirty="0">
                <a:solidFill>
                  <a:srgbClr val="286342"/>
                </a:solidFill>
                <a:latin typeface="字体管家方萌 (非商业使用)" panose="02020600040101010101" pitchFamily="18" charset="-122"/>
                <a:ea typeface="字体管家方萌 (非商业使用)" panose="02020600040101010101" pitchFamily="18" charset="-122"/>
              </a:rPr>
              <a:t>谢谢大家</a:t>
            </a:r>
            <a:endParaRPr lang="zh-CN" altLang="en-US" sz="11500" b="1" dirty="0">
              <a:solidFill>
                <a:srgbClr val="286342"/>
              </a:solidFill>
              <a:latin typeface="字体管家方萌 (非商业使用)" panose="02020600040101010101" pitchFamily="18" charset="-122"/>
              <a:ea typeface="字体管家方萌 (非商业使用)" panose="02020600040101010101" pitchFamily="18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6" cstate="email"/>
          <a:srcRect/>
          <a:stretch>
            <a:fillRect/>
          </a:stretch>
        </p:blipFill>
        <p:spPr>
          <a:xfrm>
            <a:off x="4723723" y="1260507"/>
            <a:ext cx="1043967" cy="45424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6" cstate="email"/>
          <a:srcRect/>
          <a:stretch>
            <a:fillRect/>
          </a:stretch>
        </p:blipFill>
        <p:spPr>
          <a:xfrm>
            <a:off x="3041498" y="488515"/>
            <a:ext cx="1043967" cy="454244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22" name="矩形 2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3FF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>
            <a:xfrm>
              <a:off x="0" y="5200650"/>
              <a:ext cx="12192000" cy="1657350"/>
            </a:xfrm>
            <a:prstGeom prst="rect">
              <a:avLst/>
            </a:prstGeom>
          </p:spPr>
        </p:pic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812139" y="673101"/>
            <a:ext cx="6253232" cy="602735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3757" y="488514"/>
            <a:ext cx="1588259" cy="1492468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668922" y="2073995"/>
            <a:ext cx="66675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b="1" dirty="0">
                <a:solidFill>
                  <a:srgbClr val="286342"/>
                </a:solidFill>
                <a:latin typeface="字体管家方萌 (非商业使用)" panose="02020600040101010101" pitchFamily="18" charset="-122"/>
                <a:ea typeface="字体管家方萌 (非商业使用)" panose="02020600040101010101" pitchFamily="18" charset="-122"/>
              </a:rPr>
              <a:t>谢谢大家</a:t>
            </a:r>
            <a:endParaRPr lang="zh-CN" altLang="en-US" sz="11500" b="1" dirty="0">
              <a:solidFill>
                <a:srgbClr val="286342"/>
              </a:solidFill>
              <a:latin typeface="字体管家方萌 (非商业使用)" panose="02020600040101010101" pitchFamily="18" charset="-122"/>
              <a:ea typeface="字体管家方萌 (非商业使用)" panose="02020600040101010101" pitchFamily="18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6" cstate="email"/>
          <a:srcRect/>
          <a:stretch>
            <a:fillRect/>
          </a:stretch>
        </p:blipFill>
        <p:spPr>
          <a:xfrm>
            <a:off x="4723723" y="1260507"/>
            <a:ext cx="1043967" cy="45424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6" cstate="email"/>
          <a:srcRect/>
          <a:stretch>
            <a:fillRect/>
          </a:stretch>
        </p:blipFill>
        <p:spPr>
          <a:xfrm>
            <a:off x="3041498" y="488515"/>
            <a:ext cx="1043967" cy="4542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4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4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4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4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" dur="4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4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4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4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8" grpId="0"/>
      <p:bldP spid="26" grpId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22ED30-F455-4AC8-A11A-0DA4A10AB2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F248C-1C71-4CFA-A595-5977C7A4EB85}" type="slidenum">
              <a:rPr lang="zh-CN" altLang="en-US" smtClean="0"/>
            </a:fld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3FF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10" cstate="email"/>
            <a:srcRect/>
            <a:stretch>
              <a:fillRect/>
            </a:stretch>
          </p:blipFill>
          <p:spPr>
            <a:xfrm>
              <a:off x="0" y="5854700"/>
              <a:ext cx="12192000" cy="10033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png"/><Relationship Id="rId2" Type="http://schemas.microsoft.com/office/2007/relationships/hdphoto" Target="../media/image30.wdp"/><Relationship Id="rId1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32.wdp"/><Relationship Id="rId1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GIF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microsoft.com/office/2007/relationships/hdphoto" Target="../media/image16.wdp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microsoft.com/office/2007/relationships/hdphoto" Target="../media/image13.wdp"/><Relationship Id="rId1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20.GIF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21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1797896"/>
            <a:ext cx="12192000" cy="1200329"/>
          </a:xfrm>
        </p:spPr>
        <p:txBody>
          <a:bodyPr/>
          <a:lstStyle/>
          <a:p>
            <a:pPr algn="ctr"/>
            <a:r>
              <a:rPr lang="zh-CN" altLang="en-US" sz="8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平行四边形</a:t>
            </a:r>
            <a:endParaRPr lang="zh-CN" altLang="en-US" sz="8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3360066"/>
            <a:ext cx="12192000" cy="490904"/>
          </a:xfrm>
        </p:spPr>
        <p:txBody>
          <a:bodyPr/>
          <a:lstStyle/>
          <a:p>
            <a:pPr algn="ctr"/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北师大版二年级下册</a:t>
            </a:r>
            <a:endParaRPr lang="zh-CN" altLang="en-US" sz="2800" dirty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2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64217" y="2473567"/>
            <a:ext cx="2987675" cy="298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243" name="直接连接符 25"/>
          <p:cNvCxnSpPr>
            <a:cxnSpLocks noChangeShapeType="1"/>
          </p:cNvCxnSpPr>
          <p:nvPr/>
        </p:nvCxnSpPr>
        <p:spPr bwMode="auto">
          <a:xfrm>
            <a:off x="1943591" y="4238867"/>
            <a:ext cx="1727200" cy="3175"/>
          </a:xfrm>
          <a:prstGeom prst="line">
            <a:avLst/>
          </a:prstGeom>
          <a:noFill/>
          <a:ln w="38100">
            <a:solidFill>
              <a:srgbClr val="7030A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44" name="直接连接符 27"/>
          <p:cNvCxnSpPr>
            <a:cxnSpLocks noChangeShapeType="1"/>
          </p:cNvCxnSpPr>
          <p:nvPr/>
        </p:nvCxnSpPr>
        <p:spPr bwMode="auto">
          <a:xfrm rot="5400000" flipH="1" flipV="1">
            <a:off x="3627135" y="3144285"/>
            <a:ext cx="1116012" cy="1079500"/>
          </a:xfrm>
          <a:prstGeom prst="line">
            <a:avLst/>
          </a:prstGeom>
          <a:noFill/>
          <a:ln w="38100">
            <a:solidFill>
              <a:srgbClr val="7030A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24" name="Text Box 10"/>
          <p:cNvSpPr txBox="1">
            <a:spLocks noChangeArrowheads="1"/>
          </p:cNvSpPr>
          <p:nvPr/>
        </p:nvSpPr>
        <p:spPr bwMode="auto">
          <a:xfrm>
            <a:off x="792163" y="1396758"/>
            <a:ext cx="5162550" cy="448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接着画出平行四边形。</a:t>
            </a:r>
            <a:endParaRPr lang="zh-CN" altLang="en-US" sz="2000" b="1" dirty="0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sz="quarter" idx="10"/>
          </p:nvPr>
        </p:nvSpPr>
        <p:spPr>
          <a:xfrm>
            <a:off x="696913" y="594918"/>
            <a:ext cx="2661142" cy="448071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zh-CN" altLang="en-US" dirty="0"/>
              <a:t>画平行四边形</a:t>
            </a:r>
            <a:endParaRPr lang="zh-CN" altLang="en-US" dirty="0"/>
          </a:p>
        </p:txBody>
      </p:sp>
      <p:pic>
        <p:nvPicPr>
          <p:cNvPr id="15" name="图片 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72773" y="2473567"/>
            <a:ext cx="3000375" cy="298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16" name="直接连接符 28"/>
          <p:cNvCxnSpPr>
            <a:cxnSpLocks noChangeShapeType="1"/>
          </p:cNvCxnSpPr>
          <p:nvPr/>
        </p:nvCxnSpPr>
        <p:spPr bwMode="auto">
          <a:xfrm>
            <a:off x="6998248" y="5394566"/>
            <a:ext cx="1152525" cy="1588"/>
          </a:xfrm>
          <a:prstGeom prst="line">
            <a:avLst/>
          </a:prstGeom>
          <a:noFill/>
          <a:ln w="38100">
            <a:solidFill>
              <a:srgbClr val="7030A0"/>
            </a:solidFill>
            <a:beve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7" name="直接连接符 30"/>
          <p:cNvCxnSpPr>
            <a:cxnSpLocks noChangeShapeType="1"/>
          </p:cNvCxnSpPr>
          <p:nvPr/>
        </p:nvCxnSpPr>
        <p:spPr bwMode="auto">
          <a:xfrm rot="5400000" flipH="1" flipV="1">
            <a:off x="7282410" y="3946766"/>
            <a:ext cx="2316162" cy="579438"/>
          </a:xfrm>
          <a:prstGeom prst="line">
            <a:avLst/>
          </a:prstGeom>
          <a:noFill/>
          <a:ln w="38100">
            <a:solidFill>
              <a:srgbClr val="7030A0"/>
            </a:solidFill>
            <a:beve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Text Box 7"/>
          <p:cNvSpPr txBox="1">
            <a:spLocks noChangeArrowheads="1"/>
          </p:cNvSpPr>
          <p:nvPr/>
        </p:nvSpPr>
        <p:spPr bwMode="auto">
          <a:xfrm>
            <a:off x="490456" y="1431179"/>
            <a:ext cx="2057593" cy="36933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indent="0" defTabSz="9144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000" b="1" baseline="0" dirty="0">
                <a:latin typeface="Cambria Math" panose="02040503050406030204" pitchFamily="18" charset="0"/>
                <a:ea typeface="楷体" panose="02010609060101010101" pitchFamily="49" charset="-122"/>
              </a:defRPr>
            </a:lvl1pPr>
            <a:lvl2pPr marL="685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/>
            </a:lvl4pPr>
            <a:lvl5pPr marL="20574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/>
            </a:lvl5pPr>
            <a:lvl6pPr marL="25146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/>
            </a:lvl6pPr>
            <a:lvl7pPr marL="2971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/>
            </a:lvl7pPr>
            <a:lvl8pPr marL="3429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/>
            </a:lvl8pPr>
            <a:lvl9pPr marL="3886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/>
            </a:lvl9pPr>
          </a:lstStyle>
          <a:p>
            <a:r>
              <a:rPr lang="en-US" altLang="zh-CN" dirty="0">
                <a:sym typeface="Cambria Math" panose="02040503050406030204" pitchFamily="18" charset="0"/>
              </a:rPr>
              <a:t>1.</a:t>
            </a:r>
            <a:r>
              <a:rPr lang="zh-CN" altLang="en-US" dirty="0">
                <a:sym typeface="Cambria Math" panose="02040503050406030204" pitchFamily="18" charset="0"/>
              </a:rPr>
              <a:t>做一做。</a:t>
            </a:r>
            <a:endParaRPr lang="zh-CN" altLang="en-US" dirty="0">
              <a:sym typeface="Cambria Math" panose="02040503050406030204" pitchFamily="18" charset="0"/>
            </a:endParaRPr>
          </a:p>
        </p:txBody>
      </p:sp>
      <p:sp>
        <p:nvSpPr>
          <p:cNvPr id="11270" name="Text Box 8"/>
          <p:cNvSpPr txBox="1">
            <a:spLocks noChangeArrowheads="1"/>
          </p:cNvSpPr>
          <p:nvPr/>
        </p:nvSpPr>
        <p:spPr bwMode="auto">
          <a:xfrm>
            <a:off x="1036136" y="1888587"/>
            <a:ext cx="7453313" cy="448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(1)用附页3图</a:t>
            </a:r>
            <a:r>
              <a:rPr lang="en-US" altLang="zh-CN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2</a:t>
            </a:r>
            <a:r>
              <a:rPr lang="zh-CN" altLang="en-US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中的七巧板拼出一个平行四边形。</a:t>
            </a:r>
            <a:endParaRPr lang="zh-CN" altLang="en-US" sz="2000" b="1" dirty="0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11271" name="Text Box 9"/>
          <p:cNvSpPr txBox="1">
            <a:spLocks noChangeArrowheads="1"/>
          </p:cNvSpPr>
          <p:nvPr/>
        </p:nvSpPr>
        <p:spPr bwMode="auto">
          <a:xfrm>
            <a:off x="1037989" y="4035942"/>
            <a:ext cx="7451725" cy="448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(2)用小棒摆出一个平行四边形。</a:t>
            </a:r>
            <a:endParaRPr lang="zh-CN" altLang="en-US" sz="2000" b="1" dirty="0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37560" y="4873025"/>
            <a:ext cx="1741916" cy="1984975"/>
          </a:xfrm>
          <a:prstGeom prst="rect">
            <a:avLst/>
          </a:prstGeom>
        </p:spPr>
      </p:pic>
      <p:sp>
        <p:nvSpPr>
          <p:cNvPr id="6" name="圆柱体 5"/>
          <p:cNvSpPr/>
          <p:nvPr/>
        </p:nvSpPr>
        <p:spPr>
          <a:xfrm rot="3659999">
            <a:off x="3141517" y="4453642"/>
            <a:ext cx="115774" cy="1946720"/>
          </a:xfrm>
          <a:prstGeom prst="can">
            <a:avLst/>
          </a:prstGeom>
          <a:solidFill>
            <a:srgbClr val="9966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柱体 7"/>
          <p:cNvSpPr/>
          <p:nvPr/>
        </p:nvSpPr>
        <p:spPr>
          <a:xfrm rot="5400000">
            <a:off x="3278305" y="4905064"/>
            <a:ext cx="115200" cy="1947600"/>
          </a:xfrm>
          <a:prstGeom prst="can">
            <a:avLst/>
          </a:prstGeom>
          <a:solidFill>
            <a:srgbClr val="9966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柱体 8"/>
          <p:cNvSpPr/>
          <p:nvPr/>
        </p:nvSpPr>
        <p:spPr>
          <a:xfrm rot="5400000">
            <a:off x="4925792" y="3990452"/>
            <a:ext cx="115200" cy="1947600"/>
          </a:xfrm>
          <a:prstGeom prst="can">
            <a:avLst/>
          </a:prstGeom>
          <a:solidFill>
            <a:srgbClr val="9966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柱体 9"/>
          <p:cNvSpPr/>
          <p:nvPr/>
        </p:nvSpPr>
        <p:spPr>
          <a:xfrm rot="3659999">
            <a:off x="5037340" y="4455817"/>
            <a:ext cx="115774" cy="1946720"/>
          </a:xfrm>
          <a:prstGeom prst="can">
            <a:avLst/>
          </a:prstGeom>
          <a:solidFill>
            <a:srgbClr val="9966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/>
          <p:cNvSpPr/>
          <p:nvPr/>
        </p:nvSpPr>
        <p:spPr>
          <a:xfrm>
            <a:off x="1832532" y="2512328"/>
            <a:ext cx="1444495" cy="1429000"/>
          </a:xfrm>
          <a:custGeom>
            <a:avLst/>
            <a:gdLst>
              <a:gd name="connsiteX0" fmla="*/ 0 w 2207172"/>
              <a:gd name="connsiteY0" fmla="*/ 0 h 2270234"/>
              <a:gd name="connsiteX1" fmla="*/ 2207172 w 2207172"/>
              <a:gd name="connsiteY1" fmla="*/ 15765 h 2270234"/>
              <a:gd name="connsiteX2" fmla="*/ 2144110 w 2207172"/>
              <a:gd name="connsiteY2" fmla="*/ 2270234 h 2270234"/>
              <a:gd name="connsiteX3" fmla="*/ 0 w 2207172"/>
              <a:gd name="connsiteY3" fmla="*/ 0 h 2270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07172" h="2270234">
                <a:moveTo>
                  <a:pt x="0" y="0"/>
                </a:moveTo>
                <a:lnTo>
                  <a:pt x="2207172" y="15765"/>
                </a:lnTo>
                <a:lnTo>
                  <a:pt x="2144110" y="2270234"/>
                </a:lnTo>
                <a:lnTo>
                  <a:pt x="0" y="0"/>
                </a:lnTo>
                <a:close/>
              </a:path>
            </a:pathLst>
          </a:custGeom>
          <a:solidFill>
            <a:srgbClr val="2CCA9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/>
          <p:cNvSpPr/>
          <p:nvPr/>
        </p:nvSpPr>
        <p:spPr>
          <a:xfrm>
            <a:off x="3225438" y="2522251"/>
            <a:ext cx="1537355" cy="1429000"/>
          </a:xfrm>
          <a:custGeom>
            <a:avLst/>
            <a:gdLst>
              <a:gd name="connsiteX0" fmla="*/ 78827 w 2349062"/>
              <a:gd name="connsiteY0" fmla="*/ 0 h 2270235"/>
              <a:gd name="connsiteX1" fmla="*/ 2349062 w 2349062"/>
              <a:gd name="connsiteY1" fmla="*/ 15766 h 2270235"/>
              <a:gd name="connsiteX2" fmla="*/ 0 w 2349062"/>
              <a:gd name="connsiteY2" fmla="*/ 2270235 h 2270235"/>
              <a:gd name="connsiteX3" fmla="*/ 78827 w 2349062"/>
              <a:gd name="connsiteY3" fmla="*/ 0 h 2270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9062" h="2270235">
                <a:moveTo>
                  <a:pt x="78827" y="0"/>
                </a:moveTo>
                <a:lnTo>
                  <a:pt x="2349062" y="15766"/>
                </a:lnTo>
                <a:lnTo>
                  <a:pt x="0" y="2270235"/>
                </a:lnTo>
                <a:lnTo>
                  <a:pt x="78827" y="0"/>
                </a:lnTo>
                <a:close/>
              </a:path>
            </a:pathLst>
          </a:custGeom>
          <a:solidFill>
            <a:srgbClr val="F35B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/>
          <p:cNvSpPr/>
          <p:nvPr/>
        </p:nvSpPr>
        <p:spPr>
          <a:xfrm>
            <a:off x="4009592" y="2522251"/>
            <a:ext cx="1485767" cy="714500"/>
          </a:xfrm>
          <a:custGeom>
            <a:avLst/>
            <a:gdLst>
              <a:gd name="connsiteX0" fmla="*/ 1150883 w 2270235"/>
              <a:gd name="connsiteY0" fmla="*/ 0 h 1135117"/>
              <a:gd name="connsiteX1" fmla="*/ 0 w 2270235"/>
              <a:gd name="connsiteY1" fmla="*/ 1135117 h 1135117"/>
              <a:gd name="connsiteX2" fmla="*/ 2270235 w 2270235"/>
              <a:gd name="connsiteY2" fmla="*/ 1103586 h 1135117"/>
              <a:gd name="connsiteX3" fmla="*/ 1150883 w 2270235"/>
              <a:gd name="connsiteY3" fmla="*/ 0 h 1135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0235" h="1135117">
                <a:moveTo>
                  <a:pt x="1150883" y="0"/>
                </a:moveTo>
                <a:lnTo>
                  <a:pt x="0" y="1135117"/>
                </a:lnTo>
                <a:lnTo>
                  <a:pt x="2270235" y="1103586"/>
                </a:lnTo>
                <a:lnTo>
                  <a:pt x="1150883" y="0"/>
                </a:lnTo>
                <a:close/>
              </a:path>
            </a:pathLst>
          </a:custGeom>
          <a:solidFill>
            <a:srgbClr val="EF4F8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/>
          <p:cNvSpPr/>
          <p:nvPr/>
        </p:nvSpPr>
        <p:spPr>
          <a:xfrm>
            <a:off x="3246074" y="3222863"/>
            <a:ext cx="1475446" cy="738310"/>
          </a:xfrm>
          <a:custGeom>
            <a:avLst/>
            <a:gdLst>
              <a:gd name="connsiteX0" fmla="*/ 1182414 w 2301765"/>
              <a:gd name="connsiteY0" fmla="*/ 0 h 1166649"/>
              <a:gd name="connsiteX1" fmla="*/ 0 w 2301765"/>
              <a:gd name="connsiteY1" fmla="*/ 1135118 h 1166649"/>
              <a:gd name="connsiteX2" fmla="*/ 1087821 w 2301765"/>
              <a:gd name="connsiteY2" fmla="*/ 1166649 h 1166649"/>
              <a:gd name="connsiteX3" fmla="*/ 2301765 w 2301765"/>
              <a:gd name="connsiteY3" fmla="*/ 15766 h 1166649"/>
              <a:gd name="connsiteX4" fmla="*/ 1182414 w 2301765"/>
              <a:gd name="connsiteY4" fmla="*/ 0 h 1166649"/>
              <a:gd name="connsiteX0-1" fmla="*/ 1182414 w 2254465"/>
              <a:gd name="connsiteY0-2" fmla="*/ 22064 h 1188713"/>
              <a:gd name="connsiteX1-3" fmla="*/ 0 w 2254465"/>
              <a:gd name="connsiteY1-4" fmla="*/ 1157182 h 1188713"/>
              <a:gd name="connsiteX2-5" fmla="*/ 1087821 w 2254465"/>
              <a:gd name="connsiteY2-6" fmla="*/ 1188713 h 1188713"/>
              <a:gd name="connsiteX3-7" fmla="*/ 2254465 w 2254465"/>
              <a:gd name="connsiteY3-8" fmla="*/ 0 h 1188713"/>
              <a:gd name="connsiteX4-9" fmla="*/ 1182414 w 2254465"/>
              <a:gd name="connsiteY4-10" fmla="*/ 22064 h 1188713"/>
              <a:gd name="connsiteX0-11" fmla="*/ 1156944 w 2254465"/>
              <a:gd name="connsiteY0-12" fmla="*/ 29733 h 1188713"/>
              <a:gd name="connsiteX1-13" fmla="*/ 0 w 2254465"/>
              <a:gd name="connsiteY1-14" fmla="*/ 1157182 h 1188713"/>
              <a:gd name="connsiteX2-15" fmla="*/ 1087821 w 2254465"/>
              <a:gd name="connsiteY2-16" fmla="*/ 1188713 h 1188713"/>
              <a:gd name="connsiteX3-17" fmla="*/ 2254465 w 2254465"/>
              <a:gd name="connsiteY3-18" fmla="*/ 0 h 1188713"/>
              <a:gd name="connsiteX4-19" fmla="*/ 1156944 w 2254465"/>
              <a:gd name="connsiteY4-20" fmla="*/ 29733 h 11887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54465" h="1188713">
                <a:moveTo>
                  <a:pt x="1156944" y="29733"/>
                </a:moveTo>
                <a:lnTo>
                  <a:pt x="0" y="1157182"/>
                </a:lnTo>
                <a:lnTo>
                  <a:pt x="1087821" y="1188713"/>
                </a:lnTo>
                <a:lnTo>
                  <a:pt x="2254465" y="0"/>
                </a:lnTo>
                <a:lnTo>
                  <a:pt x="1156944" y="29733"/>
                </a:lnTo>
                <a:close/>
              </a:path>
            </a:pathLst>
          </a:custGeom>
          <a:solidFill>
            <a:srgbClr val="40DE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/>
          <p:cNvSpPr/>
          <p:nvPr/>
        </p:nvSpPr>
        <p:spPr>
          <a:xfrm>
            <a:off x="3945300" y="3236752"/>
            <a:ext cx="776222" cy="731998"/>
          </a:xfrm>
          <a:custGeom>
            <a:avLst/>
            <a:gdLst>
              <a:gd name="connsiteX0" fmla="*/ 1103586 w 1103586"/>
              <a:gd name="connsiteY0" fmla="*/ 0 h 1182414"/>
              <a:gd name="connsiteX1" fmla="*/ 1072055 w 1103586"/>
              <a:gd name="connsiteY1" fmla="*/ 1182414 h 1182414"/>
              <a:gd name="connsiteX2" fmla="*/ 0 w 1103586"/>
              <a:gd name="connsiteY2" fmla="*/ 1182414 h 1182414"/>
              <a:gd name="connsiteX3" fmla="*/ 1103586 w 1103586"/>
              <a:gd name="connsiteY3" fmla="*/ 0 h 1182414"/>
              <a:gd name="connsiteX0-1" fmla="*/ 1171505 w 1171505"/>
              <a:gd name="connsiteY0-2" fmla="*/ 0 h 1182414"/>
              <a:gd name="connsiteX1-3" fmla="*/ 1139974 w 1171505"/>
              <a:gd name="connsiteY1-4" fmla="*/ 1182414 h 1182414"/>
              <a:gd name="connsiteX2-5" fmla="*/ 0 w 1171505"/>
              <a:gd name="connsiteY2-6" fmla="*/ 1162238 h 1182414"/>
              <a:gd name="connsiteX3-7" fmla="*/ 1171505 w 1171505"/>
              <a:gd name="connsiteY3-8" fmla="*/ 0 h 1182414"/>
              <a:gd name="connsiteX0-9" fmla="*/ 1186059 w 1186059"/>
              <a:gd name="connsiteY0-10" fmla="*/ 0 h 1182414"/>
              <a:gd name="connsiteX1-11" fmla="*/ 1154528 w 1186059"/>
              <a:gd name="connsiteY1-12" fmla="*/ 1182414 h 1182414"/>
              <a:gd name="connsiteX2-13" fmla="*/ 0 w 1186059"/>
              <a:gd name="connsiteY2-14" fmla="*/ 1162239 h 1182414"/>
              <a:gd name="connsiteX3-15" fmla="*/ 1186059 w 1186059"/>
              <a:gd name="connsiteY3-16" fmla="*/ 0 h 118241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186059" h="1182414">
                <a:moveTo>
                  <a:pt x="1186059" y="0"/>
                </a:moveTo>
                <a:lnTo>
                  <a:pt x="1154528" y="1182414"/>
                </a:lnTo>
                <a:lnTo>
                  <a:pt x="0" y="1162239"/>
                </a:lnTo>
                <a:lnTo>
                  <a:pt x="1186059" y="0"/>
                </a:lnTo>
                <a:close/>
              </a:path>
            </a:pathLst>
          </a:custGeom>
          <a:solidFill>
            <a:srgbClr val="000C4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/>
          <p:cNvSpPr/>
          <p:nvPr/>
        </p:nvSpPr>
        <p:spPr>
          <a:xfrm>
            <a:off x="4711204" y="3216904"/>
            <a:ext cx="796854" cy="754195"/>
          </a:xfrm>
          <a:custGeom>
            <a:avLst/>
            <a:gdLst>
              <a:gd name="connsiteX0" fmla="*/ 31531 w 1213945"/>
              <a:gd name="connsiteY0" fmla="*/ 0 h 1198180"/>
              <a:gd name="connsiteX1" fmla="*/ 1213945 w 1213945"/>
              <a:gd name="connsiteY1" fmla="*/ 15766 h 1198180"/>
              <a:gd name="connsiteX2" fmla="*/ 1213945 w 1213945"/>
              <a:gd name="connsiteY2" fmla="*/ 1198180 h 1198180"/>
              <a:gd name="connsiteX3" fmla="*/ 0 w 1213945"/>
              <a:gd name="connsiteY3" fmla="*/ 1182414 h 1198180"/>
              <a:gd name="connsiteX4" fmla="*/ 31531 w 1213945"/>
              <a:gd name="connsiteY4" fmla="*/ 0 h 1198180"/>
              <a:gd name="connsiteX0-1" fmla="*/ 31531 w 1213945"/>
              <a:gd name="connsiteY0-2" fmla="*/ 4410 h 1202590"/>
              <a:gd name="connsiteX1-3" fmla="*/ 1204242 w 1213945"/>
              <a:gd name="connsiteY1-4" fmla="*/ 0 h 1202590"/>
              <a:gd name="connsiteX2-5" fmla="*/ 1213945 w 1213945"/>
              <a:gd name="connsiteY2-6" fmla="*/ 1202590 h 1202590"/>
              <a:gd name="connsiteX3-7" fmla="*/ 0 w 1213945"/>
              <a:gd name="connsiteY3-8" fmla="*/ 1186824 h 1202590"/>
              <a:gd name="connsiteX4-9" fmla="*/ 31531 w 1213945"/>
              <a:gd name="connsiteY4-10" fmla="*/ 4410 h 1202590"/>
              <a:gd name="connsiteX0-11" fmla="*/ 31531 w 1224079"/>
              <a:gd name="connsiteY0-12" fmla="*/ 24586 h 1222766"/>
              <a:gd name="connsiteX1-13" fmla="*/ 1223648 w 1224079"/>
              <a:gd name="connsiteY1-14" fmla="*/ 0 h 1222766"/>
              <a:gd name="connsiteX2-15" fmla="*/ 1213945 w 1224079"/>
              <a:gd name="connsiteY2-16" fmla="*/ 1222766 h 1222766"/>
              <a:gd name="connsiteX3-17" fmla="*/ 0 w 1224079"/>
              <a:gd name="connsiteY3-18" fmla="*/ 1207000 h 1222766"/>
              <a:gd name="connsiteX4-19" fmla="*/ 31531 w 1224079"/>
              <a:gd name="connsiteY4-20" fmla="*/ 24586 h 1222766"/>
              <a:gd name="connsiteX0-21" fmla="*/ 31531 w 1224077"/>
              <a:gd name="connsiteY0-22" fmla="*/ 24586 h 1222766"/>
              <a:gd name="connsiteX1-23" fmla="*/ 1223648 w 1224077"/>
              <a:gd name="connsiteY1-24" fmla="*/ 0 h 1222766"/>
              <a:gd name="connsiteX2-25" fmla="*/ 1213945 w 1224077"/>
              <a:gd name="connsiteY2-26" fmla="*/ 1222766 h 1222766"/>
              <a:gd name="connsiteX3-27" fmla="*/ 0 w 1224077"/>
              <a:gd name="connsiteY3-28" fmla="*/ 1207000 h 1222766"/>
              <a:gd name="connsiteX4-29" fmla="*/ 31531 w 1224077"/>
              <a:gd name="connsiteY4-30" fmla="*/ 24586 h 1222766"/>
              <a:gd name="connsiteX0-31" fmla="*/ 31531 w 1224079"/>
              <a:gd name="connsiteY0-32" fmla="*/ 24586 h 1222766"/>
              <a:gd name="connsiteX1-33" fmla="*/ 1223648 w 1224079"/>
              <a:gd name="connsiteY1-34" fmla="*/ 0 h 1222766"/>
              <a:gd name="connsiteX2-35" fmla="*/ 1213945 w 1224079"/>
              <a:gd name="connsiteY2-36" fmla="*/ 1222766 h 1222766"/>
              <a:gd name="connsiteX3-37" fmla="*/ 0 w 1224079"/>
              <a:gd name="connsiteY3-38" fmla="*/ 1207000 h 1222766"/>
              <a:gd name="connsiteX4-39" fmla="*/ 31531 w 1224079"/>
              <a:gd name="connsiteY4-40" fmla="*/ 24586 h 1222766"/>
              <a:gd name="connsiteX0-41" fmla="*/ 31531 w 1224077"/>
              <a:gd name="connsiteY0-42" fmla="*/ 24586 h 1222766"/>
              <a:gd name="connsiteX1-43" fmla="*/ 1223648 w 1224077"/>
              <a:gd name="connsiteY1-44" fmla="*/ 0 h 1222766"/>
              <a:gd name="connsiteX2-45" fmla="*/ 1213945 w 1224077"/>
              <a:gd name="connsiteY2-46" fmla="*/ 1222766 h 1222766"/>
              <a:gd name="connsiteX3-47" fmla="*/ 0 w 1224077"/>
              <a:gd name="connsiteY3-48" fmla="*/ 1207000 h 1222766"/>
              <a:gd name="connsiteX4-49" fmla="*/ 31531 w 1224077"/>
              <a:gd name="connsiteY4-50" fmla="*/ 24586 h 1222766"/>
              <a:gd name="connsiteX0-51" fmla="*/ 31531 w 1213945"/>
              <a:gd name="connsiteY0-52" fmla="*/ 34674 h 1232854"/>
              <a:gd name="connsiteX1-53" fmla="*/ 1184837 w 1213945"/>
              <a:gd name="connsiteY1-54" fmla="*/ 0 h 1232854"/>
              <a:gd name="connsiteX2-55" fmla="*/ 1213945 w 1213945"/>
              <a:gd name="connsiteY2-56" fmla="*/ 1232854 h 1232854"/>
              <a:gd name="connsiteX3-57" fmla="*/ 0 w 1213945"/>
              <a:gd name="connsiteY3-58" fmla="*/ 1217088 h 1232854"/>
              <a:gd name="connsiteX4-59" fmla="*/ 31531 w 1213945"/>
              <a:gd name="connsiteY4-60" fmla="*/ 34674 h 1232854"/>
              <a:gd name="connsiteX0-61" fmla="*/ 31531 w 1217585"/>
              <a:gd name="connsiteY0-62" fmla="*/ 34674 h 1217088"/>
              <a:gd name="connsiteX1-63" fmla="*/ 1184837 w 1217585"/>
              <a:gd name="connsiteY1-64" fmla="*/ 0 h 1217088"/>
              <a:gd name="connsiteX2-65" fmla="*/ 1217585 w 1217585"/>
              <a:gd name="connsiteY2-66" fmla="*/ 1213938 h 1217088"/>
              <a:gd name="connsiteX3-67" fmla="*/ 0 w 1217585"/>
              <a:gd name="connsiteY3-68" fmla="*/ 1217088 h 1217088"/>
              <a:gd name="connsiteX4-69" fmla="*/ 31531 w 1217585"/>
              <a:gd name="connsiteY4-70" fmla="*/ 34674 h 1217088"/>
              <a:gd name="connsiteX0-71" fmla="*/ 9700 w 1217585"/>
              <a:gd name="connsiteY0-72" fmla="*/ 4410 h 1217088"/>
              <a:gd name="connsiteX1-73" fmla="*/ 1184837 w 1217585"/>
              <a:gd name="connsiteY1-74" fmla="*/ 0 h 1217088"/>
              <a:gd name="connsiteX2-75" fmla="*/ 1217585 w 1217585"/>
              <a:gd name="connsiteY2-76" fmla="*/ 1213938 h 1217088"/>
              <a:gd name="connsiteX3-77" fmla="*/ 0 w 1217585"/>
              <a:gd name="connsiteY3-78" fmla="*/ 1217088 h 1217088"/>
              <a:gd name="connsiteX4-79" fmla="*/ 9700 w 1217585"/>
              <a:gd name="connsiteY4-80" fmla="*/ 4410 h 12170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7585" h="1217088">
                <a:moveTo>
                  <a:pt x="9700" y="4410"/>
                </a:moveTo>
                <a:cubicBezTo>
                  <a:pt x="407072" y="-3785"/>
                  <a:pt x="525491" y="8194"/>
                  <a:pt x="1184837" y="0"/>
                </a:cubicBezTo>
                <a:cubicBezTo>
                  <a:pt x="1188071" y="400863"/>
                  <a:pt x="1214351" y="813075"/>
                  <a:pt x="1217585" y="1213938"/>
                </a:cubicBezTo>
                <a:lnTo>
                  <a:pt x="0" y="1217088"/>
                </a:lnTo>
                <a:cubicBezTo>
                  <a:pt x="3233" y="812862"/>
                  <a:pt x="6467" y="408636"/>
                  <a:pt x="9700" y="4410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/>
          <p:cNvSpPr/>
          <p:nvPr/>
        </p:nvSpPr>
        <p:spPr>
          <a:xfrm>
            <a:off x="5494064" y="3216904"/>
            <a:ext cx="722247" cy="754195"/>
          </a:xfrm>
          <a:custGeom>
            <a:avLst/>
            <a:gdLst>
              <a:gd name="connsiteX0" fmla="*/ 0 w 1103586"/>
              <a:gd name="connsiteY0" fmla="*/ 0 h 1198180"/>
              <a:gd name="connsiteX1" fmla="*/ 1103586 w 1103586"/>
              <a:gd name="connsiteY1" fmla="*/ 1198180 h 1198180"/>
              <a:gd name="connsiteX2" fmla="*/ 31531 w 1103586"/>
              <a:gd name="connsiteY2" fmla="*/ 1198180 h 1198180"/>
              <a:gd name="connsiteX3" fmla="*/ 0 w 1103586"/>
              <a:gd name="connsiteY3" fmla="*/ 0 h 1198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3586" h="1198180">
                <a:moveTo>
                  <a:pt x="0" y="0"/>
                </a:moveTo>
                <a:lnTo>
                  <a:pt x="1103586" y="1198180"/>
                </a:lnTo>
                <a:lnTo>
                  <a:pt x="31531" y="1198180"/>
                </a:lnTo>
                <a:lnTo>
                  <a:pt x="0" y="0"/>
                </a:lnTo>
                <a:close/>
              </a:path>
            </a:pathLst>
          </a:custGeom>
          <a:solidFill>
            <a:srgbClr val="FFA19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3" grpId="0" animBg="1"/>
      <p:bldP spid="4" grpId="0" animBg="1"/>
      <p:bldP spid="5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04989" y="2055430"/>
            <a:ext cx="2500313" cy="304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图片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93669" y="2321747"/>
            <a:ext cx="2786062" cy="284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5" name="Text Box 9"/>
          <p:cNvSpPr txBox="1">
            <a:spLocks noChangeArrowheads="1"/>
          </p:cNvSpPr>
          <p:nvPr/>
        </p:nvSpPr>
        <p:spPr bwMode="auto">
          <a:xfrm>
            <a:off x="548346" y="618510"/>
            <a:ext cx="8186737" cy="448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2.</a:t>
            </a:r>
            <a:r>
              <a:rPr lang="zh-CN" altLang="en-US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从下面的图案中分别找出三种你认识的图形。</a:t>
            </a:r>
            <a:endParaRPr lang="zh-CN" altLang="en-US" sz="2000" b="1" dirty="0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2" name="任意多边形: 形状 1"/>
          <p:cNvSpPr/>
          <p:nvPr/>
        </p:nvSpPr>
        <p:spPr>
          <a:xfrm>
            <a:off x="2505075" y="3333750"/>
            <a:ext cx="771525" cy="752475"/>
          </a:xfrm>
          <a:custGeom>
            <a:avLst/>
            <a:gdLst>
              <a:gd name="connsiteX0" fmla="*/ 0 w 771525"/>
              <a:gd name="connsiteY0" fmla="*/ 0 h 752475"/>
              <a:gd name="connsiteX1" fmla="*/ 752475 w 771525"/>
              <a:gd name="connsiteY1" fmla="*/ 0 h 752475"/>
              <a:gd name="connsiteX2" fmla="*/ 771525 w 771525"/>
              <a:gd name="connsiteY2" fmla="*/ 752475 h 752475"/>
              <a:gd name="connsiteX3" fmla="*/ 9525 w 771525"/>
              <a:gd name="connsiteY3" fmla="*/ 742950 h 752475"/>
              <a:gd name="connsiteX4" fmla="*/ 0 w 771525"/>
              <a:gd name="connsiteY4" fmla="*/ 0 h 752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1525" h="752475">
                <a:moveTo>
                  <a:pt x="0" y="0"/>
                </a:moveTo>
                <a:lnTo>
                  <a:pt x="752475" y="0"/>
                </a:lnTo>
                <a:lnTo>
                  <a:pt x="771525" y="752475"/>
                </a:lnTo>
                <a:lnTo>
                  <a:pt x="9525" y="742950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solidFill>
              <a:srgbClr val="00B0F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/>
          <p:cNvSpPr/>
          <p:nvPr/>
        </p:nvSpPr>
        <p:spPr>
          <a:xfrm>
            <a:off x="3252788" y="2343150"/>
            <a:ext cx="423862" cy="833438"/>
          </a:xfrm>
          <a:custGeom>
            <a:avLst/>
            <a:gdLst>
              <a:gd name="connsiteX0" fmla="*/ 0 w 423862"/>
              <a:gd name="connsiteY0" fmla="*/ 452438 h 833438"/>
              <a:gd name="connsiteX1" fmla="*/ 414337 w 423862"/>
              <a:gd name="connsiteY1" fmla="*/ 0 h 833438"/>
              <a:gd name="connsiteX2" fmla="*/ 423862 w 423862"/>
              <a:gd name="connsiteY2" fmla="*/ 414338 h 833438"/>
              <a:gd name="connsiteX3" fmla="*/ 14287 w 423862"/>
              <a:gd name="connsiteY3" fmla="*/ 833438 h 833438"/>
              <a:gd name="connsiteX4" fmla="*/ 0 w 423862"/>
              <a:gd name="connsiteY4" fmla="*/ 452438 h 833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3862" h="833438">
                <a:moveTo>
                  <a:pt x="0" y="452438"/>
                </a:moveTo>
                <a:lnTo>
                  <a:pt x="414337" y="0"/>
                </a:lnTo>
                <a:lnTo>
                  <a:pt x="423862" y="414338"/>
                </a:lnTo>
                <a:lnTo>
                  <a:pt x="14287" y="833438"/>
                </a:lnTo>
                <a:lnTo>
                  <a:pt x="0" y="452438"/>
                </a:lnTo>
                <a:close/>
              </a:path>
            </a:pathLst>
          </a:custGeom>
          <a:noFill/>
          <a:ln w="38100">
            <a:solidFill>
              <a:srgbClr val="FFFF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5" name="任意多边形: 形状 4"/>
          <p:cNvSpPr/>
          <p:nvPr/>
        </p:nvSpPr>
        <p:spPr>
          <a:xfrm>
            <a:off x="2762250" y="2795588"/>
            <a:ext cx="514350" cy="538162"/>
          </a:xfrm>
          <a:custGeom>
            <a:avLst/>
            <a:gdLst>
              <a:gd name="connsiteX0" fmla="*/ 0 w 514350"/>
              <a:gd name="connsiteY0" fmla="*/ 538162 h 538162"/>
              <a:gd name="connsiteX1" fmla="*/ 514350 w 514350"/>
              <a:gd name="connsiteY1" fmla="*/ 538162 h 538162"/>
              <a:gd name="connsiteX2" fmla="*/ 504825 w 514350"/>
              <a:gd name="connsiteY2" fmla="*/ 0 h 538162"/>
              <a:gd name="connsiteX3" fmla="*/ 0 w 514350"/>
              <a:gd name="connsiteY3" fmla="*/ 538162 h 538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350" h="538162">
                <a:moveTo>
                  <a:pt x="0" y="538162"/>
                </a:moveTo>
                <a:lnTo>
                  <a:pt x="514350" y="538162"/>
                </a:lnTo>
                <a:lnTo>
                  <a:pt x="504825" y="0"/>
                </a:lnTo>
                <a:lnTo>
                  <a:pt x="0" y="538162"/>
                </a:lnTo>
                <a:close/>
              </a:path>
            </a:pathLst>
          </a:custGeom>
          <a:noFill/>
          <a:ln w="38100">
            <a:solidFill>
              <a:schemeClr val="accent4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6" name="任意多边形: 形状 5"/>
          <p:cNvSpPr/>
          <p:nvPr/>
        </p:nvSpPr>
        <p:spPr>
          <a:xfrm>
            <a:off x="7132320" y="2865120"/>
            <a:ext cx="701040" cy="487680"/>
          </a:xfrm>
          <a:custGeom>
            <a:avLst/>
            <a:gdLst>
              <a:gd name="connsiteX0" fmla="*/ 15240 w 701040"/>
              <a:gd name="connsiteY0" fmla="*/ 0 h 487680"/>
              <a:gd name="connsiteX1" fmla="*/ 685800 w 701040"/>
              <a:gd name="connsiteY1" fmla="*/ 0 h 487680"/>
              <a:gd name="connsiteX2" fmla="*/ 701040 w 701040"/>
              <a:gd name="connsiteY2" fmla="*/ 487680 h 487680"/>
              <a:gd name="connsiteX3" fmla="*/ 0 w 701040"/>
              <a:gd name="connsiteY3" fmla="*/ 480060 h 487680"/>
              <a:gd name="connsiteX4" fmla="*/ 15240 w 701040"/>
              <a:gd name="connsiteY4" fmla="*/ 0 h 48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1040" h="487680">
                <a:moveTo>
                  <a:pt x="15240" y="0"/>
                </a:moveTo>
                <a:lnTo>
                  <a:pt x="685800" y="0"/>
                </a:lnTo>
                <a:lnTo>
                  <a:pt x="701040" y="487680"/>
                </a:lnTo>
                <a:lnTo>
                  <a:pt x="0" y="480060"/>
                </a:lnTo>
                <a:lnTo>
                  <a:pt x="15240" y="0"/>
                </a:lnTo>
                <a:close/>
              </a:path>
            </a:pathLst>
          </a:custGeom>
          <a:noFill/>
          <a:ln w="38100">
            <a:solidFill>
              <a:schemeClr val="accent4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7" name="任意多边形: 形状 6"/>
          <p:cNvSpPr/>
          <p:nvPr/>
        </p:nvSpPr>
        <p:spPr>
          <a:xfrm>
            <a:off x="6515100" y="3771900"/>
            <a:ext cx="2727960" cy="723900"/>
          </a:xfrm>
          <a:custGeom>
            <a:avLst/>
            <a:gdLst>
              <a:gd name="connsiteX0" fmla="*/ 0 w 2727960"/>
              <a:gd name="connsiteY0" fmla="*/ 0 h 723900"/>
              <a:gd name="connsiteX1" fmla="*/ 1805940 w 2727960"/>
              <a:gd name="connsiteY1" fmla="*/ 0 h 723900"/>
              <a:gd name="connsiteX2" fmla="*/ 2727960 w 2727960"/>
              <a:gd name="connsiteY2" fmla="*/ 708660 h 723900"/>
              <a:gd name="connsiteX3" fmla="*/ 899160 w 2727960"/>
              <a:gd name="connsiteY3" fmla="*/ 723900 h 723900"/>
              <a:gd name="connsiteX4" fmla="*/ 0 w 2727960"/>
              <a:gd name="connsiteY4" fmla="*/ 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27960" h="723900">
                <a:moveTo>
                  <a:pt x="0" y="0"/>
                </a:moveTo>
                <a:lnTo>
                  <a:pt x="1805940" y="0"/>
                </a:lnTo>
                <a:lnTo>
                  <a:pt x="2727960" y="708660"/>
                </a:lnTo>
                <a:lnTo>
                  <a:pt x="899160" y="723900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solidFill>
              <a:schemeClr val="accent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8" name="任意多边形: 形状 7"/>
          <p:cNvSpPr/>
          <p:nvPr/>
        </p:nvSpPr>
        <p:spPr>
          <a:xfrm>
            <a:off x="6766560" y="4503420"/>
            <a:ext cx="647700" cy="502920"/>
          </a:xfrm>
          <a:custGeom>
            <a:avLst/>
            <a:gdLst>
              <a:gd name="connsiteX0" fmla="*/ 640080 w 647700"/>
              <a:gd name="connsiteY0" fmla="*/ 0 h 502920"/>
              <a:gd name="connsiteX1" fmla="*/ 0 w 647700"/>
              <a:gd name="connsiteY1" fmla="*/ 487680 h 502920"/>
              <a:gd name="connsiteX2" fmla="*/ 647700 w 647700"/>
              <a:gd name="connsiteY2" fmla="*/ 502920 h 502920"/>
              <a:gd name="connsiteX3" fmla="*/ 640080 w 647700"/>
              <a:gd name="connsiteY3" fmla="*/ 0 h 502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7700" h="502920">
                <a:moveTo>
                  <a:pt x="640080" y="0"/>
                </a:moveTo>
                <a:lnTo>
                  <a:pt x="0" y="487680"/>
                </a:lnTo>
                <a:lnTo>
                  <a:pt x="647700" y="502920"/>
                </a:lnTo>
                <a:lnTo>
                  <a:pt x="640080" y="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4034134" y="4118882"/>
            <a:ext cx="1088118" cy="448071"/>
          </a:xfrm>
          <a:prstGeom prst="borderCallout1">
            <a:avLst>
              <a:gd name="adj1" fmla="val 47904"/>
              <a:gd name="adj2" fmla="val -2997"/>
              <a:gd name="adj3" fmla="val -49464"/>
              <a:gd name="adj4" fmla="val -69012"/>
            </a:avLst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正方形</a:t>
            </a:r>
            <a:endParaRPr lang="zh-CN" altLang="en-US" sz="2000" b="1" dirty="0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4641714" y="2817156"/>
            <a:ext cx="1465123" cy="448071"/>
          </a:xfrm>
          <a:prstGeom prst="borderCallout1">
            <a:avLst>
              <a:gd name="adj1" fmla="val 54382"/>
              <a:gd name="adj2" fmla="val 1573"/>
              <a:gd name="adj3" fmla="val -49464"/>
              <a:gd name="adj4" fmla="val -69012"/>
            </a:avLst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平行四边形</a:t>
            </a:r>
            <a:endParaRPr lang="zh-CN" altLang="en-US" sz="2000" b="1" dirty="0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4021131" y="3400422"/>
            <a:ext cx="1088118" cy="448071"/>
          </a:xfrm>
          <a:prstGeom prst="borderCallout1">
            <a:avLst>
              <a:gd name="adj1" fmla="val 60861"/>
              <a:gd name="adj2" fmla="val 1004"/>
              <a:gd name="adj3" fmla="val -49464"/>
              <a:gd name="adj4" fmla="val -69012"/>
            </a:avLst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三角形</a:t>
            </a:r>
            <a:endParaRPr lang="zh-CN" altLang="en-US" sz="2000" b="1" dirty="0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8686801" y="2417049"/>
            <a:ext cx="1088118" cy="448071"/>
          </a:xfrm>
          <a:prstGeom prst="borderCallout1">
            <a:avLst>
              <a:gd name="adj1" fmla="val 51143"/>
              <a:gd name="adj2" fmla="val -330"/>
              <a:gd name="adj3" fmla="val 106021"/>
              <a:gd name="adj4" fmla="val -78349"/>
            </a:avLst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长方形</a:t>
            </a:r>
            <a:endParaRPr lang="zh-CN" altLang="en-US" sz="2000" b="1" dirty="0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9209575" y="3284220"/>
            <a:ext cx="1560026" cy="448071"/>
          </a:xfrm>
          <a:prstGeom prst="borderCallout1">
            <a:avLst>
              <a:gd name="adj1" fmla="val 41425"/>
              <a:gd name="adj2" fmla="val -187"/>
              <a:gd name="adj3" fmla="val 138414"/>
              <a:gd name="adj4" fmla="val -45765"/>
            </a:avLst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平行四边形</a:t>
            </a:r>
            <a:endParaRPr lang="zh-CN" altLang="en-US" sz="2000" b="1" dirty="0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7893505" y="5385093"/>
            <a:ext cx="960209" cy="448071"/>
          </a:xfrm>
          <a:prstGeom prst="borderCallout1">
            <a:avLst>
              <a:gd name="adj1" fmla="val 18750"/>
              <a:gd name="adj2" fmla="val -8333"/>
              <a:gd name="adj3" fmla="val -81857"/>
              <a:gd name="adj4" fmla="val -70557"/>
            </a:avLst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三角形</a:t>
            </a:r>
            <a:endParaRPr lang="zh-CN" altLang="en-US" sz="2000" b="1" dirty="0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558543" y="2147286"/>
            <a:ext cx="7907337" cy="304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Text Box 8"/>
          <p:cNvSpPr txBox="1">
            <a:spLocks noChangeArrowheads="1"/>
          </p:cNvSpPr>
          <p:nvPr/>
        </p:nvSpPr>
        <p:spPr bwMode="auto">
          <a:xfrm>
            <a:off x="554037" y="623490"/>
            <a:ext cx="5541963" cy="448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3.</a:t>
            </a:r>
            <a:r>
              <a:rPr lang="zh-CN" altLang="en-US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接着画出平行四边形。</a:t>
            </a:r>
            <a:endParaRPr lang="zh-CN" altLang="en-US" sz="2000" b="1" dirty="0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14343" name="Line 9"/>
          <p:cNvSpPr>
            <a:spLocks noChangeShapeType="1"/>
          </p:cNvSpPr>
          <p:nvPr/>
        </p:nvSpPr>
        <p:spPr bwMode="auto">
          <a:xfrm>
            <a:off x="2783681" y="3406174"/>
            <a:ext cx="1673636" cy="158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14344" name="Line 10"/>
          <p:cNvSpPr>
            <a:spLocks noChangeShapeType="1"/>
          </p:cNvSpPr>
          <p:nvPr/>
        </p:nvSpPr>
        <p:spPr bwMode="auto">
          <a:xfrm>
            <a:off x="2153854" y="2829911"/>
            <a:ext cx="647700" cy="57626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14345" name="Line 11"/>
          <p:cNvSpPr>
            <a:spLocks noChangeShapeType="1"/>
          </p:cNvSpPr>
          <p:nvPr/>
        </p:nvSpPr>
        <p:spPr bwMode="auto">
          <a:xfrm flipH="1" flipV="1">
            <a:off x="6039642" y="2829910"/>
            <a:ext cx="1698221" cy="1618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14346" name="Line 12"/>
          <p:cNvSpPr>
            <a:spLocks noChangeShapeType="1"/>
          </p:cNvSpPr>
          <p:nvPr/>
        </p:nvSpPr>
        <p:spPr bwMode="auto">
          <a:xfrm>
            <a:off x="6039643" y="2829910"/>
            <a:ext cx="1657761" cy="169127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04378" y="5187349"/>
            <a:ext cx="1367937" cy="15588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 animBg="1"/>
      <p:bldP spid="14344" grpId="0" animBg="1"/>
      <p:bldP spid="14345" grpId="0" animBg="1"/>
      <p:bldP spid="1434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431926" y="2274292"/>
            <a:ext cx="8420100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Text Box 8"/>
          <p:cNvSpPr txBox="1">
            <a:spLocks noChangeArrowheads="1"/>
          </p:cNvSpPr>
          <p:nvPr/>
        </p:nvSpPr>
        <p:spPr bwMode="auto">
          <a:xfrm>
            <a:off x="518072" y="681053"/>
            <a:ext cx="4857750" cy="448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5</a:t>
            </a:r>
            <a:r>
              <a:rPr lang="en-US" altLang="zh-CN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.</a:t>
            </a:r>
            <a:r>
              <a:rPr lang="zh-CN" altLang="en-US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读一读，讲一讲。</a:t>
            </a:r>
            <a:endParaRPr lang="zh-CN" altLang="en-US" sz="2000" b="1" dirty="0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15367" name="Text Box 9"/>
          <p:cNvSpPr txBox="1">
            <a:spLocks noChangeArrowheads="1"/>
          </p:cNvSpPr>
          <p:nvPr/>
        </p:nvSpPr>
        <p:spPr bwMode="auto">
          <a:xfrm>
            <a:off x="706684" y="1477672"/>
            <a:ext cx="5688012" cy="448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000" b="1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生活中有很多有趣的四边形。</a:t>
            </a:r>
            <a:endParaRPr lang="zh-CN" altLang="en-US" sz="2000" b="1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15368" name="Text Box 10"/>
          <p:cNvSpPr txBox="1">
            <a:spLocks noChangeArrowheads="1"/>
          </p:cNvSpPr>
          <p:nvPr/>
        </p:nvSpPr>
        <p:spPr bwMode="auto">
          <a:xfrm>
            <a:off x="1929359" y="5147395"/>
            <a:ext cx="1017588" cy="450636"/>
          </a:xfrm>
          <a:prstGeom prst="rect">
            <a:avLst/>
          </a:prstGeom>
          <a:solidFill>
            <a:srgbClr val="F3FFFC"/>
          </a:solidFill>
          <a:ln>
            <a:noFill/>
          </a:ln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000" b="1">
                <a:solidFill>
                  <a:srgbClr val="FF0000"/>
                </a:solidFill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梯形</a:t>
            </a:r>
            <a:endParaRPr lang="zh-CN" altLang="en-US" sz="2000" b="1">
              <a:solidFill>
                <a:srgbClr val="FF0000"/>
              </a:solidFill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15369" name="Text Box 11"/>
          <p:cNvSpPr txBox="1">
            <a:spLocks noChangeArrowheads="1"/>
          </p:cNvSpPr>
          <p:nvPr/>
        </p:nvSpPr>
        <p:spPr bwMode="auto">
          <a:xfrm>
            <a:off x="3963112" y="5147395"/>
            <a:ext cx="1017587" cy="450636"/>
          </a:xfrm>
          <a:prstGeom prst="rect">
            <a:avLst/>
          </a:prstGeom>
          <a:solidFill>
            <a:srgbClr val="F3FFFC"/>
          </a:solidFill>
          <a:ln>
            <a:noFill/>
          </a:ln>
          <a:effectLst/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000" b="1">
                <a:solidFill>
                  <a:srgbClr val="FF0000"/>
                </a:solidFill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菱形</a:t>
            </a:r>
            <a:endParaRPr lang="zh-CN" altLang="en-US" sz="2000" b="1">
              <a:solidFill>
                <a:srgbClr val="FF0000"/>
              </a:solidFill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15370" name="Text Box 12"/>
          <p:cNvSpPr txBox="1">
            <a:spLocks noChangeArrowheads="1"/>
          </p:cNvSpPr>
          <p:nvPr/>
        </p:nvSpPr>
        <p:spPr bwMode="auto">
          <a:xfrm>
            <a:off x="6096000" y="5155010"/>
            <a:ext cx="1017588" cy="450636"/>
          </a:xfrm>
          <a:prstGeom prst="rect">
            <a:avLst/>
          </a:prstGeom>
          <a:solidFill>
            <a:srgbClr val="F3FFFC"/>
          </a:solidFill>
          <a:ln>
            <a:noFill/>
          </a:ln>
          <a:effectLst/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000" b="1">
                <a:solidFill>
                  <a:srgbClr val="FF0000"/>
                </a:solidFill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筝形</a:t>
            </a:r>
            <a:endParaRPr lang="zh-CN" altLang="en-US" sz="2000" b="1">
              <a:solidFill>
                <a:srgbClr val="FF0000"/>
              </a:solidFill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1929359" y="4338973"/>
            <a:ext cx="1017588" cy="450636"/>
          </a:xfrm>
          <a:prstGeom prst="rect">
            <a:avLst/>
          </a:prstGeom>
          <a:solidFill>
            <a:srgbClr val="F3FFFC"/>
          </a:solidFill>
          <a:ln>
            <a:noFill/>
          </a:ln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endParaRPr lang="zh-CN" altLang="en-US" sz="2000" dirty="0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3963111" y="4338973"/>
            <a:ext cx="1017588" cy="450636"/>
          </a:xfrm>
          <a:prstGeom prst="rect">
            <a:avLst/>
          </a:prstGeom>
          <a:solidFill>
            <a:srgbClr val="F3FFFC"/>
          </a:solidFill>
          <a:ln>
            <a:noFill/>
          </a:ln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endParaRPr lang="zh-CN" altLang="en-US" sz="2000" dirty="0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6193715" y="4394326"/>
            <a:ext cx="1017588" cy="450636"/>
          </a:xfrm>
          <a:prstGeom prst="rect">
            <a:avLst/>
          </a:prstGeom>
          <a:solidFill>
            <a:srgbClr val="F3FFFC"/>
          </a:solidFill>
          <a:ln>
            <a:noFill/>
          </a:ln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endParaRPr lang="zh-CN" altLang="en-US" sz="2000" dirty="0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8" grpId="0" animBg="1"/>
      <p:bldP spid="15369" grpId="0" animBg="1"/>
      <p:bldP spid="1537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sz="quarter" idx="10"/>
          </p:nvPr>
        </p:nvSpPr>
        <p:spPr>
          <a:xfrm>
            <a:off x="571500" y="703551"/>
            <a:ext cx="10515600" cy="5216172"/>
          </a:xfrm>
        </p:spPr>
        <p:txBody>
          <a:bodyPr/>
          <a:lstStyle/>
          <a:p>
            <a:pPr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en-US" altLang="zh-CN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6.</a:t>
            </a:r>
            <a:r>
              <a:rPr lang="zh-CN" altLang="en-US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判断：</a:t>
            </a:r>
            <a:endParaRPr lang="zh-CN" altLang="en-US" b="1" dirty="0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  <a:p>
            <a:pPr marL="1085850" indent="-1085850">
              <a:lnSpc>
                <a:spcPct val="150000"/>
              </a:lnSpc>
              <a:buFont typeface="Wingdings 2" panose="05020102010507070707" pitchFamily="18" charset="2"/>
              <a:buNone/>
            </a:pPr>
            <a:endParaRPr lang="en-US" altLang="zh-CN" b="1" dirty="0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  <a:p>
            <a:pPr marL="1085850" indent="-1085850">
              <a:lnSpc>
                <a:spcPct val="150000"/>
              </a:lnSpc>
              <a:buFont typeface="Wingdings 2" panose="05020102010507070707" pitchFamily="18" charset="2"/>
              <a:buNone/>
            </a:pPr>
            <a:endParaRPr lang="en-US" altLang="zh-CN" b="1" dirty="0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  <a:p>
            <a:pPr marL="990600" indent="-227330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zh-CN" altLang="en-US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（</a:t>
            </a:r>
            <a:r>
              <a:rPr lang="en-US" altLang="zh-CN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1</a:t>
            </a:r>
            <a:r>
              <a:rPr lang="zh-CN" altLang="en-US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）四边形是由四条线段围成的图形。                       （　）</a:t>
            </a:r>
            <a:endParaRPr lang="zh-CN" altLang="en-US" b="1" dirty="0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  <a:p>
            <a:pPr marL="990600" indent="-227330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zh-CN" altLang="en-US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（</a:t>
            </a:r>
            <a:r>
              <a:rPr lang="en-US" altLang="zh-CN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2</a:t>
            </a:r>
            <a:r>
              <a:rPr lang="zh-CN" altLang="en-US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）正方形和平行四边形的四条边都相等。</a:t>
            </a:r>
            <a:r>
              <a:rPr lang="en-US" altLang="zh-CN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              </a:t>
            </a:r>
            <a:r>
              <a:rPr lang="zh-CN" altLang="en-US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（　 ）</a:t>
            </a:r>
            <a:endParaRPr lang="zh-CN" altLang="en-US" b="1" dirty="0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  <a:p>
            <a:pPr marL="990600" indent="-227330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zh-CN" altLang="en-US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（</a:t>
            </a:r>
            <a:r>
              <a:rPr lang="en-US" altLang="zh-CN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3</a:t>
            </a:r>
            <a:r>
              <a:rPr lang="zh-CN" altLang="en-US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）平行四边形容易变形。                                              （　 ）</a:t>
            </a:r>
            <a:endParaRPr lang="zh-CN" altLang="en-US" b="1" dirty="0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  <a:p>
            <a:pPr marL="990600" indent="-227330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zh-CN" altLang="en-US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（</a:t>
            </a:r>
            <a:r>
              <a:rPr lang="en-US" altLang="zh-CN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4</a:t>
            </a:r>
            <a:r>
              <a:rPr lang="zh-CN" altLang="en-US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）三角形容易变形。                                                       （　 ）</a:t>
            </a:r>
            <a:endParaRPr lang="zh-CN" altLang="en-US" b="1" dirty="0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  <a:p>
            <a:pPr marL="990600" indent="-227330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zh-CN" altLang="en-US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（</a:t>
            </a:r>
            <a:r>
              <a:rPr lang="en-US" altLang="zh-CN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5</a:t>
            </a:r>
            <a:r>
              <a:rPr lang="zh-CN" altLang="en-US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）平行四边形的四个角不一定是直角。                  （　  ）</a:t>
            </a:r>
            <a:endParaRPr lang="zh-CN" altLang="en-US" b="1" dirty="0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  <a:p>
            <a:pPr>
              <a:lnSpc>
                <a:spcPct val="150000"/>
              </a:lnSpc>
              <a:buFont typeface="Wingdings 2" panose="05020102010507070707" pitchFamily="18" charset="2"/>
              <a:buNone/>
            </a:pPr>
            <a:endParaRPr lang="zh-CN" altLang="en-US" b="1" dirty="0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7366263" y="2549684"/>
            <a:ext cx="349776" cy="450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√</a:t>
            </a:r>
            <a:endParaRPr lang="zh-CN" altLang="en-US" sz="2000" b="1" dirty="0">
              <a:solidFill>
                <a:srgbClr val="FF0000"/>
              </a:solidFill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7366263" y="3087601"/>
            <a:ext cx="442750" cy="448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×</a:t>
            </a:r>
            <a:endParaRPr lang="en-US" altLang="zh-CN" sz="2000" b="1" dirty="0">
              <a:solidFill>
                <a:srgbClr val="FF0000"/>
              </a:solidFill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7412750" y="3711301"/>
            <a:ext cx="349776" cy="450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√</a:t>
            </a:r>
            <a:endParaRPr lang="zh-CN" altLang="en-US" sz="2000" b="1" dirty="0">
              <a:solidFill>
                <a:srgbClr val="FF0000"/>
              </a:solidFill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7366263" y="4258891"/>
            <a:ext cx="442750" cy="448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b="1">
                <a:solidFill>
                  <a:srgbClr val="FF0000"/>
                </a:solidFill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×</a:t>
            </a:r>
            <a:endParaRPr lang="en-US" altLang="zh-CN" sz="2000" b="1">
              <a:solidFill>
                <a:srgbClr val="FF0000"/>
              </a:solidFill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38921" name="Text Box 9"/>
          <p:cNvSpPr txBox="1">
            <a:spLocks noChangeArrowheads="1"/>
          </p:cNvSpPr>
          <p:nvPr/>
        </p:nvSpPr>
        <p:spPr bwMode="auto">
          <a:xfrm>
            <a:off x="7345726" y="4857995"/>
            <a:ext cx="576263" cy="448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Bef>
                <a:spcPct val="50000"/>
              </a:spcBef>
            </a:pPr>
            <a:r>
              <a:rPr lang="en-US" altLang="zh-CN" sz="2000">
                <a:solidFill>
                  <a:srgbClr val="FF0066"/>
                </a:solidFill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×</a:t>
            </a:r>
            <a:endParaRPr lang="zh-CN" altLang="en-US" sz="2000">
              <a:solidFill>
                <a:srgbClr val="FF0066"/>
              </a:solidFill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811493" y="4482926"/>
            <a:ext cx="1943100" cy="2276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autoUpdateAnimBg="0"/>
      <p:bldP spid="38916" grpId="0" autoUpdateAnimBg="0"/>
      <p:bldP spid="38917" grpId="0" autoUpdateAnimBg="0"/>
      <p:bldP spid="38918" grpId="0" autoUpdateAnimBg="0"/>
      <p:bldP spid="38921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495301" y="695656"/>
            <a:ext cx="10013950" cy="4918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7.</a:t>
            </a:r>
            <a:r>
              <a:rPr lang="zh-CN" altLang="en-US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想一想，填一填。　</a:t>
            </a:r>
            <a:endParaRPr lang="en-US" altLang="zh-CN" sz="2000" b="1" dirty="0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  <a:p>
            <a:pPr indent="800100">
              <a:lnSpc>
                <a:spcPct val="200000"/>
              </a:lnSpc>
            </a:pPr>
            <a:endParaRPr lang="en-US" altLang="zh-CN" sz="2000" b="1" dirty="0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  <a:p>
            <a:pPr indent="800100">
              <a:lnSpc>
                <a:spcPct val="200000"/>
              </a:lnSpc>
            </a:pPr>
            <a:r>
              <a:rPr lang="zh-CN" altLang="en-US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长方形、正方形和平行四边形之间有什么联系与区别？</a:t>
            </a:r>
            <a:endParaRPr lang="zh-CN" altLang="en-US" sz="2000" b="1" dirty="0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  <a:p>
            <a:pPr indent="800100">
              <a:lnSpc>
                <a:spcPct val="200000"/>
              </a:lnSpc>
            </a:pPr>
            <a:r>
              <a:rPr lang="zh-CN" altLang="en-US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（</a:t>
            </a:r>
            <a:r>
              <a:rPr lang="en-US" altLang="zh-CN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1</a:t>
            </a:r>
            <a:r>
              <a:rPr lang="zh-CN" altLang="en-US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）相同点：</a:t>
            </a:r>
            <a:endParaRPr lang="zh-CN" altLang="en-US" sz="2000" b="1" dirty="0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  <a:p>
            <a:pPr indent="800100">
              <a:lnSpc>
                <a:spcPct val="200000"/>
              </a:lnSpc>
            </a:pPr>
            <a:r>
              <a:rPr lang="zh-CN" altLang="en-US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　     这三种图形的两组对边都分别</a:t>
            </a:r>
            <a:r>
              <a:rPr lang="zh-CN" altLang="en-US" sz="2000" b="1" u="sng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　　　　</a:t>
            </a:r>
            <a:r>
              <a:rPr lang="zh-CN" altLang="en-US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，而且</a:t>
            </a:r>
            <a:r>
              <a:rPr lang="zh-CN" altLang="en-US" sz="2000" b="1" u="sng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　　　　</a:t>
            </a:r>
            <a:r>
              <a:rPr lang="zh-CN" altLang="en-US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，对角也相等。</a:t>
            </a:r>
            <a:endParaRPr lang="zh-CN" altLang="en-US" sz="2000" b="1" dirty="0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  <a:p>
            <a:pPr indent="800100">
              <a:lnSpc>
                <a:spcPct val="200000"/>
              </a:lnSpc>
            </a:pPr>
            <a:r>
              <a:rPr lang="zh-CN" altLang="en-US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（</a:t>
            </a:r>
            <a:r>
              <a:rPr lang="en-US" altLang="zh-CN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2</a:t>
            </a:r>
            <a:r>
              <a:rPr lang="zh-CN" altLang="en-US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）不同点：</a:t>
            </a:r>
            <a:endParaRPr lang="zh-CN" altLang="en-US" sz="2000" b="1" dirty="0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  <a:p>
            <a:pPr indent="800100">
              <a:lnSpc>
                <a:spcPct val="200000"/>
              </a:lnSpc>
            </a:pPr>
            <a:r>
              <a:rPr lang="zh-CN" altLang="en-US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　    长方形的４个角都是</a:t>
            </a:r>
            <a:r>
              <a:rPr lang="zh-CN" altLang="en-US" sz="2000" b="1" u="sng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　　　</a:t>
            </a:r>
            <a:r>
              <a:rPr lang="zh-CN" altLang="en-US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。　　　　　　　</a:t>
            </a:r>
            <a:endParaRPr lang="zh-CN" altLang="en-US" sz="2000" b="1" dirty="0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  <a:p>
            <a:pPr indent="800100">
              <a:lnSpc>
                <a:spcPct val="200000"/>
              </a:lnSpc>
            </a:pPr>
            <a:r>
              <a:rPr lang="zh-CN" altLang="en-US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　    正方形不仅４个角都是</a:t>
            </a:r>
            <a:r>
              <a:rPr lang="zh-CN" altLang="en-US" sz="2000" b="1" u="sng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　　　　</a:t>
            </a:r>
            <a:r>
              <a:rPr lang="zh-CN" altLang="en-US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，而且４条边的长度也</a:t>
            </a:r>
            <a:r>
              <a:rPr lang="zh-CN" altLang="en-US" sz="2000" b="1" u="sng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　　　</a:t>
            </a:r>
            <a:r>
              <a:rPr lang="zh-CN" altLang="en-US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。</a:t>
            </a:r>
            <a:endParaRPr lang="zh-CN" altLang="en-US" sz="2000" b="1" dirty="0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40968" name="Text Box 8"/>
          <p:cNvSpPr txBox="1">
            <a:spLocks noChangeArrowheads="1"/>
          </p:cNvSpPr>
          <p:nvPr/>
        </p:nvSpPr>
        <p:spPr bwMode="auto">
          <a:xfrm>
            <a:off x="5502276" y="3275148"/>
            <a:ext cx="1368425" cy="448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相等</a:t>
            </a:r>
            <a:endParaRPr lang="zh-CN" altLang="en-US" sz="2000" b="1" dirty="0">
              <a:solidFill>
                <a:srgbClr val="FF0000"/>
              </a:solidFill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40969" name="Text Box 9"/>
          <p:cNvSpPr txBox="1">
            <a:spLocks noChangeArrowheads="1"/>
          </p:cNvSpPr>
          <p:nvPr/>
        </p:nvSpPr>
        <p:spPr bwMode="auto">
          <a:xfrm>
            <a:off x="7177088" y="3258878"/>
            <a:ext cx="1512887" cy="448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 平行</a:t>
            </a:r>
            <a:endParaRPr lang="zh-CN" altLang="en-US" sz="2000" b="1" dirty="0">
              <a:solidFill>
                <a:srgbClr val="FF0000"/>
              </a:solidFill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40970" name="Text Box 10"/>
          <p:cNvSpPr txBox="1">
            <a:spLocks noChangeArrowheads="1"/>
          </p:cNvSpPr>
          <p:nvPr/>
        </p:nvSpPr>
        <p:spPr bwMode="auto">
          <a:xfrm>
            <a:off x="4224337" y="4473240"/>
            <a:ext cx="1871663" cy="448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直角</a:t>
            </a:r>
            <a:endParaRPr lang="zh-CN" altLang="en-US" sz="2000" b="1" dirty="0">
              <a:solidFill>
                <a:srgbClr val="FF0000"/>
              </a:solidFill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40971" name="Text Box 11"/>
          <p:cNvSpPr txBox="1">
            <a:spLocks noChangeArrowheads="1"/>
          </p:cNvSpPr>
          <p:nvPr/>
        </p:nvSpPr>
        <p:spPr bwMode="auto">
          <a:xfrm>
            <a:off x="4563268" y="5124138"/>
            <a:ext cx="1223963" cy="448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直角</a:t>
            </a:r>
            <a:endParaRPr lang="zh-CN" altLang="en-US" sz="2000" b="1" dirty="0">
              <a:solidFill>
                <a:srgbClr val="FF0000"/>
              </a:solidFill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40972" name="Text Box 12"/>
          <p:cNvSpPr txBox="1">
            <a:spLocks noChangeArrowheads="1"/>
          </p:cNvSpPr>
          <p:nvPr/>
        </p:nvSpPr>
        <p:spPr bwMode="auto">
          <a:xfrm>
            <a:off x="8064657" y="5107316"/>
            <a:ext cx="2089150" cy="448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相等</a:t>
            </a:r>
            <a:endParaRPr lang="zh-CN" altLang="en-US" sz="2000" b="1" dirty="0">
              <a:solidFill>
                <a:srgbClr val="FF0000"/>
              </a:solidFill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071487" y="4921311"/>
            <a:ext cx="1316850" cy="16826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8" grpId="0" autoUpdateAnimBg="0"/>
      <p:bldP spid="40969" grpId="0" autoUpdateAnimBg="0"/>
      <p:bldP spid="40970" grpId="0" autoUpdateAnimBg="0"/>
      <p:bldP spid="40971" grpId="0" autoUpdateAnimBg="0"/>
      <p:bldP spid="40972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1" name="Picture 3" descr="image0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47850" y="2613025"/>
            <a:ext cx="4248150" cy="197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534989" y="666418"/>
            <a:ext cx="7488237" cy="448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8.</a:t>
            </a:r>
            <a:r>
              <a:rPr lang="zh-CN" altLang="en-US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数一数，下图中有（       ）个平行四边形。</a:t>
            </a:r>
            <a:endParaRPr lang="zh-CN" altLang="en-US" sz="2000" b="1" dirty="0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4" name="任意多边形: 形状 3"/>
          <p:cNvSpPr/>
          <p:nvPr/>
        </p:nvSpPr>
        <p:spPr>
          <a:xfrm>
            <a:off x="3295650" y="3048000"/>
            <a:ext cx="1219200" cy="533400"/>
          </a:xfrm>
          <a:custGeom>
            <a:avLst/>
            <a:gdLst>
              <a:gd name="connsiteX0" fmla="*/ 266700 w 1219200"/>
              <a:gd name="connsiteY0" fmla="*/ 0 h 533400"/>
              <a:gd name="connsiteX1" fmla="*/ 1219200 w 1219200"/>
              <a:gd name="connsiteY1" fmla="*/ 19050 h 533400"/>
              <a:gd name="connsiteX2" fmla="*/ 971550 w 1219200"/>
              <a:gd name="connsiteY2" fmla="*/ 533400 h 533400"/>
              <a:gd name="connsiteX3" fmla="*/ 0 w 1219200"/>
              <a:gd name="connsiteY3" fmla="*/ 533400 h 533400"/>
              <a:gd name="connsiteX4" fmla="*/ 266700 w 1219200"/>
              <a:gd name="connsiteY4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" h="533400">
                <a:moveTo>
                  <a:pt x="266700" y="0"/>
                </a:moveTo>
                <a:lnTo>
                  <a:pt x="1219200" y="19050"/>
                </a:lnTo>
                <a:lnTo>
                  <a:pt x="971550" y="533400"/>
                </a:lnTo>
                <a:lnTo>
                  <a:pt x="0" y="533400"/>
                </a:lnTo>
                <a:lnTo>
                  <a:pt x="266700" y="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/>
          <p:cNvSpPr/>
          <p:nvPr/>
        </p:nvSpPr>
        <p:spPr>
          <a:xfrm>
            <a:off x="4279106" y="3055620"/>
            <a:ext cx="1748313" cy="525780"/>
          </a:xfrm>
          <a:custGeom>
            <a:avLst/>
            <a:gdLst>
              <a:gd name="connsiteX0" fmla="*/ 266700 w 1219200"/>
              <a:gd name="connsiteY0" fmla="*/ 0 h 533400"/>
              <a:gd name="connsiteX1" fmla="*/ 1219200 w 1219200"/>
              <a:gd name="connsiteY1" fmla="*/ 19050 h 533400"/>
              <a:gd name="connsiteX2" fmla="*/ 971550 w 1219200"/>
              <a:gd name="connsiteY2" fmla="*/ 533400 h 533400"/>
              <a:gd name="connsiteX3" fmla="*/ 0 w 1219200"/>
              <a:gd name="connsiteY3" fmla="*/ 533400 h 533400"/>
              <a:gd name="connsiteX4" fmla="*/ 266700 w 1219200"/>
              <a:gd name="connsiteY4" fmla="*/ 0 h 533400"/>
              <a:gd name="connsiteX0-1" fmla="*/ 186992 w 1219200"/>
              <a:gd name="connsiteY0-2" fmla="*/ 0 h 525780"/>
              <a:gd name="connsiteX1-3" fmla="*/ 1219200 w 1219200"/>
              <a:gd name="connsiteY1-4" fmla="*/ 11430 h 525780"/>
              <a:gd name="connsiteX2-5" fmla="*/ 971550 w 1219200"/>
              <a:gd name="connsiteY2-6" fmla="*/ 525780 h 525780"/>
              <a:gd name="connsiteX3-7" fmla="*/ 0 w 1219200"/>
              <a:gd name="connsiteY3-8" fmla="*/ 525780 h 525780"/>
              <a:gd name="connsiteX4-9" fmla="*/ 186992 w 1219200"/>
              <a:gd name="connsiteY4-10" fmla="*/ 0 h 525780"/>
              <a:gd name="connsiteX0-11" fmla="*/ 186992 w 1219200"/>
              <a:gd name="connsiteY0-12" fmla="*/ 0 h 525780"/>
              <a:gd name="connsiteX1-13" fmla="*/ 1219200 w 1219200"/>
              <a:gd name="connsiteY1-14" fmla="*/ 11430 h 525780"/>
              <a:gd name="connsiteX2-15" fmla="*/ 1067200 w 1219200"/>
              <a:gd name="connsiteY2-16" fmla="*/ 525780 h 525780"/>
              <a:gd name="connsiteX3-17" fmla="*/ 0 w 1219200"/>
              <a:gd name="connsiteY3-18" fmla="*/ 525780 h 525780"/>
              <a:gd name="connsiteX4-19" fmla="*/ 186992 w 1219200"/>
              <a:gd name="connsiteY4-20" fmla="*/ 0 h 52578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" h="525780">
                <a:moveTo>
                  <a:pt x="186992" y="0"/>
                </a:moveTo>
                <a:lnTo>
                  <a:pt x="1219200" y="11430"/>
                </a:lnTo>
                <a:lnTo>
                  <a:pt x="1067200" y="525780"/>
                </a:lnTo>
                <a:lnTo>
                  <a:pt x="0" y="525780"/>
                </a:lnTo>
                <a:lnTo>
                  <a:pt x="186992" y="0"/>
                </a:lnTo>
                <a:close/>
              </a:path>
            </a:pathLst>
          </a:cu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/>
          <p:cNvSpPr/>
          <p:nvPr/>
        </p:nvSpPr>
        <p:spPr>
          <a:xfrm>
            <a:off x="2815590" y="3585234"/>
            <a:ext cx="1447800" cy="956922"/>
          </a:xfrm>
          <a:custGeom>
            <a:avLst/>
            <a:gdLst>
              <a:gd name="connsiteX0" fmla="*/ 266700 w 1219200"/>
              <a:gd name="connsiteY0" fmla="*/ 0 h 533400"/>
              <a:gd name="connsiteX1" fmla="*/ 1219200 w 1219200"/>
              <a:gd name="connsiteY1" fmla="*/ 19050 h 533400"/>
              <a:gd name="connsiteX2" fmla="*/ 971550 w 1219200"/>
              <a:gd name="connsiteY2" fmla="*/ 533400 h 533400"/>
              <a:gd name="connsiteX3" fmla="*/ 0 w 1219200"/>
              <a:gd name="connsiteY3" fmla="*/ 533400 h 533400"/>
              <a:gd name="connsiteX4" fmla="*/ 266700 w 1219200"/>
              <a:gd name="connsiteY4" fmla="*/ 0 h 533400"/>
              <a:gd name="connsiteX0-1" fmla="*/ 266700 w 1447800"/>
              <a:gd name="connsiteY0-2" fmla="*/ 0 h 533400"/>
              <a:gd name="connsiteX1-3" fmla="*/ 1447800 w 1447800"/>
              <a:gd name="connsiteY1-4" fmla="*/ 2128 h 533400"/>
              <a:gd name="connsiteX2-5" fmla="*/ 971550 w 1447800"/>
              <a:gd name="connsiteY2-6" fmla="*/ 533400 h 533400"/>
              <a:gd name="connsiteX3-7" fmla="*/ 0 w 1447800"/>
              <a:gd name="connsiteY3-8" fmla="*/ 533400 h 533400"/>
              <a:gd name="connsiteX4-9" fmla="*/ 266700 w 1447800"/>
              <a:gd name="connsiteY4-10" fmla="*/ 0 h 533400"/>
              <a:gd name="connsiteX0-11" fmla="*/ 480060 w 1447800"/>
              <a:gd name="connsiteY0-12" fmla="*/ 6333 h 531272"/>
              <a:gd name="connsiteX1-13" fmla="*/ 1447800 w 1447800"/>
              <a:gd name="connsiteY1-14" fmla="*/ 0 h 531272"/>
              <a:gd name="connsiteX2-15" fmla="*/ 971550 w 1447800"/>
              <a:gd name="connsiteY2-16" fmla="*/ 531272 h 531272"/>
              <a:gd name="connsiteX3-17" fmla="*/ 0 w 1447800"/>
              <a:gd name="connsiteY3-18" fmla="*/ 531272 h 531272"/>
              <a:gd name="connsiteX4-19" fmla="*/ 480060 w 1447800"/>
              <a:gd name="connsiteY4-20" fmla="*/ 6333 h 5312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447800" h="531272">
                <a:moveTo>
                  <a:pt x="480060" y="6333"/>
                </a:moveTo>
                <a:lnTo>
                  <a:pt x="1447800" y="0"/>
                </a:lnTo>
                <a:lnTo>
                  <a:pt x="971550" y="531272"/>
                </a:lnTo>
                <a:lnTo>
                  <a:pt x="0" y="531272"/>
                </a:lnTo>
                <a:lnTo>
                  <a:pt x="480060" y="6333"/>
                </a:lnTo>
                <a:close/>
              </a:path>
            </a:pathLst>
          </a:cu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/>
          <p:cNvSpPr/>
          <p:nvPr/>
        </p:nvSpPr>
        <p:spPr>
          <a:xfrm>
            <a:off x="3790950" y="3581400"/>
            <a:ext cx="2015490" cy="964543"/>
          </a:xfrm>
          <a:custGeom>
            <a:avLst/>
            <a:gdLst>
              <a:gd name="connsiteX0" fmla="*/ 266700 w 1219200"/>
              <a:gd name="connsiteY0" fmla="*/ 0 h 533400"/>
              <a:gd name="connsiteX1" fmla="*/ 1219200 w 1219200"/>
              <a:gd name="connsiteY1" fmla="*/ 19050 h 533400"/>
              <a:gd name="connsiteX2" fmla="*/ 971550 w 1219200"/>
              <a:gd name="connsiteY2" fmla="*/ 533400 h 533400"/>
              <a:gd name="connsiteX3" fmla="*/ 0 w 1219200"/>
              <a:gd name="connsiteY3" fmla="*/ 533400 h 533400"/>
              <a:gd name="connsiteX4" fmla="*/ 266700 w 1219200"/>
              <a:gd name="connsiteY4" fmla="*/ 0 h 533400"/>
              <a:gd name="connsiteX0-1" fmla="*/ 266700 w 1447800"/>
              <a:gd name="connsiteY0-2" fmla="*/ 0 h 533400"/>
              <a:gd name="connsiteX1-3" fmla="*/ 1447800 w 1447800"/>
              <a:gd name="connsiteY1-4" fmla="*/ 2128 h 533400"/>
              <a:gd name="connsiteX2-5" fmla="*/ 971550 w 1447800"/>
              <a:gd name="connsiteY2-6" fmla="*/ 533400 h 533400"/>
              <a:gd name="connsiteX3-7" fmla="*/ 0 w 1447800"/>
              <a:gd name="connsiteY3-8" fmla="*/ 533400 h 533400"/>
              <a:gd name="connsiteX4-9" fmla="*/ 266700 w 1447800"/>
              <a:gd name="connsiteY4-10" fmla="*/ 0 h 533400"/>
              <a:gd name="connsiteX0-11" fmla="*/ 480060 w 1447800"/>
              <a:gd name="connsiteY0-12" fmla="*/ 6333 h 531272"/>
              <a:gd name="connsiteX1-13" fmla="*/ 1447800 w 1447800"/>
              <a:gd name="connsiteY1-14" fmla="*/ 0 h 531272"/>
              <a:gd name="connsiteX2-15" fmla="*/ 971550 w 1447800"/>
              <a:gd name="connsiteY2-16" fmla="*/ 531272 h 531272"/>
              <a:gd name="connsiteX3-17" fmla="*/ 0 w 1447800"/>
              <a:gd name="connsiteY3-18" fmla="*/ 531272 h 531272"/>
              <a:gd name="connsiteX4-19" fmla="*/ 480060 w 1447800"/>
              <a:gd name="connsiteY4-20" fmla="*/ 6333 h 531272"/>
              <a:gd name="connsiteX0-21" fmla="*/ 348691 w 1447800"/>
              <a:gd name="connsiteY0-22" fmla="*/ 6333 h 531272"/>
              <a:gd name="connsiteX1-23" fmla="*/ 1447800 w 1447800"/>
              <a:gd name="connsiteY1-24" fmla="*/ 0 h 531272"/>
              <a:gd name="connsiteX2-25" fmla="*/ 971550 w 1447800"/>
              <a:gd name="connsiteY2-26" fmla="*/ 531272 h 531272"/>
              <a:gd name="connsiteX3-27" fmla="*/ 0 w 1447800"/>
              <a:gd name="connsiteY3-28" fmla="*/ 531272 h 531272"/>
              <a:gd name="connsiteX4-29" fmla="*/ 348691 w 1447800"/>
              <a:gd name="connsiteY4-30" fmla="*/ 6333 h 531272"/>
              <a:gd name="connsiteX0-31" fmla="*/ 348691 w 1447800"/>
              <a:gd name="connsiteY0-32" fmla="*/ 6333 h 535503"/>
              <a:gd name="connsiteX1-33" fmla="*/ 1447800 w 1447800"/>
              <a:gd name="connsiteY1-34" fmla="*/ 0 h 535503"/>
              <a:gd name="connsiteX2-35" fmla="*/ 1141236 w 1447800"/>
              <a:gd name="connsiteY2-36" fmla="*/ 535503 h 535503"/>
              <a:gd name="connsiteX3-37" fmla="*/ 0 w 1447800"/>
              <a:gd name="connsiteY3-38" fmla="*/ 531272 h 535503"/>
              <a:gd name="connsiteX4-39" fmla="*/ 348691 w 1447800"/>
              <a:gd name="connsiteY4-40" fmla="*/ 6333 h 53550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447800" h="535503">
                <a:moveTo>
                  <a:pt x="348691" y="6333"/>
                </a:moveTo>
                <a:lnTo>
                  <a:pt x="1447800" y="0"/>
                </a:lnTo>
                <a:lnTo>
                  <a:pt x="1141236" y="535503"/>
                </a:lnTo>
                <a:lnTo>
                  <a:pt x="0" y="531272"/>
                </a:lnTo>
                <a:lnTo>
                  <a:pt x="348691" y="6333"/>
                </a:lnTo>
                <a:close/>
              </a:path>
            </a:pathLst>
          </a:custGeom>
          <a:noFill/>
          <a:ln w="381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/>
          <p:cNvSpPr/>
          <p:nvPr/>
        </p:nvSpPr>
        <p:spPr>
          <a:xfrm>
            <a:off x="2815590" y="3581401"/>
            <a:ext cx="2990850" cy="968376"/>
          </a:xfrm>
          <a:custGeom>
            <a:avLst/>
            <a:gdLst>
              <a:gd name="connsiteX0" fmla="*/ 266700 w 1219200"/>
              <a:gd name="connsiteY0" fmla="*/ 0 h 533400"/>
              <a:gd name="connsiteX1" fmla="*/ 1219200 w 1219200"/>
              <a:gd name="connsiteY1" fmla="*/ 19050 h 533400"/>
              <a:gd name="connsiteX2" fmla="*/ 971550 w 1219200"/>
              <a:gd name="connsiteY2" fmla="*/ 533400 h 533400"/>
              <a:gd name="connsiteX3" fmla="*/ 0 w 1219200"/>
              <a:gd name="connsiteY3" fmla="*/ 533400 h 533400"/>
              <a:gd name="connsiteX4" fmla="*/ 266700 w 1219200"/>
              <a:gd name="connsiteY4" fmla="*/ 0 h 533400"/>
              <a:gd name="connsiteX0-1" fmla="*/ 266700 w 1447800"/>
              <a:gd name="connsiteY0-2" fmla="*/ 0 h 533400"/>
              <a:gd name="connsiteX1-3" fmla="*/ 1447800 w 1447800"/>
              <a:gd name="connsiteY1-4" fmla="*/ 2128 h 533400"/>
              <a:gd name="connsiteX2-5" fmla="*/ 971550 w 1447800"/>
              <a:gd name="connsiteY2-6" fmla="*/ 533400 h 533400"/>
              <a:gd name="connsiteX3-7" fmla="*/ 0 w 1447800"/>
              <a:gd name="connsiteY3-8" fmla="*/ 533400 h 533400"/>
              <a:gd name="connsiteX4-9" fmla="*/ 266700 w 1447800"/>
              <a:gd name="connsiteY4-10" fmla="*/ 0 h 533400"/>
              <a:gd name="connsiteX0-11" fmla="*/ 480060 w 1447800"/>
              <a:gd name="connsiteY0-12" fmla="*/ 6333 h 531272"/>
              <a:gd name="connsiteX1-13" fmla="*/ 1447800 w 1447800"/>
              <a:gd name="connsiteY1-14" fmla="*/ 0 h 531272"/>
              <a:gd name="connsiteX2-15" fmla="*/ 971550 w 1447800"/>
              <a:gd name="connsiteY2-16" fmla="*/ 531272 h 531272"/>
              <a:gd name="connsiteX3-17" fmla="*/ 0 w 1447800"/>
              <a:gd name="connsiteY3-18" fmla="*/ 531272 h 531272"/>
              <a:gd name="connsiteX4-19" fmla="*/ 480060 w 1447800"/>
              <a:gd name="connsiteY4-20" fmla="*/ 6333 h 531272"/>
              <a:gd name="connsiteX0-21" fmla="*/ 240297 w 1447800"/>
              <a:gd name="connsiteY0-22" fmla="*/ 0 h 537631"/>
              <a:gd name="connsiteX1-23" fmla="*/ 1447800 w 1447800"/>
              <a:gd name="connsiteY1-24" fmla="*/ 6359 h 537631"/>
              <a:gd name="connsiteX2-25" fmla="*/ 971550 w 1447800"/>
              <a:gd name="connsiteY2-26" fmla="*/ 537631 h 537631"/>
              <a:gd name="connsiteX3-27" fmla="*/ 0 w 1447800"/>
              <a:gd name="connsiteY3-28" fmla="*/ 537631 h 537631"/>
              <a:gd name="connsiteX4-29" fmla="*/ 240297 w 1447800"/>
              <a:gd name="connsiteY4-30" fmla="*/ 0 h 537631"/>
              <a:gd name="connsiteX0-31" fmla="*/ 240297 w 1447800"/>
              <a:gd name="connsiteY0-32" fmla="*/ 0 h 537631"/>
              <a:gd name="connsiteX1-33" fmla="*/ 1447800 w 1447800"/>
              <a:gd name="connsiteY1-34" fmla="*/ 6359 h 537631"/>
              <a:gd name="connsiteX2-35" fmla="*/ 1244511 w 1447800"/>
              <a:gd name="connsiteY2-36" fmla="*/ 533400 h 537631"/>
              <a:gd name="connsiteX3-37" fmla="*/ 0 w 1447800"/>
              <a:gd name="connsiteY3-38" fmla="*/ 537631 h 537631"/>
              <a:gd name="connsiteX4-39" fmla="*/ 240297 w 1447800"/>
              <a:gd name="connsiteY4-40" fmla="*/ 0 h 5376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447800" h="537631">
                <a:moveTo>
                  <a:pt x="240297" y="0"/>
                </a:moveTo>
                <a:lnTo>
                  <a:pt x="1447800" y="6359"/>
                </a:lnTo>
                <a:lnTo>
                  <a:pt x="1244511" y="533400"/>
                </a:lnTo>
                <a:lnTo>
                  <a:pt x="0" y="537631"/>
                </a:lnTo>
                <a:lnTo>
                  <a:pt x="240297" y="0"/>
                </a:lnTo>
                <a:close/>
              </a:path>
            </a:pathLst>
          </a:cu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/>
          <p:cNvSpPr/>
          <p:nvPr/>
        </p:nvSpPr>
        <p:spPr>
          <a:xfrm>
            <a:off x="3284697" y="3048000"/>
            <a:ext cx="2780823" cy="541656"/>
          </a:xfrm>
          <a:custGeom>
            <a:avLst/>
            <a:gdLst>
              <a:gd name="connsiteX0" fmla="*/ 266700 w 1219200"/>
              <a:gd name="connsiteY0" fmla="*/ 0 h 533400"/>
              <a:gd name="connsiteX1" fmla="*/ 1219200 w 1219200"/>
              <a:gd name="connsiteY1" fmla="*/ 19050 h 533400"/>
              <a:gd name="connsiteX2" fmla="*/ 971550 w 1219200"/>
              <a:gd name="connsiteY2" fmla="*/ 533400 h 533400"/>
              <a:gd name="connsiteX3" fmla="*/ 0 w 1219200"/>
              <a:gd name="connsiteY3" fmla="*/ 533400 h 533400"/>
              <a:gd name="connsiteX4" fmla="*/ 266700 w 1219200"/>
              <a:gd name="connsiteY4" fmla="*/ 0 h 533400"/>
              <a:gd name="connsiteX0-1" fmla="*/ 266700 w 1447800"/>
              <a:gd name="connsiteY0-2" fmla="*/ 0 h 533400"/>
              <a:gd name="connsiteX1-3" fmla="*/ 1447800 w 1447800"/>
              <a:gd name="connsiteY1-4" fmla="*/ 2128 h 533400"/>
              <a:gd name="connsiteX2-5" fmla="*/ 971550 w 1447800"/>
              <a:gd name="connsiteY2-6" fmla="*/ 533400 h 533400"/>
              <a:gd name="connsiteX3-7" fmla="*/ 0 w 1447800"/>
              <a:gd name="connsiteY3-8" fmla="*/ 533400 h 533400"/>
              <a:gd name="connsiteX4-9" fmla="*/ 266700 w 1447800"/>
              <a:gd name="connsiteY4-10" fmla="*/ 0 h 533400"/>
              <a:gd name="connsiteX0-11" fmla="*/ 480060 w 1447800"/>
              <a:gd name="connsiteY0-12" fmla="*/ 6333 h 531272"/>
              <a:gd name="connsiteX1-13" fmla="*/ 1447800 w 1447800"/>
              <a:gd name="connsiteY1-14" fmla="*/ 0 h 531272"/>
              <a:gd name="connsiteX2-15" fmla="*/ 971550 w 1447800"/>
              <a:gd name="connsiteY2-16" fmla="*/ 531272 h 531272"/>
              <a:gd name="connsiteX3-17" fmla="*/ 0 w 1447800"/>
              <a:gd name="connsiteY3-18" fmla="*/ 531272 h 531272"/>
              <a:gd name="connsiteX4-19" fmla="*/ 480060 w 1447800"/>
              <a:gd name="connsiteY4-20" fmla="*/ 6333 h 531272"/>
              <a:gd name="connsiteX0-21" fmla="*/ 240297 w 1447800"/>
              <a:gd name="connsiteY0-22" fmla="*/ 0 h 537631"/>
              <a:gd name="connsiteX1-23" fmla="*/ 1447800 w 1447800"/>
              <a:gd name="connsiteY1-24" fmla="*/ 6359 h 537631"/>
              <a:gd name="connsiteX2-25" fmla="*/ 971550 w 1447800"/>
              <a:gd name="connsiteY2-26" fmla="*/ 537631 h 537631"/>
              <a:gd name="connsiteX3-27" fmla="*/ 0 w 1447800"/>
              <a:gd name="connsiteY3-28" fmla="*/ 537631 h 537631"/>
              <a:gd name="connsiteX4-29" fmla="*/ 240297 w 1447800"/>
              <a:gd name="connsiteY4-30" fmla="*/ 0 h 537631"/>
              <a:gd name="connsiteX0-31" fmla="*/ 240297 w 1447800"/>
              <a:gd name="connsiteY0-32" fmla="*/ 0 h 537631"/>
              <a:gd name="connsiteX1-33" fmla="*/ 1447800 w 1447800"/>
              <a:gd name="connsiteY1-34" fmla="*/ 6359 h 537631"/>
              <a:gd name="connsiteX2-35" fmla="*/ 1244511 w 1447800"/>
              <a:gd name="connsiteY2-36" fmla="*/ 533400 h 537631"/>
              <a:gd name="connsiteX3-37" fmla="*/ 0 w 1447800"/>
              <a:gd name="connsiteY3-38" fmla="*/ 537631 h 537631"/>
              <a:gd name="connsiteX4-39" fmla="*/ 240297 w 1447800"/>
              <a:gd name="connsiteY4-40" fmla="*/ 0 h 537631"/>
              <a:gd name="connsiteX0-41" fmla="*/ 145778 w 1447800"/>
              <a:gd name="connsiteY0-42" fmla="*/ 0 h 537631"/>
              <a:gd name="connsiteX1-43" fmla="*/ 1447800 w 1447800"/>
              <a:gd name="connsiteY1-44" fmla="*/ 6359 h 537631"/>
              <a:gd name="connsiteX2-45" fmla="*/ 1244511 w 1447800"/>
              <a:gd name="connsiteY2-46" fmla="*/ 533400 h 537631"/>
              <a:gd name="connsiteX3-47" fmla="*/ 0 w 1447800"/>
              <a:gd name="connsiteY3-48" fmla="*/ 537631 h 537631"/>
              <a:gd name="connsiteX4-49" fmla="*/ 145778 w 1447800"/>
              <a:gd name="connsiteY4-50" fmla="*/ 0 h 537631"/>
              <a:gd name="connsiteX0-51" fmla="*/ 145778 w 1379746"/>
              <a:gd name="connsiteY0-52" fmla="*/ 8767 h 546398"/>
              <a:gd name="connsiteX1-53" fmla="*/ 1379746 w 1379746"/>
              <a:gd name="connsiteY1-54" fmla="*/ 0 h 546398"/>
              <a:gd name="connsiteX2-55" fmla="*/ 1244511 w 1379746"/>
              <a:gd name="connsiteY2-56" fmla="*/ 542167 h 546398"/>
              <a:gd name="connsiteX3-57" fmla="*/ 0 w 1379746"/>
              <a:gd name="connsiteY3-58" fmla="*/ 546398 h 546398"/>
              <a:gd name="connsiteX4-59" fmla="*/ 145778 w 1379746"/>
              <a:gd name="connsiteY4-60" fmla="*/ 8767 h 546398"/>
              <a:gd name="connsiteX0-61" fmla="*/ 145778 w 1379746"/>
              <a:gd name="connsiteY0-62" fmla="*/ 0 h 537631"/>
              <a:gd name="connsiteX1-63" fmla="*/ 1379746 w 1379746"/>
              <a:gd name="connsiteY1-64" fmla="*/ 6360 h 537631"/>
              <a:gd name="connsiteX2-65" fmla="*/ 1244511 w 1379746"/>
              <a:gd name="connsiteY2-66" fmla="*/ 533400 h 537631"/>
              <a:gd name="connsiteX3-67" fmla="*/ 0 w 1379746"/>
              <a:gd name="connsiteY3-68" fmla="*/ 537631 h 537631"/>
              <a:gd name="connsiteX4-69" fmla="*/ 145778 w 1379746"/>
              <a:gd name="connsiteY4-70" fmla="*/ 0 h 5376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379746" h="537631">
                <a:moveTo>
                  <a:pt x="145778" y="0"/>
                </a:moveTo>
                <a:lnTo>
                  <a:pt x="1379746" y="6360"/>
                </a:lnTo>
                <a:lnTo>
                  <a:pt x="1244511" y="533400"/>
                </a:lnTo>
                <a:lnTo>
                  <a:pt x="0" y="537631"/>
                </a:lnTo>
                <a:lnTo>
                  <a:pt x="145778" y="0"/>
                </a:lnTo>
                <a:close/>
              </a:path>
            </a:pathLst>
          </a:cu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/>
          <p:cNvSpPr/>
          <p:nvPr/>
        </p:nvSpPr>
        <p:spPr>
          <a:xfrm>
            <a:off x="2815588" y="3048001"/>
            <a:ext cx="3211829" cy="1514446"/>
          </a:xfrm>
          <a:custGeom>
            <a:avLst/>
            <a:gdLst>
              <a:gd name="connsiteX0" fmla="*/ 266700 w 1219200"/>
              <a:gd name="connsiteY0" fmla="*/ 0 h 533400"/>
              <a:gd name="connsiteX1" fmla="*/ 1219200 w 1219200"/>
              <a:gd name="connsiteY1" fmla="*/ 19050 h 533400"/>
              <a:gd name="connsiteX2" fmla="*/ 971550 w 1219200"/>
              <a:gd name="connsiteY2" fmla="*/ 533400 h 533400"/>
              <a:gd name="connsiteX3" fmla="*/ 0 w 1219200"/>
              <a:gd name="connsiteY3" fmla="*/ 533400 h 533400"/>
              <a:gd name="connsiteX4" fmla="*/ 266700 w 1219200"/>
              <a:gd name="connsiteY4" fmla="*/ 0 h 533400"/>
              <a:gd name="connsiteX0-1" fmla="*/ 266700 w 1447800"/>
              <a:gd name="connsiteY0-2" fmla="*/ 0 h 533400"/>
              <a:gd name="connsiteX1-3" fmla="*/ 1447800 w 1447800"/>
              <a:gd name="connsiteY1-4" fmla="*/ 2128 h 533400"/>
              <a:gd name="connsiteX2-5" fmla="*/ 971550 w 1447800"/>
              <a:gd name="connsiteY2-6" fmla="*/ 533400 h 533400"/>
              <a:gd name="connsiteX3-7" fmla="*/ 0 w 1447800"/>
              <a:gd name="connsiteY3-8" fmla="*/ 533400 h 533400"/>
              <a:gd name="connsiteX4-9" fmla="*/ 266700 w 1447800"/>
              <a:gd name="connsiteY4-10" fmla="*/ 0 h 533400"/>
              <a:gd name="connsiteX0-11" fmla="*/ 480060 w 1447800"/>
              <a:gd name="connsiteY0-12" fmla="*/ 6333 h 531272"/>
              <a:gd name="connsiteX1-13" fmla="*/ 1447800 w 1447800"/>
              <a:gd name="connsiteY1-14" fmla="*/ 0 h 531272"/>
              <a:gd name="connsiteX2-15" fmla="*/ 971550 w 1447800"/>
              <a:gd name="connsiteY2-16" fmla="*/ 531272 h 531272"/>
              <a:gd name="connsiteX3-17" fmla="*/ 0 w 1447800"/>
              <a:gd name="connsiteY3-18" fmla="*/ 531272 h 531272"/>
              <a:gd name="connsiteX4-19" fmla="*/ 480060 w 1447800"/>
              <a:gd name="connsiteY4-20" fmla="*/ 6333 h 531272"/>
              <a:gd name="connsiteX0-21" fmla="*/ 480060 w 1722120"/>
              <a:gd name="connsiteY0-22" fmla="*/ 914 h 525853"/>
              <a:gd name="connsiteX1-23" fmla="*/ 1722120 w 1722120"/>
              <a:gd name="connsiteY1-24" fmla="*/ 0 h 525853"/>
              <a:gd name="connsiteX2-25" fmla="*/ 971550 w 1722120"/>
              <a:gd name="connsiteY2-26" fmla="*/ 525853 h 525853"/>
              <a:gd name="connsiteX3-27" fmla="*/ 0 w 1722120"/>
              <a:gd name="connsiteY3-28" fmla="*/ 525853 h 525853"/>
              <a:gd name="connsiteX4-29" fmla="*/ 480060 w 1722120"/>
              <a:gd name="connsiteY4-30" fmla="*/ 914 h 525853"/>
              <a:gd name="connsiteX0-31" fmla="*/ 762000 w 1722120"/>
              <a:gd name="connsiteY0-32" fmla="*/ 0 h 527648"/>
              <a:gd name="connsiteX1-33" fmla="*/ 1722120 w 1722120"/>
              <a:gd name="connsiteY1-34" fmla="*/ 1795 h 527648"/>
              <a:gd name="connsiteX2-35" fmla="*/ 971550 w 1722120"/>
              <a:gd name="connsiteY2-36" fmla="*/ 527648 h 527648"/>
              <a:gd name="connsiteX3-37" fmla="*/ 0 w 1722120"/>
              <a:gd name="connsiteY3-38" fmla="*/ 527648 h 527648"/>
              <a:gd name="connsiteX4-39" fmla="*/ 762000 w 1722120"/>
              <a:gd name="connsiteY4-40" fmla="*/ 0 h 527648"/>
              <a:gd name="connsiteX0-41" fmla="*/ 406544 w 1722120"/>
              <a:gd name="connsiteY0-42" fmla="*/ 0 h 527648"/>
              <a:gd name="connsiteX1-43" fmla="*/ 1722120 w 1722120"/>
              <a:gd name="connsiteY1-44" fmla="*/ 1795 h 527648"/>
              <a:gd name="connsiteX2-45" fmla="*/ 971550 w 1722120"/>
              <a:gd name="connsiteY2-46" fmla="*/ 527648 h 527648"/>
              <a:gd name="connsiteX3-47" fmla="*/ 0 w 1722120"/>
              <a:gd name="connsiteY3-48" fmla="*/ 527648 h 527648"/>
              <a:gd name="connsiteX4-49" fmla="*/ 406544 w 1722120"/>
              <a:gd name="connsiteY4-50" fmla="*/ 0 h 527648"/>
              <a:gd name="connsiteX0-51" fmla="*/ 406544 w 1722120"/>
              <a:gd name="connsiteY0-52" fmla="*/ 0 h 538486"/>
              <a:gd name="connsiteX1-53" fmla="*/ 1722120 w 1722120"/>
              <a:gd name="connsiteY1-54" fmla="*/ 1795 h 538486"/>
              <a:gd name="connsiteX2-55" fmla="*/ 1384205 w 1722120"/>
              <a:gd name="connsiteY2-56" fmla="*/ 538486 h 538486"/>
              <a:gd name="connsiteX3-57" fmla="*/ 0 w 1722120"/>
              <a:gd name="connsiteY3-58" fmla="*/ 527648 h 538486"/>
              <a:gd name="connsiteX4-59" fmla="*/ 406544 w 1722120"/>
              <a:gd name="connsiteY4-60" fmla="*/ 0 h 5384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722120" h="538486">
                <a:moveTo>
                  <a:pt x="406544" y="0"/>
                </a:moveTo>
                <a:lnTo>
                  <a:pt x="1722120" y="1795"/>
                </a:lnTo>
                <a:lnTo>
                  <a:pt x="1384205" y="538486"/>
                </a:lnTo>
                <a:lnTo>
                  <a:pt x="0" y="527648"/>
                </a:lnTo>
                <a:lnTo>
                  <a:pt x="406544" y="0"/>
                </a:lnTo>
                <a:close/>
              </a:path>
            </a:pathLst>
          </a:cu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/>
          <p:cNvSpPr/>
          <p:nvPr/>
        </p:nvSpPr>
        <p:spPr>
          <a:xfrm>
            <a:off x="2800349" y="3063240"/>
            <a:ext cx="1714502" cy="1486536"/>
          </a:xfrm>
          <a:custGeom>
            <a:avLst/>
            <a:gdLst>
              <a:gd name="connsiteX0" fmla="*/ 266700 w 1219200"/>
              <a:gd name="connsiteY0" fmla="*/ 0 h 533400"/>
              <a:gd name="connsiteX1" fmla="*/ 1219200 w 1219200"/>
              <a:gd name="connsiteY1" fmla="*/ 19050 h 533400"/>
              <a:gd name="connsiteX2" fmla="*/ 971550 w 1219200"/>
              <a:gd name="connsiteY2" fmla="*/ 533400 h 533400"/>
              <a:gd name="connsiteX3" fmla="*/ 0 w 1219200"/>
              <a:gd name="connsiteY3" fmla="*/ 533400 h 533400"/>
              <a:gd name="connsiteX4" fmla="*/ 266700 w 1219200"/>
              <a:gd name="connsiteY4" fmla="*/ 0 h 533400"/>
              <a:gd name="connsiteX0-1" fmla="*/ 266700 w 1447800"/>
              <a:gd name="connsiteY0-2" fmla="*/ 0 h 533400"/>
              <a:gd name="connsiteX1-3" fmla="*/ 1447800 w 1447800"/>
              <a:gd name="connsiteY1-4" fmla="*/ 2128 h 533400"/>
              <a:gd name="connsiteX2-5" fmla="*/ 971550 w 1447800"/>
              <a:gd name="connsiteY2-6" fmla="*/ 533400 h 533400"/>
              <a:gd name="connsiteX3-7" fmla="*/ 0 w 1447800"/>
              <a:gd name="connsiteY3-8" fmla="*/ 533400 h 533400"/>
              <a:gd name="connsiteX4-9" fmla="*/ 266700 w 1447800"/>
              <a:gd name="connsiteY4-10" fmla="*/ 0 h 533400"/>
              <a:gd name="connsiteX0-11" fmla="*/ 480060 w 1447800"/>
              <a:gd name="connsiteY0-12" fmla="*/ 6333 h 531272"/>
              <a:gd name="connsiteX1-13" fmla="*/ 1447800 w 1447800"/>
              <a:gd name="connsiteY1-14" fmla="*/ 0 h 531272"/>
              <a:gd name="connsiteX2-15" fmla="*/ 971550 w 1447800"/>
              <a:gd name="connsiteY2-16" fmla="*/ 531272 h 531272"/>
              <a:gd name="connsiteX3-17" fmla="*/ 0 w 1447800"/>
              <a:gd name="connsiteY3-18" fmla="*/ 531272 h 531272"/>
              <a:gd name="connsiteX4-19" fmla="*/ 480060 w 1447800"/>
              <a:gd name="connsiteY4-20" fmla="*/ 6333 h 531272"/>
              <a:gd name="connsiteX0-21" fmla="*/ 480060 w 1722120"/>
              <a:gd name="connsiteY0-22" fmla="*/ 914 h 525853"/>
              <a:gd name="connsiteX1-23" fmla="*/ 1722120 w 1722120"/>
              <a:gd name="connsiteY1-24" fmla="*/ 0 h 525853"/>
              <a:gd name="connsiteX2-25" fmla="*/ 971550 w 1722120"/>
              <a:gd name="connsiteY2-26" fmla="*/ 525853 h 525853"/>
              <a:gd name="connsiteX3-27" fmla="*/ 0 w 1722120"/>
              <a:gd name="connsiteY3-28" fmla="*/ 525853 h 525853"/>
              <a:gd name="connsiteX4-29" fmla="*/ 480060 w 1722120"/>
              <a:gd name="connsiteY4-30" fmla="*/ 914 h 525853"/>
              <a:gd name="connsiteX0-31" fmla="*/ 762000 w 1722120"/>
              <a:gd name="connsiteY0-32" fmla="*/ 0 h 527648"/>
              <a:gd name="connsiteX1-33" fmla="*/ 1722120 w 1722120"/>
              <a:gd name="connsiteY1-34" fmla="*/ 1795 h 527648"/>
              <a:gd name="connsiteX2-35" fmla="*/ 971550 w 1722120"/>
              <a:gd name="connsiteY2-36" fmla="*/ 527648 h 527648"/>
              <a:gd name="connsiteX3-37" fmla="*/ 0 w 1722120"/>
              <a:gd name="connsiteY3-38" fmla="*/ 527648 h 527648"/>
              <a:gd name="connsiteX4-39" fmla="*/ 762000 w 1722120"/>
              <a:gd name="connsiteY4-40" fmla="*/ 0 h 527648"/>
              <a:gd name="connsiteX0-41" fmla="*/ 592993 w 1722120"/>
              <a:gd name="connsiteY0-42" fmla="*/ 0 h 527648"/>
              <a:gd name="connsiteX1-43" fmla="*/ 1722120 w 1722120"/>
              <a:gd name="connsiteY1-44" fmla="*/ 1795 h 527648"/>
              <a:gd name="connsiteX2-45" fmla="*/ 971550 w 1722120"/>
              <a:gd name="connsiteY2-46" fmla="*/ 527648 h 527648"/>
              <a:gd name="connsiteX3-47" fmla="*/ 0 w 1722120"/>
              <a:gd name="connsiteY3-48" fmla="*/ 527648 h 527648"/>
              <a:gd name="connsiteX4-49" fmla="*/ 592993 w 1722120"/>
              <a:gd name="connsiteY4-50" fmla="*/ 0 h 527648"/>
              <a:gd name="connsiteX0-51" fmla="*/ 592993 w 1722120"/>
              <a:gd name="connsiteY0-52" fmla="*/ 0 h 527648"/>
              <a:gd name="connsiteX1-53" fmla="*/ 1722120 w 1722120"/>
              <a:gd name="connsiteY1-54" fmla="*/ 1795 h 527648"/>
              <a:gd name="connsiteX2-55" fmla="*/ 1233802 w 1722120"/>
              <a:gd name="connsiteY2-56" fmla="*/ 527648 h 527648"/>
              <a:gd name="connsiteX3-57" fmla="*/ 0 w 1722120"/>
              <a:gd name="connsiteY3-58" fmla="*/ 527648 h 527648"/>
              <a:gd name="connsiteX4-59" fmla="*/ 592993 w 1722120"/>
              <a:gd name="connsiteY4-60" fmla="*/ 0 h 527648"/>
              <a:gd name="connsiteX0-61" fmla="*/ 592993 w 1722120"/>
              <a:gd name="connsiteY0-62" fmla="*/ 0 h 530357"/>
              <a:gd name="connsiteX1-63" fmla="*/ 1722120 w 1722120"/>
              <a:gd name="connsiteY1-64" fmla="*/ 1795 h 530357"/>
              <a:gd name="connsiteX2-65" fmla="*/ 973571 w 1722120"/>
              <a:gd name="connsiteY2-66" fmla="*/ 530357 h 530357"/>
              <a:gd name="connsiteX3-67" fmla="*/ 0 w 1722120"/>
              <a:gd name="connsiteY3-68" fmla="*/ 527648 h 530357"/>
              <a:gd name="connsiteX4-69" fmla="*/ 592993 w 1722120"/>
              <a:gd name="connsiteY4-70" fmla="*/ 0 h 530357"/>
              <a:gd name="connsiteX0-71" fmla="*/ 791993 w 1722120"/>
              <a:gd name="connsiteY0-72" fmla="*/ 3624 h 528562"/>
              <a:gd name="connsiteX1-73" fmla="*/ 1722120 w 1722120"/>
              <a:gd name="connsiteY1-74" fmla="*/ 0 h 528562"/>
              <a:gd name="connsiteX2-75" fmla="*/ 973571 w 1722120"/>
              <a:gd name="connsiteY2-76" fmla="*/ 528562 h 528562"/>
              <a:gd name="connsiteX3-77" fmla="*/ 0 w 1722120"/>
              <a:gd name="connsiteY3-78" fmla="*/ 525853 h 528562"/>
              <a:gd name="connsiteX4-79" fmla="*/ 791993 w 1722120"/>
              <a:gd name="connsiteY4-80" fmla="*/ 3624 h 5285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722120" h="528562">
                <a:moveTo>
                  <a:pt x="791993" y="3624"/>
                </a:moveTo>
                <a:lnTo>
                  <a:pt x="1722120" y="0"/>
                </a:lnTo>
                <a:lnTo>
                  <a:pt x="973571" y="528562"/>
                </a:lnTo>
                <a:lnTo>
                  <a:pt x="0" y="525853"/>
                </a:lnTo>
                <a:lnTo>
                  <a:pt x="791993" y="3624"/>
                </a:lnTo>
                <a:close/>
              </a:path>
            </a:pathLst>
          </a:cu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/>
          <p:cNvSpPr/>
          <p:nvPr/>
        </p:nvSpPr>
        <p:spPr>
          <a:xfrm>
            <a:off x="3768088" y="3065812"/>
            <a:ext cx="2270282" cy="1506824"/>
          </a:xfrm>
          <a:custGeom>
            <a:avLst/>
            <a:gdLst>
              <a:gd name="connsiteX0" fmla="*/ 266700 w 1219200"/>
              <a:gd name="connsiteY0" fmla="*/ 0 h 533400"/>
              <a:gd name="connsiteX1" fmla="*/ 1219200 w 1219200"/>
              <a:gd name="connsiteY1" fmla="*/ 19050 h 533400"/>
              <a:gd name="connsiteX2" fmla="*/ 971550 w 1219200"/>
              <a:gd name="connsiteY2" fmla="*/ 533400 h 533400"/>
              <a:gd name="connsiteX3" fmla="*/ 0 w 1219200"/>
              <a:gd name="connsiteY3" fmla="*/ 533400 h 533400"/>
              <a:gd name="connsiteX4" fmla="*/ 266700 w 1219200"/>
              <a:gd name="connsiteY4" fmla="*/ 0 h 533400"/>
              <a:gd name="connsiteX0-1" fmla="*/ 266700 w 1447800"/>
              <a:gd name="connsiteY0-2" fmla="*/ 0 h 533400"/>
              <a:gd name="connsiteX1-3" fmla="*/ 1447800 w 1447800"/>
              <a:gd name="connsiteY1-4" fmla="*/ 2128 h 533400"/>
              <a:gd name="connsiteX2-5" fmla="*/ 971550 w 1447800"/>
              <a:gd name="connsiteY2-6" fmla="*/ 533400 h 533400"/>
              <a:gd name="connsiteX3-7" fmla="*/ 0 w 1447800"/>
              <a:gd name="connsiteY3-8" fmla="*/ 533400 h 533400"/>
              <a:gd name="connsiteX4-9" fmla="*/ 266700 w 1447800"/>
              <a:gd name="connsiteY4-10" fmla="*/ 0 h 533400"/>
              <a:gd name="connsiteX0-11" fmla="*/ 480060 w 1447800"/>
              <a:gd name="connsiteY0-12" fmla="*/ 6333 h 531272"/>
              <a:gd name="connsiteX1-13" fmla="*/ 1447800 w 1447800"/>
              <a:gd name="connsiteY1-14" fmla="*/ 0 h 531272"/>
              <a:gd name="connsiteX2-15" fmla="*/ 971550 w 1447800"/>
              <a:gd name="connsiteY2-16" fmla="*/ 531272 h 531272"/>
              <a:gd name="connsiteX3-17" fmla="*/ 0 w 1447800"/>
              <a:gd name="connsiteY3-18" fmla="*/ 531272 h 531272"/>
              <a:gd name="connsiteX4-19" fmla="*/ 480060 w 1447800"/>
              <a:gd name="connsiteY4-20" fmla="*/ 6333 h 531272"/>
              <a:gd name="connsiteX0-21" fmla="*/ 480060 w 1722120"/>
              <a:gd name="connsiteY0-22" fmla="*/ 914 h 525853"/>
              <a:gd name="connsiteX1-23" fmla="*/ 1722120 w 1722120"/>
              <a:gd name="connsiteY1-24" fmla="*/ 0 h 525853"/>
              <a:gd name="connsiteX2-25" fmla="*/ 971550 w 1722120"/>
              <a:gd name="connsiteY2-26" fmla="*/ 525853 h 525853"/>
              <a:gd name="connsiteX3-27" fmla="*/ 0 w 1722120"/>
              <a:gd name="connsiteY3-28" fmla="*/ 525853 h 525853"/>
              <a:gd name="connsiteX4-29" fmla="*/ 480060 w 1722120"/>
              <a:gd name="connsiteY4-30" fmla="*/ 914 h 525853"/>
              <a:gd name="connsiteX0-31" fmla="*/ 762000 w 1722120"/>
              <a:gd name="connsiteY0-32" fmla="*/ 0 h 527648"/>
              <a:gd name="connsiteX1-33" fmla="*/ 1722120 w 1722120"/>
              <a:gd name="connsiteY1-34" fmla="*/ 1795 h 527648"/>
              <a:gd name="connsiteX2-35" fmla="*/ 971550 w 1722120"/>
              <a:gd name="connsiteY2-36" fmla="*/ 527648 h 527648"/>
              <a:gd name="connsiteX3-37" fmla="*/ 0 w 1722120"/>
              <a:gd name="connsiteY3-38" fmla="*/ 527648 h 527648"/>
              <a:gd name="connsiteX4-39" fmla="*/ 762000 w 1722120"/>
              <a:gd name="connsiteY4-40" fmla="*/ 0 h 527648"/>
              <a:gd name="connsiteX0-41" fmla="*/ 592993 w 1722120"/>
              <a:gd name="connsiteY0-42" fmla="*/ 0 h 527648"/>
              <a:gd name="connsiteX1-43" fmla="*/ 1722120 w 1722120"/>
              <a:gd name="connsiteY1-44" fmla="*/ 1795 h 527648"/>
              <a:gd name="connsiteX2-45" fmla="*/ 971550 w 1722120"/>
              <a:gd name="connsiteY2-46" fmla="*/ 527648 h 527648"/>
              <a:gd name="connsiteX3-47" fmla="*/ 0 w 1722120"/>
              <a:gd name="connsiteY3-48" fmla="*/ 527648 h 527648"/>
              <a:gd name="connsiteX4-49" fmla="*/ 592993 w 1722120"/>
              <a:gd name="connsiteY4-50" fmla="*/ 0 h 527648"/>
              <a:gd name="connsiteX0-51" fmla="*/ 592993 w 1722120"/>
              <a:gd name="connsiteY0-52" fmla="*/ 0 h 527648"/>
              <a:gd name="connsiteX1-53" fmla="*/ 1722120 w 1722120"/>
              <a:gd name="connsiteY1-54" fmla="*/ 1795 h 527648"/>
              <a:gd name="connsiteX2-55" fmla="*/ 1233802 w 1722120"/>
              <a:gd name="connsiteY2-56" fmla="*/ 527648 h 527648"/>
              <a:gd name="connsiteX3-57" fmla="*/ 0 w 1722120"/>
              <a:gd name="connsiteY3-58" fmla="*/ 527648 h 527648"/>
              <a:gd name="connsiteX4-59" fmla="*/ 592993 w 1722120"/>
              <a:gd name="connsiteY4-60" fmla="*/ 0 h 527648"/>
              <a:gd name="connsiteX0-61" fmla="*/ 592993 w 1722120"/>
              <a:gd name="connsiteY0-62" fmla="*/ 0 h 530357"/>
              <a:gd name="connsiteX1-63" fmla="*/ 1722120 w 1722120"/>
              <a:gd name="connsiteY1-64" fmla="*/ 1795 h 530357"/>
              <a:gd name="connsiteX2-65" fmla="*/ 973571 w 1722120"/>
              <a:gd name="connsiteY2-66" fmla="*/ 530357 h 530357"/>
              <a:gd name="connsiteX3-67" fmla="*/ 0 w 1722120"/>
              <a:gd name="connsiteY3-68" fmla="*/ 527648 h 530357"/>
              <a:gd name="connsiteX4-69" fmla="*/ 592993 w 1722120"/>
              <a:gd name="connsiteY4-70" fmla="*/ 0 h 530357"/>
              <a:gd name="connsiteX0-71" fmla="*/ 791993 w 1722120"/>
              <a:gd name="connsiteY0-72" fmla="*/ 3624 h 528562"/>
              <a:gd name="connsiteX1-73" fmla="*/ 1722120 w 1722120"/>
              <a:gd name="connsiteY1-74" fmla="*/ 0 h 528562"/>
              <a:gd name="connsiteX2-75" fmla="*/ 973571 w 1722120"/>
              <a:gd name="connsiteY2-76" fmla="*/ 528562 h 528562"/>
              <a:gd name="connsiteX3-77" fmla="*/ 0 w 1722120"/>
              <a:gd name="connsiteY3-78" fmla="*/ 525853 h 528562"/>
              <a:gd name="connsiteX4-79" fmla="*/ 791993 w 1722120"/>
              <a:gd name="connsiteY4-80" fmla="*/ 3624 h 528562"/>
              <a:gd name="connsiteX0-81" fmla="*/ 578128 w 1722120"/>
              <a:gd name="connsiteY0-82" fmla="*/ 0 h 530357"/>
              <a:gd name="connsiteX1-83" fmla="*/ 1722120 w 1722120"/>
              <a:gd name="connsiteY1-84" fmla="*/ 1795 h 530357"/>
              <a:gd name="connsiteX2-85" fmla="*/ 973571 w 1722120"/>
              <a:gd name="connsiteY2-86" fmla="*/ 530357 h 530357"/>
              <a:gd name="connsiteX3-87" fmla="*/ 0 w 1722120"/>
              <a:gd name="connsiteY3-88" fmla="*/ 527648 h 530357"/>
              <a:gd name="connsiteX4-89" fmla="*/ 578128 w 1722120"/>
              <a:gd name="connsiteY4-90" fmla="*/ 0 h 530357"/>
              <a:gd name="connsiteX0-91" fmla="*/ 578128 w 1722120"/>
              <a:gd name="connsiteY0-92" fmla="*/ 0 h 535776"/>
              <a:gd name="connsiteX1-93" fmla="*/ 1722120 w 1722120"/>
              <a:gd name="connsiteY1-94" fmla="*/ 1795 h 535776"/>
              <a:gd name="connsiteX2-95" fmla="*/ 1227897 w 1722120"/>
              <a:gd name="connsiteY2-96" fmla="*/ 535776 h 535776"/>
              <a:gd name="connsiteX3-97" fmla="*/ 0 w 1722120"/>
              <a:gd name="connsiteY3-98" fmla="*/ 527648 h 535776"/>
              <a:gd name="connsiteX4-99" fmla="*/ 578128 w 1722120"/>
              <a:gd name="connsiteY4-100" fmla="*/ 0 h 53577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722120" h="535776">
                <a:moveTo>
                  <a:pt x="578128" y="0"/>
                </a:moveTo>
                <a:lnTo>
                  <a:pt x="1722120" y="1795"/>
                </a:lnTo>
                <a:lnTo>
                  <a:pt x="1227897" y="535776"/>
                </a:lnTo>
                <a:lnTo>
                  <a:pt x="0" y="527648"/>
                </a:lnTo>
                <a:lnTo>
                  <a:pt x="578128" y="0"/>
                </a:lnTo>
                <a:close/>
              </a:path>
            </a:pathLst>
          </a:custGeom>
          <a:noFill/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8868184" y="3063240"/>
            <a:ext cx="2437525" cy="358692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122294" y="668063"/>
            <a:ext cx="5353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9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8" grpId="0" animBg="1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2112579" y="3155731"/>
            <a:ext cx="2209800" cy="1066800"/>
          </a:xfrm>
          <a:prstGeom prst="rect">
            <a:avLst/>
          </a:prstGeom>
          <a:solidFill>
            <a:schemeClr val="bg1"/>
          </a:solidFill>
          <a:ln w="28575" cmpd="sng">
            <a:solidFill>
              <a:srgbClr val="FF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44035" name="Freeform 3"/>
          <p:cNvSpPr/>
          <p:nvPr/>
        </p:nvSpPr>
        <p:spPr bwMode="auto">
          <a:xfrm>
            <a:off x="2112579" y="3155731"/>
            <a:ext cx="1143000" cy="1066800"/>
          </a:xfrm>
          <a:custGeom>
            <a:avLst/>
            <a:gdLst>
              <a:gd name="T0" fmla="*/ 0 w 720"/>
              <a:gd name="T1" fmla="*/ 0 h 672"/>
              <a:gd name="T2" fmla="*/ 432 w 720"/>
              <a:gd name="T3" fmla="*/ 0 h 672"/>
              <a:gd name="T4" fmla="*/ 720 w 720"/>
              <a:gd name="T5" fmla="*/ 672 h 672"/>
              <a:gd name="T6" fmla="*/ 0 w 720"/>
              <a:gd name="T7" fmla="*/ 672 h 672"/>
              <a:gd name="T8" fmla="*/ 0 w 720"/>
              <a:gd name="T9" fmla="*/ 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0" h="672">
                <a:moveTo>
                  <a:pt x="0" y="0"/>
                </a:moveTo>
                <a:lnTo>
                  <a:pt x="432" y="0"/>
                </a:lnTo>
                <a:lnTo>
                  <a:pt x="720" y="672"/>
                </a:lnTo>
                <a:lnTo>
                  <a:pt x="0" y="67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8575" cap="rnd" cmpd="sng">
            <a:solidFill>
              <a:schemeClr val="bg1"/>
            </a:solidFill>
            <a:prstDash val="sysDot"/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2112579" y="1860331"/>
            <a:ext cx="2209800" cy="1066800"/>
          </a:xfrm>
          <a:prstGeom prst="rect">
            <a:avLst/>
          </a:prstGeom>
          <a:solidFill>
            <a:schemeClr val="bg1"/>
          </a:solidFill>
          <a:ln w="28575" cmpd="sng">
            <a:solidFill>
              <a:srgbClr val="FF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44037" name="AutoShape 5"/>
          <p:cNvSpPr>
            <a:spLocks noChangeArrowheads="1"/>
          </p:cNvSpPr>
          <p:nvPr/>
        </p:nvSpPr>
        <p:spPr bwMode="auto">
          <a:xfrm flipV="1">
            <a:off x="2112579" y="4527331"/>
            <a:ext cx="2209800" cy="1066800"/>
          </a:xfrm>
          <a:prstGeom prst="rtTriangle">
            <a:avLst/>
          </a:prstGeom>
          <a:noFill/>
          <a:ln w="28575" cap="rnd" cmpd="sng">
            <a:solidFill>
              <a:srgbClr val="FF0000"/>
            </a:solidFill>
            <a:prstDash val="sysDot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81999"/>
                  </a:scheme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44038" name="Rectangle 6"/>
          <p:cNvSpPr>
            <a:spLocks noChangeArrowheads="1"/>
          </p:cNvSpPr>
          <p:nvPr/>
        </p:nvSpPr>
        <p:spPr bwMode="auto">
          <a:xfrm>
            <a:off x="2112579" y="4527331"/>
            <a:ext cx="2209800" cy="1066800"/>
          </a:xfrm>
          <a:prstGeom prst="rect">
            <a:avLst/>
          </a:prstGeom>
          <a:solidFill>
            <a:schemeClr val="bg1"/>
          </a:solidFill>
          <a:ln w="28575" cmpd="sng">
            <a:solidFill>
              <a:srgbClr val="FF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44039" name="AutoShape 7"/>
          <p:cNvSpPr>
            <a:spLocks noChangeArrowheads="1"/>
          </p:cNvSpPr>
          <p:nvPr/>
        </p:nvSpPr>
        <p:spPr bwMode="auto">
          <a:xfrm flipV="1">
            <a:off x="2112579" y="4527331"/>
            <a:ext cx="2209800" cy="1066800"/>
          </a:xfrm>
          <a:prstGeom prst="rtTriangle">
            <a:avLst/>
          </a:prstGeom>
          <a:solidFill>
            <a:schemeClr val="bg1">
              <a:alpha val="81999"/>
            </a:schemeClr>
          </a:solidFill>
          <a:ln w="28575" cap="rnd" cmpd="sng">
            <a:solidFill>
              <a:schemeClr val="bg1"/>
            </a:solidFill>
            <a:prstDash val="sysDot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44040" name="AutoShape 8"/>
          <p:cNvSpPr>
            <a:spLocks noChangeArrowheads="1"/>
          </p:cNvSpPr>
          <p:nvPr/>
        </p:nvSpPr>
        <p:spPr bwMode="auto">
          <a:xfrm flipV="1">
            <a:off x="2112579" y="4527331"/>
            <a:ext cx="2209800" cy="1066800"/>
          </a:xfrm>
          <a:prstGeom prst="rtTriangle">
            <a:avLst/>
          </a:prstGeom>
          <a:solidFill>
            <a:srgbClr val="FF9900"/>
          </a:solidFill>
          <a:ln w="28575" cmpd="sng">
            <a:solidFill>
              <a:srgbClr val="FF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44041" name="Line 9"/>
          <p:cNvSpPr>
            <a:spLocks noChangeShapeType="1"/>
          </p:cNvSpPr>
          <p:nvPr/>
        </p:nvSpPr>
        <p:spPr bwMode="auto">
          <a:xfrm flipV="1">
            <a:off x="2112579" y="4527331"/>
            <a:ext cx="2209800" cy="1066800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44042" name="AutoShape 10"/>
          <p:cNvSpPr>
            <a:spLocks noChangeArrowheads="1"/>
          </p:cNvSpPr>
          <p:nvPr/>
        </p:nvSpPr>
        <p:spPr bwMode="auto">
          <a:xfrm>
            <a:off x="2112579" y="1860331"/>
            <a:ext cx="838200" cy="1066800"/>
          </a:xfrm>
          <a:prstGeom prst="rtTriangle">
            <a:avLst/>
          </a:prstGeom>
          <a:solidFill>
            <a:schemeClr val="bg1">
              <a:alpha val="81999"/>
            </a:schemeClr>
          </a:solidFill>
          <a:ln w="28575" cap="rnd" cmpd="sng">
            <a:solidFill>
              <a:schemeClr val="bg1"/>
            </a:solidFill>
            <a:prstDash val="sysDot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44043" name="AutoShape 11"/>
          <p:cNvSpPr>
            <a:spLocks noChangeArrowheads="1"/>
          </p:cNvSpPr>
          <p:nvPr/>
        </p:nvSpPr>
        <p:spPr bwMode="auto">
          <a:xfrm>
            <a:off x="2112579" y="1860331"/>
            <a:ext cx="838200" cy="1066800"/>
          </a:xfrm>
          <a:prstGeom prst="rtTriangle">
            <a:avLst/>
          </a:prstGeom>
          <a:solidFill>
            <a:srgbClr val="FF9900">
              <a:alpha val="81999"/>
            </a:srgbClr>
          </a:solidFill>
          <a:ln w="28575" cmpd="sng">
            <a:solidFill>
              <a:srgbClr val="FF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44044" name="Text Box 12"/>
          <p:cNvSpPr txBox="1">
            <a:spLocks noChangeArrowheads="1"/>
          </p:cNvSpPr>
          <p:nvPr/>
        </p:nvSpPr>
        <p:spPr bwMode="auto">
          <a:xfrm>
            <a:off x="2362201" y="381000"/>
            <a:ext cx="184731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>
              <a:solidFill>
                <a:srgbClr val="339966"/>
              </a:solidFill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44045" name="Line 13"/>
          <p:cNvSpPr>
            <a:spLocks noChangeShapeType="1"/>
          </p:cNvSpPr>
          <p:nvPr/>
        </p:nvSpPr>
        <p:spPr bwMode="auto">
          <a:xfrm flipV="1">
            <a:off x="2112579" y="4527331"/>
            <a:ext cx="2209800" cy="1066800"/>
          </a:xfrm>
          <a:prstGeom prst="line">
            <a:avLst/>
          </a:prstGeom>
          <a:noFill/>
          <a:ln w="28575" cmpd="sng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44046" name="Line 14"/>
          <p:cNvSpPr>
            <a:spLocks noChangeShapeType="1"/>
          </p:cNvSpPr>
          <p:nvPr/>
        </p:nvSpPr>
        <p:spPr bwMode="auto">
          <a:xfrm>
            <a:off x="2798379" y="3155731"/>
            <a:ext cx="457200" cy="1066800"/>
          </a:xfrm>
          <a:prstGeom prst="line">
            <a:avLst/>
          </a:prstGeom>
          <a:noFill/>
          <a:ln w="28575" cmpd="sng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44047" name="Line 15"/>
          <p:cNvSpPr>
            <a:spLocks noChangeShapeType="1"/>
          </p:cNvSpPr>
          <p:nvPr/>
        </p:nvSpPr>
        <p:spPr bwMode="auto">
          <a:xfrm>
            <a:off x="2112579" y="1860331"/>
            <a:ext cx="838200" cy="1066800"/>
          </a:xfrm>
          <a:prstGeom prst="line">
            <a:avLst/>
          </a:prstGeom>
          <a:noFill/>
          <a:ln w="28575" cmpd="sng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44048" name="Freeform 16"/>
          <p:cNvSpPr/>
          <p:nvPr/>
        </p:nvSpPr>
        <p:spPr bwMode="auto">
          <a:xfrm>
            <a:off x="2112579" y="3155731"/>
            <a:ext cx="1143000" cy="1066800"/>
          </a:xfrm>
          <a:custGeom>
            <a:avLst/>
            <a:gdLst>
              <a:gd name="T0" fmla="*/ 0 w 720"/>
              <a:gd name="T1" fmla="*/ 0 h 672"/>
              <a:gd name="T2" fmla="*/ 432 w 720"/>
              <a:gd name="T3" fmla="*/ 0 h 672"/>
              <a:gd name="T4" fmla="*/ 720 w 720"/>
              <a:gd name="T5" fmla="*/ 672 h 672"/>
              <a:gd name="T6" fmla="*/ 0 w 720"/>
              <a:gd name="T7" fmla="*/ 672 h 672"/>
              <a:gd name="T8" fmla="*/ 0 w 720"/>
              <a:gd name="T9" fmla="*/ 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0" h="672">
                <a:moveTo>
                  <a:pt x="0" y="0"/>
                </a:moveTo>
                <a:lnTo>
                  <a:pt x="432" y="0"/>
                </a:lnTo>
                <a:lnTo>
                  <a:pt x="720" y="672"/>
                </a:lnTo>
                <a:lnTo>
                  <a:pt x="0" y="672"/>
                </a:lnTo>
                <a:lnTo>
                  <a:pt x="0" y="0"/>
                </a:lnTo>
                <a:close/>
              </a:path>
            </a:pathLst>
          </a:custGeom>
          <a:solidFill>
            <a:srgbClr val="FF9900"/>
          </a:solidFill>
          <a:ln w="28575" cap="flat" cmpd="sng">
            <a:solidFill>
              <a:srgbClr val="FF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601443" y="681082"/>
            <a:ext cx="8889397" cy="448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9.</a:t>
            </a:r>
            <a:r>
              <a:rPr lang="zh-CN" altLang="en-US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剪一剪：在平行四边形纸上剪一刀，剪下的两个图形可能是什么图形？</a:t>
            </a:r>
            <a:endParaRPr lang="zh-CN" altLang="en-US" sz="2000" b="1" dirty="0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531923" y="2193676"/>
            <a:ext cx="17331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三角形和梯形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527037" y="3489076"/>
            <a:ext cx="14750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梯形和梯形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527037" y="4784476"/>
            <a:ext cx="19912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三角形和三角形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4.07407E-6 L 0.24584 -4.07407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92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2.96296E-6 L 0.24584 -2.96296E-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92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2.96296E-6 L 0.24584 -2.96296E-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92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1" grpId="0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Oval 2"/>
          <p:cNvSpPr>
            <a:spLocks noChangeArrowheads="1"/>
          </p:cNvSpPr>
          <p:nvPr/>
        </p:nvSpPr>
        <p:spPr bwMode="auto">
          <a:xfrm>
            <a:off x="1185699" y="1406745"/>
            <a:ext cx="6408738" cy="4606925"/>
          </a:xfrm>
          <a:prstGeom prst="ellipse">
            <a:avLst/>
          </a:prstGeom>
          <a:solidFill>
            <a:srgbClr val="FFFFFF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45059" name="Oval 3"/>
          <p:cNvSpPr>
            <a:spLocks noChangeArrowheads="1"/>
          </p:cNvSpPr>
          <p:nvPr/>
        </p:nvSpPr>
        <p:spPr bwMode="auto">
          <a:xfrm>
            <a:off x="2269963" y="2732308"/>
            <a:ext cx="4541837" cy="3094037"/>
          </a:xfrm>
          <a:prstGeom prst="ellipse">
            <a:avLst/>
          </a:prstGeom>
          <a:solidFill>
            <a:srgbClr val="FFFFFF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45060" name="Oval 4"/>
          <p:cNvSpPr>
            <a:spLocks noChangeArrowheads="1"/>
          </p:cNvSpPr>
          <p:nvPr/>
        </p:nvSpPr>
        <p:spPr bwMode="auto">
          <a:xfrm>
            <a:off x="2723988" y="3805458"/>
            <a:ext cx="3786187" cy="1893887"/>
          </a:xfrm>
          <a:prstGeom prst="ellipse">
            <a:avLst/>
          </a:prstGeom>
          <a:solidFill>
            <a:srgbClr val="FFFFFF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3439513" y="1812749"/>
            <a:ext cx="5040312" cy="448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hlink"/>
                </a:solidFill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平行四边形</a:t>
            </a:r>
            <a:endParaRPr lang="zh-CN" altLang="en-US" sz="2000" b="1" dirty="0">
              <a:solidFill>
                <a:schemeClr val="hlink"/>
              </a:solidFill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3984463" y="3053201"/>
            <a:ext cx="2525712" cy="448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000" b="1" dirty="0">
                <a:solidFill>
                  <a:schemeClr val="hlink"/>
                </a:solidFill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长方形</a:t>
            </a:r>
            <a:endParaRPr lang="zh-CN" altLang="en-US" sz="2000" b="1" dirty="0">
              <a:solidFill>
                <a:schemeClr val="hlink"/>
              </a:solidFill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3984463" y="4528365"/>
            <a:ext cx="2573337" cy="448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000" b="1" dirty="0">
                <a:solidFill>
                  <a:schemeClr val="hlink"/>
                </a:solidFill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正方形</a:t>
            </a:r>
            <a:endParaRPr lang="zh-CN" altLang="en-US" sz="2000" b="1" dirty="0">
              <a:solidFill>
                <a:schemeClr val="hlink"/>
              </a:solidFill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601443" y="681082"/>
            <a:ext cx="8889397" cy="448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10.</a:t>
            </a:r>
            <a:r>
              <a:rPr lang="zh-CN" altLang="en-US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根据自己的理解将平行四边形、长方形、正方形填入下图中的横线上。</a:t>
            </a:r>
            <a:endParaRPr lang="zh-CN" altLang="en-US" sz="2000" b="1" dirty="0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39513" y="2014357"/>
            <a:ext cx="1531188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u="sng" dirty="0"/>
              <a:t>                                   </a:t>
            </a:r>
            <a:endParaRPr lang="zh-CN" altLang="en-US" u="sng" dirty="0"/>
          </a:p>
        </p:txBody>
      </p:sp>
      <p:sp>
        <p:nvSpPr>
          <p:cNvPr id="12" name="矩形 11"/>
          <p:cNvSpPr/>
          <p:nvPr/>
        </p:nvSpPr>
        <p:spPr>
          <a:xfrm>
            <a:off x="3739943" y="3315046"/>
            <a:ext cx="1531188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u="sng" dirty="0"/>
              <a:t>                                   </a:t>
            </a:r>
            <a:endParaRPr lang="zh-CN" altLang="en-US" u="sng" dirty="0"/>
          </a:p>
        </p:txBody>
      </p:sp>
      <p:sp>
        <p:nvSpPr>
          <p:cNvPr id="13" name="矩形 12"/>
          <p:cNvSpPr/>
          <p:nvPr/>
        </p:nvSpPr>
        <p:spPr>
          <a:xfrm>
            <a:off x="3720694" y="4752400"/>
            <a:ext cx="1531188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u="sng" dirty="0"/>
              <a:t>                                   </a:t>
            </a:r>
            <a:endParaRPr lang="zh-CN" altLang="en-US" u="sng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22037" y="4665209"/>
            <a:ext cx="1826722" cy="2068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1" grpId="0" autoUpdateAnimBg="0"/>
      <p:bldP spid="45062" grpId="0" autoUpdateAnimBg="0"/>
      <p:bldP spid="45063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4274" b="97436" l="2703" r="94595">
                        <a14:foregroundMark x1="35811" y1="5128" x2="35811" y2="5128"/>
                        <a14:foregroundMark x1="38514" y1="93162" x2="38514" y2="93162"/>
                        <a14:foregroundMark x1="91216" y1="60684" x2="91216" y2="60684"/>
                        <a14:foregroundMark x1="95270" y1="48718" x2="95270" y2="48718"/>
                        <a14:foregroundMark x1="3378" y1="47863" x2="3378" y2="47863"/>
                        <a14:foregroundMark x1="55405" y1="97436" x2="55405" y2="97436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301876" y="762000"/>
            <a:ext cx="1922463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01876" y="4318000"/>
            <a:ext cx="62103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743700" y="260351"/>
            <a:ext cx="2971800" cy="363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AutoShape 5"/>
          <p:cNvSpPr>
            <a:spLocks noChangeArrowheads="1"/>
          </p:cNvSpPr>
          <p:nvPr/>
        </p:nvSpPr>
        <p:spPr bwMode="auto">
          <a:xfrm rot="5400000" flipH="1" flipV="1">
            <a:off x="8174038" y="1978026"/>
            <a:ext cx="1800225" cy="381000"/>
          </a:xfrm>
          <a:prstGeom prst="parallelogram">
            <a:avLst>
              <a:gd name="adj" fmla="val 152491"/>
            </a:avLst>
          </a:prstGeom>
          <a:noFill/>
          <a:ln w="76200" cmpd="sng">
            <a:solidFill>
              <a:srgbClr val="00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66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6150" name="AutoShape 6"/>
          <p:cNvSpPr>
            <a:spLocks noChangeArrowheads="1"/>
          </p:cNvSpPr>
          <p:nvPr/>
        </p:nvSpPr>
        <p:spPr bwMode="auto">
          <a:xfrm rot="16200000">
            <a:off x="3714352" y="4805762"/>
            <a:ext cx="650875" cy="596101"/>
          </a:xfrm>
          <a:prstGeom prst="diamond">
            <a:avLst/>
          </a:prstGeom>
          <a:noFill/>
          <a:ln w="82550" cmpd="sng">
            <a:solidFill>
              <a:srgbClr val="00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50000"/>
                  </a:scheme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zh-CN" altLang="en-US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6152" name="AutoShape 8"/>
          <p:cNvSpPr>
            <a:spLocks noChangeArrowheads="1"/>
          </p:cNvSpPr>
          <p:nvPr/>
        </p:nvSpPr>
        <p:spPr bwMode="auto">
          <a:xfrm rot="18701697">
            <a:off x="5847324" y="5038080"/>
            <a:ext cx="967123" cy="496023"/>
          </a:xfrm>
          <a:custGeom>
            <a:avLst/>
            <a:gdLst>
              <a:gd name="connsiteX0" fmla="*/ 0 w 936086"/>
              <a:gd name="connsiteY0" fmla="*/ 413266 h 413266"/>
              <a:gd name="connsiteX1" fmla="*/ 89026 w 936086"/>
              <a:gd name="connsiteY1" fmla="*/ 0 h 413266"/>
              <a:gd name="connsiteX2" fmla="*/ 936086 w 936086"/>
              <a:gd name="connsiteY2" fmla="*/ 0 h 413266"/>
              <a:gd name="connsiteX3" fmla="*/ 847060 w 936086"/>
              <a:gd name="connsiteY3" fmla="*/ 413266 h 413266"/>
              <a:gd name="connsiteX4" fmla="*/ 0 w 936086"/>
              <a:gd name="connsiteY4" fmla="*/ 413266 h 413266"/>
              <a:gd name="connsiteX0-1" fmla="*/ 0 w 936086"/>
              <a:gd name="connsiteY0-2" fmla="*/ 413266 h 470165"/>
              <a:gd name="connsiteX1-3" fmla="*/ 89026 w 936086"/>
              <a:gd name="connsiteY1-4" fmla="*/ 0 h 470165"/>
              <a:gd name="connsiteX2-5" fmla="*/ 936086 w 936086"/>
              <a:gd name="connsiteY2-6" fmla="*/ 0 h 470165"/>
              <a:gd name="connsiteX3-7" fmla="*/ 897745 w 936086"/>
              <a:gd name="connsiteY3-8" fmla="*/ 470165 h 470165"/>
              <a:gd name="connsiteX4-9" fmla="*/ 0 w 936086"/>
              <a:gd name="connsiteY4-10" fmla="*/ 413266 h 470165"/>
              <a:gd name="connsiteX0-11" fmla="*/ 0 w 968159"/>
              <a:gd name="connsiteY0-12" fmla="*/ 501366 h 501366"/>
              <a:gd name="connsiteX1-13" fmla="*/ 121099 w 968159"/>
              <a:gd name="connsiteY1-14" fmla="*/ 0 h 501366"/>
              <a:gd name="connsiteX2-15" fmla="*/ 968159 w 968159"/>
              <a:gd name="connsiteY2-16" fmla="*/ 0 h 501366"/>
              <a:gd name="connsiteX3-17" fmla="*/ 929818 w 968159"/>
              <a:gd name="connsiteY3-18" fmla="*/ 470165 h 501366"/>
              <a:gd name="connsiteX4-19" fmla="*/ 0 w 968159"/>
              <a:gd name="connsiteY4-20" fmla="*/ 501366 h 501366"/>
              <a:gd name="connsiteX0-21" fmla="*/ 0 w 968159"/>
              <a:gd name="connsiteY0-22" fmla="*/ 513954 h 513954"/>
              <a:gd name="connsiteX1-23" fmla="*/ 58859 w 968159"/>
              <a:gd name="connsiteY1-24" fmla="*/ 0 h 513954"/>
              <a:gd name="connsiteX2-25" fmla="*/ 968159 w 968159"/>
              <a:gd name="connsiteY2-26" fmla="*/ 12588 h 513954"/>
              <a:gd name="connsiteX3-27" fmla="*/ 929818 w 968159"/>
              <a:gd name="connsiteY3-28" fmla="*/ 482753 h 513954"/>
              <a:gd name="connsiteX4-29" fmla="*/ 0 w 968159"/>
              <a:gd name="connsiteY4-30" fmla="*/ 513954 h 513954"/>
              <a:gd name="connsiteX0-31" fmla="*/ 0 w 967123"/>
              <a:gd name="connsiteY0-32" fmla="*/ 496023 h 496023"/>
              <a:gd name="connsiteX1-33" fmla="*/ 57823 w 967123"/>
              <a:gd name="connsiteY1-34" fmla="*/ 0 h 496023"/>
              <a:gd name="connsiteX2-35" fmla="*/ 967123 w 967123"/>
              <a:gd name="connsiteY2-36" fmla="*/ 12588 h 496023"/>
              <a:gd name="connsiteX3-37" fmla="*/ 928782 w 967123"/>
              <a:gd name="connsiteY3-38" fmla="*/ 482753 h 496023"/>
              <a:gd name="connsiteX4-39" fmla="*/ 0 w 967123"/>
              <a:gd name="connsiteY4-40" fmla="*/ 496023 h 4960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67123" h="496023">
                <a:moveTo>
                  <a:pt x="0" y="496023"/>
                </a:moveTo>
                <a:lnTo>
                  <a:pt x="57823" y="0"/>
                </a:lnTo>
                <a:lnTo>
                  <a:pt x="967123" y="12588"/>
                </a:lnTo>
                <a:lnTo>
                  <a:pt x="928782" y="482753"/>
                </a:lnTo>
                <a:lnTo>
                  <a:pt x="0" y="496023"/>
                </a:lnTo>
                <a:close/>
              </a:path>
            </a:pathLst>
          </a:custGeom>
          <a:noFill/>
          <a:ln w="76200" cmpd="sng">
            <a:solidFill>
              <a:srgbClr val="00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33CC"/>
                    </a:gs>
                    <a:gs pos="100000">
                      <a:srgbClr val="FFFF66"/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zh-CN" altLang="en-US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6153" name="AutoShape 9"/>
          <p:cNvSpPr>
            <a:spLocks noChangeArrowheads="1"/>
          </p:cNvSpPr>
          <p:nvPr/>
        </p:nvSpPr>
        <p:spPr bwMode="auto">
          <a:xfrm>
            <a:off x="2640013" y="2060575"/>
            <a:ext cx="792162" cy="431800"/>
          </a:xfrm>
          <a:prstGeom prst="diamond">
            <a:avLst/>
          </a:prstGeom>
          <a:noFill/>
          <a:ln w="76200" cmpd="sng">
            <a:solidFill>
              <a:srgbClr val="00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5159376" y="4437063"/>
            <a:ext cx="184731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endParaRPr lang="zh-CN" altLang="en-US" b="1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33801" name="Text Box 9"/>
          <p:cNvSpPr txBox="1">
            <a:spLocks noChangeArrowheads="1"/>
          </p:cNvSpPr>
          <p:nvPr/>
        </p:nvSpPr>
        <p:spPr bwMode="auto">
          <a:xfrm>
            <a:off x="2782888" y="1999914"/>
            <a:ext cx="5256212" cy="448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平行四边形的特点是：</a:t>
            </a:r>
            <a:endParaRPr lang="zh-CN" altLang="en-US" sz="2000" b="1" dirty="0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33803" name="Text Box 11"/>
          <p:cNvSpPr txBox="1">
            <a:spLocks noChangeArrowheads="1"/>
          </p:cNvSpPr>
          <p:nvPr/>
        </p:nvSpPr>
        <p:spPr bwMode="auto">
          <a:xfrm>
            <a:off x="6651626" y="4556125"/>
            <a:ext cx="184731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33804" name="Text Box 12"/>
          <p:cNvSpPr txBox="1">
            <a:spLocks noChangeArrowheads="1"/>
          </p:cNvSpPr>
          <p:nvPr/>
        </p:nvSpPr>
        <p:spPr bwMode="auto">
          <a:xfrm>
            <a:off x="2782888" y="2695352"/>
            <a:ext cx="2520950" cy="448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1</a:t>
            </a:r>
            <a:r>
              <a:rPr lang="zh-CN" altLang="en-US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、对边相等。</a:t>
            </a:r>
            <a:endParaRPr lang="zh-CN" altLang="en-US" sz="2000" b="1" dirty="0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33805" name="Text Box 13"/>
          <p:cNvSpPr txBox="1">
            <a:spLocks noChangeArrowheads="1"/>
          </p:cNvSpPr>
          <p:nvPr/>
        </p:nvSpPr>
        <p:spPr bwMode="auto">
          <a:xfrm>
            <a:off x="2782888" y="3484097"/>
            <a:ext cx="4103687" cy="448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2</a:t>
            </a:r>
            <a:r>
              <a:rPr lang="zh-CN" altLang="en-US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、对角相等。</a:t>
            </a:r>
            <a:endParaRPr lang="zh-CN" altLang="en-US" sz="2000" b="1" dirty="0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33806" name="Text Box 14"/>
          <p:cNvSpPr txBox="1">
            <a:spLocks noChangeArrowheads="1"/>
          </p:cNvSpPr>
          <p:nvPr/>
        </p:nvSpPr>
        <p:spPr bwMode="auto">
          <a:xfrm>
            <a:off x="2782888" y="4203785"/>
            <a:ext cx="3313112" cy="1004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3</a:t>
            </a:r>
            <a:r>
              <a:rPr lang="zh-CN" altLang="en-US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、容易变形。</a:t>
            </a:r>
            <a:endParaRPr lang="zh-CN" altLang="en-US" sz="2000" b="1" dirty="0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endParaRPr lang="zh-CN" altLang="en-US" sz="2000" b="1" dirty="0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1" grpId="0" autoUpdateAnimBg="0"/>
      <p:bldP spid="33804" grpId="0" autoUpdateAnimBg="0"/>
      <p:bldP spid="33805" grpId="0" autoUpdateAnimBg="0"/>
      <p:bldP spid="33806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164107" y="4155085"/>
            <a:ext cx="5257800" cy="369332"/>
          </a:xfrm>
        </p:spPr>
        <p:txBody>
          <a:bodyPr/>
          <a:lstStyle/>
          <a:p>
            <a:r>
              <a:rPr lang="zh-CN" altLang="en-US"/>
              <a:t>完成课本第</a:t>
            </a:r>
            <a:r>
              <a:rPr lang="en-US" altLang="zh-CN"/>
              <a:t>70</a:t>
            </a:r>
            <a:r>
              <a:rPr lang="zh-CN" altLang="en-US" dirty="0"/>
              <a:t>页第</a:t>
            </a:r>
            <a:r>
              <a:rPr lang="en-US" altLang="zh-CN" dirty="0"/>
              <a:t>3</a:t>
            </a:r>
            <a:r>
              <a:rPr lang="zh-CN" altLang="en-US" dirty="0"/>
              <a:t>题及相关的配套练习。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2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97000" y="1509713"/>
            <a:ext cx="3208338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图片 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67276" y="1509713"/>
            <a:ext cx="1898650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图片 2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45313" y="1525588"/>
            <a:ext cx="3162300" cy="233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2717801" y="2147888"/>
            <a:ext cx="665163" cy="1171575"/>
            <a:chOff x="2717801" y="2147888"/>
            <a:chExt cx="665163" cy="1171575"/>
          </a:xfrm>
        </p:grpSpPr>
        <p:cxnSp>
          <p:nvCxnSpPr>
            <p:cNvPr id="8197" name="直接连接符 27"/>
            <p:cNvCxnSpPr>
              <a:cxnSpLocks noChangeShapeType="1"/>
            </p:cNvCxnSpPr>
            <p:nvPr/>
          </p:nvCxnSpPr>
          <p:spPr bwMode="auto">
            <a:xfrm rot="5400000" flipH="1" flipV="1">
              <a:off x="2596357" y="2293144"/>
              <a:ext cx="576262" cy="323850"/>
            </a:xfrm>
            <a:prstGeom prst="line">
              <a:avLst/>
            </a:prstGeom>
            <a:noFill/>
            <a:ln w="28575" cap="rnd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198" name="直接连接符 29"/>
            <p:cNvCxnSpPr>
              <a:cxnSpLocks noChangeShapeType="1"/>
            </p:cNvCxnSpPr>
            <p:nvPr/>
          </p:nvCxnSpPr>
          <p:spPr bwMode="auto">
            <a:xfrm rot="16200000" flipV="1">
              <a:off x="2933701" y="2273301"/>
              <a:ext cx="574675" cy="323850"/>
            </a:xfrm>
            <a:prstGeom prst="line">
              <a:avLst/>
            </a:prstGeom>
            <a:noFill/>
            <a:ln w="28575" cap="rnd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199" name="直接连接符 30"/>
            <p:cNvCxnSpPr>
              <a:cxnSpLocks noChangeShapeType="1"/>
            </p:cNvCxnSpPr>
            <p:nvPr/>
          </p:nvCxnSpPr>
          <p:spPr bwMode="auto">
            <a:xfrm rot="16200000" flipV="1">
              <a:off x="2592388" y="2868613"/>
              <a:ext cx="576263" cy="325438"/>
            </a:xfrm>
            <a:prstGeom prst="line">
              <a:avLst/>
            </a:prstGeom>
            <a:noFill/>
            <a:ln w="28575" cap="rnd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200" name="直接连接符 31"/>
            <p:cNvCxnSpPr>
              <a:cxnSpLocks noChangeShapeType="1"/>
            </p:cNvCxnSpPr>
            <p:nvPr/>
          </p:nvCxnSpPr>
          <p:spPr bwMode="auto">
            <a:xfrm rot="5400000" flipH="1" flipV="1">
              <a:off x="2928144" y="2864644"/>
              <a:ext cx="576262" cy="323850"/>
            </a:xfrm>
            <a:prstGeom prst="line">
              <a:avLst/>
            </a:prstGeom>
            <a:noFill/>
            <a:ln w="28575" cap="rnd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7" name="组合 6"/>
          <p:cNvGrpSpPr/>
          <p:nvPr/>
        </p:nvGrpSpPr>
        <p:grpSpPr>
          <a:xfrm>
            <a:off x="5748339" y="2071688"/>
            <a:ext cx="185737" cy="966787"/>
            <a:chOff x="5748339" y="2071688"/>
            <a:chExt cx="185737" cy="966787"/>
          </a:xfrm>
        </p:grpSpPr>
        <p:cxnSp>
          <p:nvCxnSpPr>
            <p:cNvPr id="8201" name="直接连接符 36"/>
            <p:cNvCxnSpPr>
              <a:cxnSpLocks noChangeShapeType="1"/>
            </p:cNvCxnSpPr>
            <p:nvPr/>
          </p:nvCxnSpPr>
          <p:spPr bwMode="auto">
            <a:xfrm rot="5400000">
              <a:off x="5326857" y="2605881"/>
              <a:ext cx="863600" cy="1588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202" name="直接连接符 37"/>
            <p:cNvCxnSpPr>
              <a:cxnSpLocks noChangeShapeType="1"/>
            </p:cNvCxnSpPr>
            <p:nvPr/>
          </p:nvCxnSpPr>
          <p:spPr bwMode="auto">
            <a:xfrm flipV="1">
              <a:off x="5754688" y="2917825"/>
              <a:ext cx="179388" cy="10795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203" name="直接连接符 39"/>
            <p:cNvCxnSpPr>
              <a:cxnSpLocks noChangeShapeType="1"/>
            </p:cNvCxnSpPr>
            <p:nvPr/>
          </p:nvCxnSpPr>
          <p:spPr bwMode="auto">
            <a:xfrm flipV="1">
              <a:off x="5748339" y="2074863"/>
              <a:ext cx="180975" cy="10795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204" name="直接连接符 40"/>
            <p:cNvCxnSpPr>
              <a:cxnSpLocks noChangeShapeType="1"/>
            </p:cNvCxnSpPr>
            <p:nvPr/>
          </p:nvCxnSpPr>
          <p:spPr bwMode="auto">
            <a:xfrm rot="5400000">
              <a:off x="5485607" y="2502694"/>
              <a:ext cx="863600" cy="1588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8" name="组合 7"/>
          <p:cNvGrpSpPr/>
          <p:nvPr/>
        </p:nvGrpSpPr>
        <p:grpSpPr>
          <a:xfrm>
            <a:off x="8963025" y="2773364"/>
            <a:ext cx="365126" cy="373062"/>
            <a:chOff x="8963025" y="2773364"/>
            <a:chExt cx="365126" cy="373062"/>
          </a:xfrm>
        </p:grpSpPr>
        <p:cxnSp>
          <p:nvCxnSpPr>
            <p:cNvPr id="8205" name="直接连接符 42"/>
            <p:cNvCxnSpPr>
              <a:cxnSpLocks noChangeShapeType="1"/>
            </p:cNvCxnSpPr>
            <p:nvPr/>
          </p:nvCxnSpPr>
          <p:spPr bwMode="auto">
            <a:xfrm rot="10800000" flipV="1">
              <a:off x="8967789" y="2773364"/>
              <a:ext cx="180975" cy="179387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206" name="直接连接符 45"/>
            <p:cNvCxnSpPr>
              <a:cxnSpLocks noChangeShapeType="1"/>
            </p:cNvCxnSpPr>
            <p:nvPr/>
          </p:nvCxnSpPr>
          <p:spPr bwMode="auto">
            <a:xfrm rot="5400000">
              <a:off x="9141620" y="2966245"/>
              <a:ext cx="180975" cy="179387"/>
            </a:xfrm>
            <a:prstGeom prst="line">
              <a:avLst/>
            </a:prstGeom>
            <a:noFill/>
            <a:ln w="28575" cap="rnd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207" name="直接连接符 46"/>
            <p:cNvCxnSpPr>
              <a:cxnSpLocks noChangeShapeType="1"/>
            </p:cNvCxnSpPr>
            <p:nvPr/>
          </p:nvCxnSpPr>
          <p:spPr bwMode="auto">
            <a:xfrm rot="5400000" flipV="1">
              <a:off x="8963025" y="2959100"/>
              <a:ext cx="179388" cy="179388"/>
            </a:xfrm>
            <a:prstGeom prst="line">
              <a:avLst/>
            </a:prstGeom>
            <a:noFill/>
            <a:ln w="28575" cap="rnd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208" name="直接连接符 47"/>
            <p:cNvCxnSpPr>
              <a:cxnSpLocks noChangeShapeType="1"/>
            </p:cNvCxnSpPr>
            <p:nvPr/>
          </p:nvCxnSpPr>
          <p:spPr bwMode="auto">
            <a:xfrm rot="5400000" flipV="1">
              <a:off x="9147970" y="2785270"/>
              <a:ext cx="179387" cy="180975"/>
            </a:xfrm>
            <a:prstGeom prst="line">
              <a:avLst/>
            </a:prstGeom>
            <a:noFill/>
            <a:ln w="28575" cap="rnd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7" name="Text Box 11"/>
          <p:cNvSpPr txBox="1">
            <a:spLocks noChangeArrowheads="1"/>
          </p:cNvSpPr>
          <p:nvPr/>
        </p:nvSpPr>
        <p:spPr bwMode="auto">
          <a:xfrm>
            <a:off x="1397000" y="4343172"/>
            <a:ext cx="5368926" cy="999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这些图形是由四条边围成的图形。</a:t>
            </a:r>
            <a:endParaRPr lang="zh-CN" altLang="en-US" sz="2400" b="1" dirty="0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我们把这样的四边形叫做</a:t>
            </a:r>
            <a:r>
              <a:rPr lang="zh-CN" altLang="en-US" sz="2400" b="1" dirty="0">
                <a:solidFill>
                  <a:srgbClr val="FF0000"/>
                </a:solidFill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平行四边形</a:t>
            </a:r>
            <a:r>
              <a:rPr lang="zh-CN" altLang="en-US" sz="24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。</a:t>
            </a:r>
            <a:endParaRPr lang="zh-CN" altLang="en-US" sz="2400" b="1" dirty="0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65909" y="4852080"/>
            <a:ext cx="1676911" cy="18986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" dur="indefinite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" dur="indefinite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" dur="indefinite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5" dur="indefinite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3.7037E-6 L -0.00013 0.27084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135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1.48148E-6 L -0.00325 0.2092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10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utoUpdateAnimBg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AutoShape 3"/>
          <p:cNvSpPr>
            <a:spLocks noChangeArrowheads="1"/>
          </p:cNvSpPr>
          <p:nvPr/>
        </p:nvSpPr>
        <p:spPr bwMode="auto">
          <a:xfrm>
            <a:off x="2224314" y="2187845"/>
            <a:ext cx="3352800" cy="2819400"/>
          </a:xfrm>
          <a:prstGeom prst="parallelogram">
            <a:avLst>
              <a:gd name="adj" fmla="val 29730"/>
            </a:avLst>
          </a:prstGeom>
          <a:solidFill>
            <a:schemeClr val="accent1"/>
          </a:solidFill>
          <a:ln w="12700" cap="sq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7172" name="Line 4"/>
          <p:cNvSpPr>
            <a:spLocks noChangeShapeType="1"/>
          </p:cNvSpPr>
          <p:nvPr/>
        </p:nvSpPr>
        <p:spPr bwMode="auto">
          <a:xfrm>
            <a:off x="3062514" y="2187845"/>
            <a:ext cx="2514600" cy="0"/>
          </a:xfrm>
          <a:prstGeom prst="line">
            <a:avLst/>
          </a:prstGeom>
          <a:noFill/>
          <a:ln w="38100" cap="sq" cmpd="sng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7173" name="Line 5"/>
          <p:cNvSpPr>
            <a:spLocks noChangeShapeType="1"/>
          </p:cNvSpPr>
          <p:nvPr/>
        </p:nvSpPr>
        <p:spPr bwMode="auto">
          <a:xfrm>
            <a:off x="2224314" y="5007245"/>
            <a:ext cx="2514600" cy="0"/>
          </a:xfrm>
          <a:prstGeom prst="line">
            <a:avLst/>
          </a:prstGeom>
          <a:noFill/>
          <a:ln w="38100" cap="sq" cmpd="sng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pic>
        <p:nvPicPr>
          <p:cNvPr id="7" name="内容占位符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245114" y="2963034"/>
            <a:ext cx="2207107" cy="2921641"/>
          </a:xfrm>
          <a:prstGeom prst="rect">
            <a:avLst/>
          </a:prstGeom>
        </p:spPr>
      </p:pic>
      <p:sp>
        <p:nvSpPr>
          <p:cNvPr id="8" name="对话气泡: 圆角矩形 7"/>
          <p:cNvSpPr>
            <a:spLocks noChangeArrowheads="1"/>
          </p:cNvSpPr>
          <p:nvPr/>
        </p:nvSpPr>
        <p:spPr bwMode="auto">
          <a:xfrm flipH="1">
            <a:off x="7676460" y="1438195"/>
            <a:ext cx="2539595" cy="1328023"/>
          </a:xfrm>
          <a:prstGeom prst="wedgeRoundRectCallout">
            <a:avLst>
              <a:gd name="adj1" fmla="val -27355"/>
              <a:gd name="adj2" fmla="val 67938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一起来看看平行四边形有什么特点吧！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677841" y="1328735"/>
            <a:ext cx="2837870" cy="369332"/>
          </a:xfrm>
        </p:spPr>
        <p:txBody>
          <a:bodyPr vert="horz" wrap="square" lIns="91440" tIns="45720" rIns="91440" bIns="45720" rtlCol="0" anchor="ctr">
            <a:spAutoFit/>
          </a:bodyPr>
          <a:lstStyle/>
          <a:p>
            <a:pPr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b="0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平行四边形的特点</a:t>
            </a:r>
            <a:endParaRPr lang="zh-CN" altLang="en-US" b="0" dirty="0"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1.48148E-6 L -0.07097 0.4111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55" y="20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AutoShape 3"/>
          <p:cNvSpPr>
            <a:spLocks noChangeArrowheads="1"/>
          </p:cNvSpPr>
          <p:nvPr/>
        </p:nvSpPr>
        <p:spPr bwMode="auto">
          <a:xfrm>
            <a:off x="1600200" y="2228193"/>
            <a:ext cx="3352800" cy="2819400"/>
          </a:xfrm>
          <a:prstGeom prst="parallelogram">
            <a:avLst>
              <a:gd name="adj" fmla="val 29730"/>
            </a:avLst>
          </a:prstGeom>
          <a:solidFill>
            <a:schemeClr val="accent1"/>
          </a:solidFill>
          <a:ln w="12700" cap="sq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15364" name="Line 4"/>
          <p:cNvSpPr>
            <a:spLocks noChangeShapeType="1"/>
          </p:cNvSpPr>
          <p:nvPr/>
        </p:nvSpPr>
        <p:spPr bwMode="auto">
          <a:xfrm>
            <a:off x="1600200" y="5047593"/>
            <a:ext cx="2514600" cy="0"/>
          </a:xfrm>
          <a:prstGeom prst="line">
            <a:avLst/>
          </a:prstGeom>
          <a:noFill/>
          <a:ln w="38100" cap="sq" cmpd="sng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15365" name="Line 5"/>
          <p:cNvSpPr>
            <a:spLocks noChangeShapeType="1"/>
          </p:cNvSpPr>
          <p:nvPr/>
        </p:nvSpPr>
        <p:spPr bwMode="auto">
          <a:xfrm>
            <a:off x="1624013" y="5035761"/>
            <a:ext cx="2449512" cy="0"/>
          </a:xfrm>
          <a:prstGeom prst="line">
            <a:avLst/>
          </a:prstGeom>
          <a:noFill/>
          <a:ln w="38100" cap="sq" cmpd="sng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15366" name="Line 6"/>
          <p:cNvSpPr>
            <a:spLocks noChangeShapeType="1"/>
          </p:cNvSpPr>
          <p:nvPr/>
        </p:nvSpPr>
        <p:spPr bwMode="auto">
          <a:xfrm flipH="1">
            <a:off x="1600200" y="2228193"/>
            <a:ext cx="838200" cy="2819400"/>
          </a:xfrm>
          <a:prstGeom prst="line">
            <a:avLst/>
          </a:prstGeom>
          <a:noFill/>
          <a:ln w="38100" cap="sq" cmpd="sng">
            <a:solidFill>
              <a:srgbClr val="99FF33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15367" name="Line 7"/>
          <p:cNvSpPr>
            <a:spLocks noChangeShapeType="1"/>
          </p:cNvSpPr>
          <p:nvPr/>
        </p:nvSpPr>
        <p:spPr bwMode="auto">
          <a:xfrm flipH="1">
            <a:off x="4114800" y="2228193"/>
            <a:ext cx="838200" cy="2819400"/>
          </a:xfrm>
          <a:prstGeom prst="line">
            <a:avLst/>
          </a:prstGeom>
          <a:noFill/>
          <a:ln w="38100" cap="sq" cmpd="sng">
            <a:solidFill>
              <a:srgbClr val="99FF33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6671443" y="2980929"/>
            <a:ext cx="4314001" cy="448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可见，平行四边形的</a:t>
            </a:r>
            <a:r>
              <a:rPr lang="zh-CN" altLang="en-US" sz="2000" b="1" dirty="0">
                <a:solidFill>
                  <a:srgbClr val="FF0000"/>
                </a:solidFill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对边是相等的</a:t>
            </a:r>
            <a:r>
              <a:rPr lang="zh-CN" altLang="en-US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。</a:t>
            </a:r>
            <a:endParaRPr lang="zh-CN" altLang="en-US" sz="2000" b="1" dirty="0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874304" y="4162096"/>
            <a:ext cx="1575312" cy="2554013"/>
          </a:xfrm>
          <a:prstGeom prst="rect">
            <a:avLst/>
          </a:prstGeom>
        </p:spPr>
      </p:pic>
      <p:sp>
        <p:nvSpPr>
          <p:cNvPr id="8" name="内容占位符 7"/>
          <p:cNvSpPr>
            <a:spLocks noGrp="1"/>
          </p:cNvSpPr>
          <p:nvPr>
            <p:ph sz="quarter" idx="10"/>
          </p:nvPr>
        </p:nvSpPr>
        <p:spPr>
          <a:xfrm>
            <a:off x="691055" y="649986"/>
            <a:ext cx="2661745" cy="447997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zh-CN" altLang="en-US" dirty="0"/>
              <a:t>平行四边形的特点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44444E-6 L 0.2056 0.0023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73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 animBg="1"/>
      <p:bldP spid="7" grpId="0" autoUpdateAnimBg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AutoShape 3"/>
          <p:cNvSpPr>
            <a:spLocks noChangeArrowheads="1"/>
          </p:cNvSpPr>
          <p:nvPr/>
        </p:nvSpPr>
        <p:spPr bwMode="auto">
          <a:xfrm>
            <a:off x="1551398" y="2779986"/>
            <a:ext cx="3352800" cy="2819400"/>
          </a:xfrm>
          <a:prstGeom prst="parallelogram">
            <a:avLst>
              <a:gd name="adj" fmla="val 29730"/>
            </a:avLst>
          </a:prstGeom>
          <a:solidFill>
            <a:schemeClr val="accent1"/>
          </a:solidFill>
          <a:ln w="12700" cap="sq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22532" name="Line 4"/>
          <p:cNvSpPr>
            <a:spLocks noChangeShapeType="1"/>
          </p:cNvSpPr>
          <p:nvPr/>
        </p:nvSpPr>
        <p:spPr bwMode="auto">
          <a:xfrm>
            <a:off x="1551398" y="5599386"/>
            <a:ext cx="2514600" cy="0"/>
          </a:xfrm>
          <a:prstGeom prst="line">
            <a:avLst/>
          </a:prstGeom>
          <a:noFill/>
          <a:ln w="38100" cap="sq" cmpd="sng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22533" name="Line 5"/>
          <p:cNvSpPr>
            <a:spLocks noChangeShapeType="1"/>
          </p:cNvSpPr>
          <p:nvPr/>
        </p:nvSpPr>
        <p:spPr bwMode="auto">
          <a:xfrm>
            <a:off x="2389598" y="2779986"/>
            <a:ext cx="2514600" cy="0"/>
          </a:xfrm>
          <a:prstGeom prst="line">
            <a:avLst/>
          </a:prstGeom>
          <a:noFill/>
          <a:ln w="38100" cap="sq" cmpd="sng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22534" name="Line 6"/>
          <p:cNvSpPr>
            <a:spLocks noChangeShapeType="1"/>
          </p:cNvSpPr>
          <p:nvPr/>
        </p:nvSpPr>
        <p:spPr bwMode="auto">
          <a:xfrm flipH="1">
            <a:off x="1551398" y="2779986"/>
            <a:ext cx="838200" cy="2819400"/>
          </a:xfrm>
          <a:prstGeom prst="line">
            <a:avLst/>
          </a:prstGeom>
          <a:noFill/>
          <a:ln w="38100" cap="sq" cmpd="sng">
            <a:solidFill>
              <a:srgbClr val="99FF33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22535" name="Line 7"/>
          <p:cNvSpPr>
            <a:spLocks noChangeShapeType="1"/>
          </p:cNvSpPr>
          <p:nvPr/>
        </p:nvSpPr>
        <p:spPr bwMode="auto">
          <a:xfrm flipH="1">
            <a:off x="4065998" y="2779986"/>
            <a:ext cx="838200" cy="2819400"/>
          </a:xfrm>
          <a:prstGeom prst="line">
            <a:avLst/>
          </a:prstGeom>
          <a:noFill/>
          <a:ln w="38100" cap="sq" cmpd="sng">
            <a:solidFill>
              <a:srgbClr val="99FF33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22536" name="Line 8"/>
          <p:cNvSpPr>
            <a:spLocks noChangeShapeType="1"/>
          </p:cNvSpPr>
          <p:nvPr/>
        </p:nvSpPr>
        <p:spPr bwMode="auto">
          <a:xfrm>
            <a:off x="2389598" y="2779986"/>
            <a:ext cx="0" cy="2819400"/>
          </a:xfrm>
          <a:prstGeom prst="line">
            <a:avLst/>
          </a:prstGeom>
          <a:noFill/>
          <a:ln w="38100" cap="sq" cmpd="sng">
            <a:solidFill>
              <a:srgbClr val="FFFF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1121982" y="1589689"/>
            <a:ext cx="4830168" cy="448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认真观看动画演示，说说你发现了什么。</a:t>
            </a:r>
            <a:endParaRPr lang="zh-CN" altLang="en-US" sz="2000" b="1" dirty="0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6580597" y="3472355"/>
            <a:ext cx="4572085" cy="448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平行四边形对边之间的宽度处处相等。</a:t>
            </a:r>
            <a:endParaRPr lang="zh-CN" altLang="en-US" sz="2000" b="1" dirty="0">
              <a:solidFill>
                <a:srgbClr val="FF0000"/>
              </a:solidFill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46115" y="5029203"/>
            <a:ext cx="1573733" cy="1793324"/>
          </a:xfrm>
          <a:prstGeom prst="rect">
            <a:avLst/>
          </a:prstGeom>
        </p:spPr>
      </p:pic>
      <p:sp>
        <p:nvSpPr>
          <p:cNvPr id="5" name="内容占位符 4"/>
          <p:cNvSpPr>
            <a:spLocks noGrp="1"/>
          </p:cNvSpPr>
          <p:nvPr>
            <p:ph sz="quarter" idx="10"/>
          </p:nvPr>
        </p:nvSpPr>
        <p:spPr>
          <a:xfrm>
            <a:off x="838200" y="694977"/>
            <a:ext cx="3227798" cy="448071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zh-CN" altLang="en-US" dirty="0"/>
              <a:t>平行四边形的特点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3.7037E-7 L 0.20625 -0.0009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12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6" grpId="0" animBg="1"/>
      <p:bldP spid="9" grpId="0" autoUpdateAnimBg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sz="quarter" idx="10"/>
          </p:nvPr>
        </p:nvSpPr>
        <p:spPr>
          <a:xfrm>
            <a:off x="459827" y="1265857"/>
            <a:ext cx="10515600" cy="955903"/>
          </a:xfrm>
        </p:spPr>
        <p:txBody>
          <a:bodyPr vert="horz" lIns="91440" tIns="45720" rIns="91440" bIns="45720" rtlCol="0" anchor="ctr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Cambria Math" panose="02040503050406030204" pitchFamily="18" charset="0"/>
                <a:ea typeface="楷体" panose="02010609060101010101" pitchFamily="49" charset="-122"/>
                <a:cs typeface="+mn-cs"/>
                <a:sym typeface="Cambria Math" panose="02040503050406030204" pitchFamily="18" charset="0"/>
              </a:rPr>
              <a:t>             </a:t>
            </a:r>
            <a:r>
              <a:rPr lang="zh-CN" altLang="zh-CN" b="1" dirty="0">
                <a:latin typeface="Cambria Math" panose="02040503050406030204" pitchFamily="18" charset="0"/>
                <a:ea typeface="楷体" panose="02010609060101010101" pitchFamily="49" charset="-122"/>
                <a:cs typeface="+mn-cs"/>
                <a:sym typeface="Cambria Math" panose="02040503050406030204" pitchFamily="18" charset="0"/>
              </a:rPr>
              <a:t>由于它相对边之间的宽度总是保持一定</a:t>
            </a:r>
            <a:r>
              <a:rPr lang="zh-CN" altLang="en-US" b="1" dirty="0">
                <a:latin typeface="Cambria Math" panose="02040503050406030204" pitchFamily="18" charset="0"/>
                <a:ea typeface="楷体" panose="02010609060101010101" pitchFamily="49" charset="-122"/>
                <a:cs typeface="+mn-cs"/>
                <a:sym typeface="Cambria Math" panose="02040503050406030204" pitchFamily="18" charset="0"/>
              </a:rPr>
              <a:t>，</a:t>
            </a:r>
            <a:r>
              <a:rPr lang="zh-CN" altLang="zh-CN" b="1" dirty="0">
                <a:latin typeface="Cambria Math" panose="02040503050406030204" pitchFamily="18" charset="0"/>
                <a:ea typeface="楷体" panose="02010609060101010101" pitchFamily="49" charset="-122"/>
                <a:cs typeface="+mn-cs"/>
                <a:sym typeface="Cambria Math" panose="02040503050406030204" pitchFamily="18" charset="0"/>
              </a:rPr>
              <a:t>我们就说它的对边是平行的</a:t>
            </a:r>
            <a:r>
              <a:rPr lang="zh-CN" altLang="en-US" b="1" dirty="0">
                <a:latin typeface="Cambria Math" panose="02040503050406030204" pitchFamily="18" charset="0"/>
                <a:ea typeface="楷体" panose="02010609060101010101" pitchFamily="49" charset="-122"/>
                <a:cs typeface="+mn-cs"/>
                <a:sym typeface="Cambria Math" panose="02040503050406030204" pitchFamily="18" charset="0"/>
              </a:rPr>
              <a:t>。</a:t>
            </a:r>
            <a:r>
              <a:rPr lang="zh-CN" altLang="zh-CN" b="1" dirty="0">
                <a:latin typeface="Cambria Math" panose="02040503050406030204" pitchFamily="18" charset="0"/>
                <a:ea typeface="楷体" panose="02010609060101010101" pitchFamily="49" charset="-122"/>
                <a:cs typeface="+mn-cs"/>
                <a:sym typeface="Cambria Math" panose="02040503050406030204" pitchFamily="18" charset="0"/>
              </a:rPr>
              <a:t>我们把这种图形叫做平形四边形.</a:t>
            </a:r>
            <a:endParaRPr lang="zh-CN" altLang="zh-CN" b="1" dirty="0">
              <a:latin typeface="Cambria Math" panose="02040503050406030204" pitchFamily="18" charset="0"/>
              <a:ea typeface="楷体" panose="02010609060101010101" pitchFamily="49" charset="-122"/>
              <a:cs typeface="+mn-cs"/>
              <a:sym typeface="Cambria Math" panose="02040503050406030204" pitchFamily="18" charset="0"/>
            </a:endParaRPr>
          </a:p>
        </p:txBody>
      </p:sp>
      <p:sp>
        <p:nvSpPr>
          <p:cNvPr id="31747" name="AutoShape 3"/>
          <p:cNvSpPr>
            <a:spLocks noChangeArrowheads="1"/>
          </p:cNvSpPr>
          <p:nvPr/>
        </p:nvSpPr>
        <p:spPr bwMode="auto">
          <a:xfrm>
            <a:off x="2072455" y="3909739"/>
            <a:ext cx="2438400" cy="977900"/>
          </a:xfrm>
          <a:prstGeom prst="parallelogram">
            <a:avLst>
              <a:gd name="adj" fmla="val 62338"/>
            </a:avLst>
          </a:prstGeom>
          <a:solidFill>
            <a:schemeClr val="accent1"/>
          </a:solidFill>
          <a:ln w="12700" cap="sq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31748" name="AutoShape 4"/>
          <p:cNvSpPr>
            <a:spLocks noChangeArrowheads="1"/>
          </p:cNvSpPr>
          <p:nvPr/>
        </p:nvSpPr>
        <p:spPr bwMode="auto">
          <a:xfrm flipH="1">
            <a:off x="7041330" y="3836715"/>
            <a:ext cx="2362200" cy="982663"/>
          </a:xfrm>
          <a:prstGeom prst="parallelogram">
            <a:avLst>
              <a:gd name="adj" fmla="val 60097"/>
            </a:avLst>
          </a:prstGeom>
          <a:solidFill>
            <a:schemeClr val="accent1"/>
          </a:solidFill>
          <a:ln w="12700" cap="sq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31749" name="AutoShape 5"/>
          <p:cNvSpPr>
            <a:spLocks noChangeArrowheads="1"/>
          </p:cNvSpPr>
          <p:nvPr/>
        </p:nvSpPr>
        <p:spPr bwMode="auto">
          <a:xfrm>
            <a:off x="5241106" y="3836714"/>
            <a:ext cx="1214437" cy="1081088"/>
          </a:xfrm>
          <a:prstGeom prst="parallelogram">
            <a:avLst>
              <a:gd name="adj" fmla="val 28084"/>
            </a:avLst>
          </a:prstGeom>
          <a:solidFill>
            <a:schemeClr val="accent1"/>
          </a:solidFill>
          <a:ln w="12700" cap="sq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autoUpdateAnimBg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1315146" y="3860921"/>
            <a:ext cx="4943764" cy="1648400"/>
          </a:xfrm>
        </p:spPr>
        <p:txBody>
          <a:bodyPr vert="horz" wrap="square" lIns="91440" tIns="45720" rIns="91440" bIns="45720" rtlCol="0" anchor="ctr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zh-CN" b="1" dirty="0">
                <a:latin typeface="Cambria Math" panose="02040503050406030204" pitchFamily="18" charset="0"/>
                <a:ea typeface="楷体" panose="02010609060101010101" pitchFamily="49" charset="-122"/>
                <a:cs typeface="+mn-cs"/>
                <a:sym typeface="Cambria Math" panose="02040503050406030204" pitchFamily="18" charset="0"/>
              </a:rPr>
              <a:t>它有几条边?边的长度有什么特点?          </a:t>
            </a:r>
            <a:endParaRPr lang="en-US" altLang="zh-CN" b="1" dirty="0">
              <a:latin typeface="Cambria Math" panose="02040503050406030204" pitchFamily="18" charset="0"/>
              <a:ea typeface="楷体" panose="02010609060101010101" pitchFamily="49" charset="-122"/>
              <a:cs typeface="+mn-cs"/>
              <a:sym typeface="Cambria Math" panose="02040503050406030204" pitchFamily="18" charset="0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zh-CN" b="1" dirty="0">
                <a:solidFill>
                  <a:srgbClr val="FF0000"/>
                </a:solidFill>
                <a:latin typeface="Cambria Math" panose="02040503050406030204" pitchFamily="18" charset="0"/>
                <a:ea typeface="楷体" panose="02010609060101010101" pitchFamily="49" charset="-122"/>
                <a:cs typeface="+mn-cs"/>
                <a:sym typeface="Cambria Math" panose="02040503050406030204" pitchFamily="18" charset="0"/>
              </a:rPr>
              <a:t>有四条边</a:t>
            </a:r>
            <a:r>
              <a:rPr lang="zh-CN" altLang="en-US" b="1" dirty="0">
                <a:solidFill>
                  <a:srgbClr val="FF0000"/>
                </a:solidFill>
                <a:latin typeface="Cambria Math" panose="02040503050406030204" pitchFamily="18" charset="0"/>
                <a:ea typeface="楷体" panose="02010609060101010101" pitchFamily="49" charset="-122"/>
                <a:cs typeface="+mn-cs"/>
                <a:sym typeface="Cambria Math" panose="02040503050406030204" pitchFamily="18" charset="0"/>
              </a:rPr>
              <a:t>，</a:t>
            </a:r>
            <a:r>
              <a:rPr lang="zh-CN" altLang="zh-CN" b="1" dirty="0">
                <a:solidFill>
                  <a:srgbClr val="FF0000"/>
                </a:solidFill>
                <a:latin typeface="Cambria Math" panose="02040503050406030204" pitchFamily="18" charset="0"/>
                <a:ea typeface="楷体" panose="02010609060101010101" pitchFamily="49" charset="-122"/>
                <a:cs typeface="+mn-cs"/>
                <a:sym typeface="Cambria Math" panose="02040503050406030204" pitchFamily="18" charset="0"/>
              </a:rPr>
              <a:t>对边相等</a:t>
            </a:r>
            <a:r>
              <a:rPr lang="zh-CN" altLang="en-US" b="1" dirty="0">
                <a:solidFill>
                  <a:srgbClr val="FF0000"/>
                </a:solidFill>
                <a:latin typeface="Cambria Math" panose="02040503050406030204" pitchFamily="18" charset="0"/>
                <a:ea typeface="楷体" panose="02010609060101010101" pitchFamily="49" charset="-122"/>
                <a:cs typeface="+mn-cs"/>
                <a:sym typeface="Cambria Math" panose="02040503050406030204" pitchFamily="18" charset="0"/>
              </a:rPr>
              <a:t>。</a:t>
            </a:r>
            <a:endParaRPr lang="zh-CN" altLang="zh-CN" b="1" dirty="0">
              <a:solidFill>
                <a:srgbClr val="FF0000"/>
              </a:solidFill>
              <a:latin typeface="Cambria Math" panose="02040503050406030204" pitchFamily="18" charset="0"/>
              <a:ea typeface="楷体" panose="02010609060101010101" pitchFamily="49" charset="-122"/>
              <a:cs typeface="+mn-cs"/>
              <a:sym typeface="Cambria Math" panose="02040503050406030204" pitchFamily="18" charset="0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zh-CN" b="1" dirty="0">
                <a:solidFill>
                  <a:srgbClr val="FF0000"/>
                </a:solidFill>
                <a:latin typeface="Cambria Math" panose="02040503050406030204" pitchFamily="18" charset="0"/>
                <a:ea typeface="楷体" panose="02010609060101010101" pitchFamily="49" charset="-122"/>
                <a:cs typeface="+mn-cs"/>
                <a:sym typeface="Cambria Math" panose="02040503050406030204" pitchFamily="18" charset="0"/>
              </a:rPr>
              <a:t>有四个角</a:t>
            </a:r>
            <a:r>
              <a:rPr lang="zh-CN" altLang="en-US" b="1" dirty="0">
                <a:solidFill>
                  <a:srgbClr val="FF0000"/>
                </a:solidFill>
                <a:latin typeface="Cambria Math" panose="02040503050406030204" pitchFamily="18" charset="0"/>
                <a:ea typeface="楷体" panose="02010609060101010101" pitchFamily="49" charset="-122"/>
                <a:cs typeface="+mn-cs"/>
                <a:sym typeface="Cambria Math" panose="02040503050406030204" pitchFamily="18" charset="0"/>
              </a:rPr>
              <a:t>，</a:t>
            </a:r>
            <a:r>
              <a:rPr lang="zh-CN" altLang="zh-CN" b="1" dirty="0">
                <a:solidFill>
                  <a:srgbClr val="FF0000"/>
                </a:solidFill>
                <a:latin typeface="Cambria Math" panose="02040503050406030204" pitchFamily="18" charset="0"/>
                <a:ea typeface="楷体" panose="02010609060101010101" pitchFamily="49" charset="-122"/>
                <a:cs typeface="+mn-cs"/>
                <a:sym typeface="Cambria Math" panose="02040503050406030204" pitchFamily="18" charset="0"/>
              </a:rPr>
              <a:t>都不是直角</a:t>
            </a:r>
            <a:r>
              <a:rPr lang="zh-CN" altLang="en-US" b="1" dirty="0">
                <a:solidFill>
                  <a:srgbClr val="FF0000"/>
                </a:solidFill>
                <a:latin typeface="Cambria Math" panose="02040503050406030204" pitchFamily="18" charset="0"/>
                <a:ea typeface="楷体" panose="02010609060101010101" pitchFamily="49" charset="-122"/>
                <a:cs typeface="+mn-cs"/>
                <a:sym typeface="Cambria Math" panose="02040503050406030204" pitchFamily="18" charset="0"/>
              </a:rPr>
              <a:t>。</a:t>
            </a:r>
            <a:endParaRPr lang="zh-CN" altLang="zh-CN" b="1" dirty="0">
              <a:solidFill>
                <a:srgbClr val="FF0000"/>
              </a:solidFill>
              <a:latin typeface="Cambria Math" panose="02040503050406030204" pitchFamily="18" charset="0"/>
              <a:ea typeface="楷体" panose="02010609060101010101" pitchFamily="49" charset="-122"/>
              <a:cs typeface="+mn-cs"/>
              <a:sym typeface="Cambria Math" panose="02040503050406030204" pitchFamily="18" charset="0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zh-CN" b="1" dirty="0">
                <a:solidFill>
                  <a:srgbClr val="FF0000"/>
                </a:solidFill>
                <a:latin typeface="Cambria Math" panose="02040503050406030204" pitchFamily="18" charset="0"/>
                <a:ea typeface="楷体" panose="02010609060101010101" pitchFamily="49" charset="-122"/>
                <a:cs typeface="+mn-cs"/>
                <a:sym typeface="Cambria Math" panose="02040503050406030204" pitchFamily="18" charset="0"/>
              </a:rPr>
              <a:t>它是由四条边围成的图形</a:t>
            </a:r>
            <a:r>
              <a:rPr lang="zh-CN" altLang="en-US" b="1" dirty="0">
                <a:solidFill>
                  <a:srgbClr val="FF0000"/>
                </a:solidFill>
                <a:latin typeface="Cambria Math" panose="02040503050406030204" pitchFamily="18" charset="0"/>
                <a:ea typeface="楷体" panose="02010609060101010101" pitchFamily="49" charset="-122"/>
                <a:cs typeface="+mn-cs"/>
                <a:sym typeface="Cambria Math" panose="02040503050406030204" pitchFamily="18" charset="0"/>
              </a:rPr>
              <a:t>，</a:t>
            </a:r>
            <a:r>
              <a:rPr lang="zh-CN" altLang="zh-CN" b="1" dirty="0">
                <a:solidFill>
                  <a:srgbClr val="FF0000"/>
                </a:solidFill>
                <a:latin typeface="Cambria Math" panose="02040503050406030204" pitchFamily="18" charset="0"/>
                <a:ea typeface="楷体" panose="02010609060101010101" pitchFamily="49" charset="-122"/>
                <a:cs typeface="+mn-cs"/>
                <a:sym typeface="Cambria Math" panose="02040503050406030204" pitchFamily="18" charset="0"/>
              </a:rPr>
              <a:t>也叫四边形</a:t>
            </a:r>
            <a:r>
              <a:rPr lang="zh-CN" altLang="en-US" b="1" dirty="0">
                <a:solidFill>
                  <a:srgbClr val="FF0000"/>
                </a:solidFill>
                <a:latin typeface="Cambria Math" panose="02040503050406030204" pitchFamily="18" charset="0"/>
                <a:ea typeface="楷体" panose="02010609060101010101" pitchFamily="49" charset="-122"/>
                <a:cs typeface="+mn-cs"/>
                <a:sym typeface="Cambria Math" panose="02040503050406030204" pitchFamily="18" charset="0"/>
              </a:rPr>
              <a:t>。</a:t>
            </a:r>
            <a:endParaRPr lang="zh-CN" altLang="zh-CN" b="1" dirty="0">
              <a:solidFill>
                <a:srgbClr val="FF0000"/>
              </a:solidFill>
              <a:latin typeface="Cambria Math" panose="02040503050406030204" pitchFamily="18" charset="0"/>
              <a:ea typeface="楷体" panose="02010609060101010101" pitchFamily="49" charset="-122"/>
              <a:cs typeface="+mn-cs"/>
              <a:sym typeface="Cambria Math" panose="02040503050406030204" pitchFamily="18" charset="0"/>
            </a:endParaRPr>
          </a:p>
        </p:txBody>
      </p:sp>
      <p:sp>
        <p:nvSpPr>
          <p:cNvPr id="32772" name="AutoShape 4"/>
          <p:cNvSpPr>
            <a:spLocks noChangeArrowheads="1"/>
          </p:cNvSpPr>
          <p:nvPr/>
        </p:nvSpPr>
        <p:spPr bwMode="auto">
          <a:xfrm>
            <a:off x="1790371" y="1235935"/>
            <a:ext cx="3119438" cy="1371600"/>
          </a:xfrm>
          <a:prstGeom prst="parallelogram">
            <a:avLst>
              <a:gd name="adj" fmla="val 56858"/>
            </a:avLst>
          </a:prstGeom>
          <a:solidFill>
            <a:schemeClr val="accent1">
              <a:lumMod val="60000"/>
              <a:lumOff val="40000"/>
            </a:schemeClr>
          </a:solidFill>
          <a:ln w="12700" cap="sq" cmpd="sng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pic>
        <p:nvPicPr>
          <p:cNvPr id="5" name="内容占位符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669747" y="2727990"/>
            <a:ext cx="2207107" cy="2921641"/>
          </a:xfrm>
          <a:prstGeom prst="rect">
            <a:avLst/>
          </a:prstGeom>
        </p:spPr>
      </p:pic>
      <p:sp>
        <p:nvSpPr>
          <p:cNvPr id="6" name="对话气泡: 圆角矩形 5"/>
          <p:cNvSpPr>
            <a:spLocks noChangeArrowheads="1"/>
          </p:cNvSpPr>
          <p:nvPr/>
        </p:nvSpPr>
        <p:spPr bwMode="auto">
          <a:xfrm flipH="1">
            <a:off x="7757417" y="1128636"/>
            <a:ext cx="3119437" cy="1328023"/>
          </a:xfrm>
          <a:prstGeom prst="wedgeRoundRectCallout">
            <a:avLst>
              <a:gd name="adj1" fmla="val -27355"/>
              <a:gd name="adj2" fmla="val 67938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刚才我们学习了平行四边形的特点，一起来总结一下吧！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autoUpdateAnimBg="0" build="p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Text Box 8"/>
          <p:cNvSpPr txBox="1">
            <a:spLocks noChangeArrowheads="1"/>
          </p:cNvSpPr>
          <p:nvPr/>
        </p:nvSpPr>
        <p:spPr bwMode="auto">
          <a:xfrm>
            <a:off x="919217" y="1555844"/>
            <a:ext cx="7651750" cy="448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000" b="1" dirty="0"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做一做，说一说，这个图形什么变了，什么没变。</a:t>
            </a:r>
            <a:endParaRPr lang="zh-CN" altLang="en-US" sz="2000" b="1" dirty="0"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sz="quarter" idx="10"/>
          </p:nvPr>
        </p:nvSpPr>
        <p:spPr>
          <a:xfrm>
            <a:off x="712076" y="614061"/>
            <a:ext cx="3087414" cy="448071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zh-CN" altLang="en-US" dirty="0"/>
              <a:t>平行四边形的易变性</a:t>
            </a:r>
            <a:endParaRPr lang="zh-CN" altLang="en-US" dirty="0"/>
          </a:p>
        </p:txBody>
      </p:sp>
      <p:grpSp>
        <p:nvGrpSpPr>
          <p:cNvPr id="19" name="组合 18"/>
          <p:cNvGrpSpPr/>
          <p:nvPr/>
        </p:nvGrpSpPr>
        <p:grpSpPr>
          <a:xfrm flipH="1">
            <a:off x="712076" y="3100526"/>
            <a:ext cx="2628882" cy="1944000"/>
            <a:chOff x="4403603" y="2473373"/>
            <a:chExt cx="2628882" cy="1944000"/>
          </a:xfrm>
        </p:grpSpPr>
        <p:sp>
          <p:nvSpPr>
            <p:cNvPr id="20" name="矩形: 圆角 19"/>
            <p:cNvSpPr/>
            <p:nvPr/>
          </p:nvSpPr>
          <p:spPr>
            <a:xfrm>
              <a:off x="5700485" y="2902357"/>
              <a:ext cx="1332000" cy="9534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: 圆角 20"/>
            <p:cNvSpPr/>
            <p:nvPr/>
          </p:nvSpPr>
          <p:spPr>
            <a:xfrm>
              <a:off x="4660710" y="3912729"/>
              <a:ext cx="1332000" cy="9534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: 圆角 21"/>
            <p:cNvSpPr/>
            <p:nvPr/>
          </p:nvSpPr>
          <p:spPr>
            <a:xfrm rot="8074125">
              <a:off x="5326383" y="3397701"/>
              <a:ext cx="1944000" cy="9534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: 圆角 22"/>
            <p:cNvSpPr/>
            <p:nvPr/>
          </p:nvSpPr>
          <p:spPr>
            <a:xfrm rot="8250567">
              <a:off x="4403603" y="3412951"/>
              <a:ext cx="1944000" cy="9534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 flipH="1">
            <a:off x="3052171" y="2894836"/>
            <a:ext cx="1883545" cy="1959250"/>
            <a:chOff x="4908330" y="2473373"/>
            <a:chExt cx="1883545" cy="1959250"/>
          </a:xfrm>
        </p:grpSpPr>
        <p:sp>
          <p:nvSpPr>
            <p:cNvPr id="25" name="矩形: 圆角 24"/>
            <p:cNvSpPr/>
            <p:nvPr/>
          </p:nvSpPr>
          <p:spPr>
            <a:xfrm>
              <a:off x="5459875" y="2635157"/>
              <a:ext cx="1332000" cy="9534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: 圆角 25"/>
            <p:cNvSpPr/>
            <p:nvPr/>
          </p:nvSpPr>
          <p:spPr>
            <a:xfrm>
              <a:off x="4908330" y="4115616"/>
              <a:ext cx="1332000" cy="9534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: 圆角 26"/>
            <p:cNvSpPr/>
            <p:nvPr/>
          </p:nvSpPr>
          <p:spPr>
            <a:xfrm rot="6547058">
              <a:off x="5326383" y="3397701"/>
              <a:ext cx="1944000" cy="9534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: 圆角 27"/>
            <p:cNvSpPr/>
            <p:nvPr/>
          </p:nvSpPr>
          <p:spPr>
            <a:xfrm rot="6723500">
              <a:off x="4403603" y="3412951"/>
              <a:ext cx="1944000" cy="9534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844366" y="2866360"/>
            <a:ext cx="1883545" cy="1959250"/>
            <a:chOff x="4908330" y="2473373"/>
            <a:chExt cx="1883545" cy="1959250"/>
          </a:xfrm>
        </p:grpSpPr>
        <p:sp>
          <p:nvSpPr>
            <p:cNvPr id="30" name="矩形: 圆角 29"/>
            <p:cNvSpPr/>
            <p:nvPr/>
          </p:nvSpPr>
          <p:spPr>
            <a:xfrm>
              <a:off x="5459875" y="2635157"/>
              <a:ext cx="1332000" cy="9534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: 圆角 30"/>
            <p:cNvSpPr/>
            <p:nvPr/>
          </p:nvSpPr>
          <p:spPr>
            <a:xfrm>
              <a:off x="4908330" y="4115616"/>
              <a:ext cx="1332000" cy="9534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: 圆角 31"/>
            <p:cNvSpPr/>
            <p:nvPr/>
          </p:nvSpPr>
          <p:spPr>
            <a:xfrm rot="6547058">
              <a:off x="5326383" y="3397701"/>
              <a:ext cx="1944000" cy="9534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: 圆角 32"/>
            <p:cNvSpPr/>
            <p:nvPr/>
          </p:nvSpPr>
          <p:spPr>
            <a:xfrm rot="6723500">
              <a:off x="4403603" y="3412951"/>
              <a:ext cx="1944000" cy="9534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694693" y="3075816"/>
            <a:ext cx="2628882" cy="1944000"/>
            <a:chOff x="4403603" y="2473373"/>
            <a:chExt cx="2628882" cy="1944000"/>
          </a:xfrm>
        </p:grpSpPr>
        <p:sp>
          <p:nvSpPr>
            <p:cNvPr id="35" name="矩形: 圆角 34"/>
            <p:cNvSpPr/>
            <p:nvPr/>
          </p:nvSpPr>
          <p:spPr>
            <a:xfrm>
              <a:off x="5700485" y="2902357"/>
              <a:ext cx="1332000" cy="9534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: 圆角 35"/>
            <p:cNvSpPr/>
            <p:nvPr/>
          </p:nvSpPr>
          <p:spPr>
            <a:xfrm>
              <a:off x="4660710" y="3912729"/>
              <a:ext cx="1332000" cy="9534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: 圆角 36"/>
            <p:cNvSpPr/>
            <p:nvPr/>
          </p:nvSpPr>
          <p:spPr>
            <a:xfrm rot="8074125">
              <a:off x="5326383" y="3397701"/>
              <a:ext cx="1944000" cy="9534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: 圆角 37"/>
            <p:cNvSpPr/>
            <p:nvPr/>
          </p:nvSpPr>
          <p:spPr>
            <a:xfrm rot="8250567">
              <a:off x="4403603" y="3412951"/>
              <a:ext cx="1944000" cy="9534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 flipH="1">
            <a:off x="5173996" y="2813115"/>
            <a:ext cx="1332000" cy="1959250"/>
            <a:chOff x="4908330" y="2427753"/>
            <a:chExt cx="1332000" cy="1959250"/>
          </a:xfrm>
        </p:grpSpPr>
        <p:sp>
          <p:nvSpPr>
            <p:cNvPr id="40" name="矩形: 圆角 39"/>
            <p:cNvSpPr/>
            <p:nvPr/>
          </p:nvSpPr>
          <p:spPr>
            <a:xfrm>
              <a:off x="4908330" y="2635157"/>
              <a:ext cx="1332000" cy="9534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: 圆角 40"/>
            <p:cNvSpPr/>
            <p:nvPr/>
          </p:nvSpPr>
          <p:spPr>
            <a:xfrm>
              <a:off x="4908330" y="4115616"/>
              <a:ext cx="1332000" cy="9534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: 圆角 41"/>
            <p:cNvSpPr/>
            <p:nvPr/>
          </p:nvSpPr>
          <p:spPr>
            <a:xfrm rot="5400000">
              <a:off x="5062856" y="3352081"/>
              <a:ext cx="1944000" cy="9534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: 圆角 42"/>
            <p:cNvSpPr/>
            <p:nvPr/>
          </p:nvSpPr>
          <p:spPr>
            <a:xfrm rot="5400000">
              <a:off x="4140076" y="3367331"/>
              <a:ext cx="1944000" cy="9534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箭头连接符 9"/>
          <p:cNvCxnSpPr/>
          <p:nvPr/>
        </p:nvCxnSpPr>
        <p:spPr>
          <a:xfrm>
            <a:off x="2585545" y="3935998"/>
            <a:ext cx="596736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箭头连接符 45"/>
          <p:cNvCxnSpPr/>
          <p:nvPr/>
        </p:nvCxnSpPr>
        <p:spPr>
          <a:xfrm>
            <a:off x="4637348" y="3888701"/>
            <a:ext cx="596736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箭头连接符 46"/>
          <p:cNvCxnSpPr/>
          <p:nvPr/>
        </p:nvCxnSpPr>
        <p:spPr>
          <a:xfrm>
            <a:off x="6452514" y="3935998"/>
            <a:ext cx="596736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箭头连接符 47"/>
          <p:cNvCxnSpPr/>
          <p:nvPr/>
        </p:nvCxnSpPr>
        <p:spPr>
          <a:xfrm>
            <a:off x="8597801" y="3935998"/>
            <a:ext cx="596736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379056" y="1633479"/>
            <a:ext cx="1609483" cy="1479268"/>
          </a:xfrm>
          <a:prstGeom prst="rect">
            <a:avLst/>
          </a:prstGeom>
        </p:spPr>
      </p:pic>
      <p:sp>
        <p:nvSpPr>
          <p:cNvPr id="51" name="Text Box 8"/>
          <p:cNvSpPr txBox="1">
            <a:spLocks noChangeArrowheads="1"/>
          </p:cNvSpPr>
          <p:nvPr/>
        </p:nvSpPr>
        <p:spPr bwMode="auto">
          <a:xfrm>
            <a:off x="1620015" y="5411154"/>
            <a:ext cx="3332385" cy="448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Cambria Math" panose="02040503050406030204" pitchFamily="18" charset="0"/>
                <a:ea typeface="楷体" panose="02010609060101010101" pitchFamily="49" charset="-122"/>
                <a:sym typeface="Cambria Math" panose="02040503050406030204" pitchFamily="18" charset="0"/>
              </a:rPr>
              <a:t>平行四边形具有易变性。</a:t>
            </a:r>
            <a:endParaRPr lang="zh-CN" altLang="en-US" sz="2000" b="1" dirty="0">
              <a:solidFill>
                <a:srgbClr val="FF0000"/>
              </a:solidFill>
              <a:latin typeface="Cambria Math" panose="02040503050406030204" pitchFamily="18" charset="0"/>
              <a:ea typeface="楷体" panose="02010609060101010101" pitchFamily="49" charset="-122"/>
              <a:sym typeface="Cambria Math" panose="020405030504060302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tags/tag1.xml><?xml version="1.0" encoding="utf-8"?>
<p:tagLst xmlns:p="http://schemas.openxmlformats.org/presentationml/2006/main">
  <p:tag name="KSO_WPP_MARK_KEY" val="f3b3cf98-2146-4de2-b388-ed10ebaa18e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国晶课件模板</Template>
  <TotalTime>0</TotalTime>
  <Words>1177</Words>
  <Application>WPS 演示</Application>
  <PresentationFormat>自定义</PresentationFormat>
  <Paragraphs>148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40" baseType="lpstr">
      <vt:lpstr>Arial</vt:lpstr>
      <vt:lpstr>宋体</vt:lpstr>
      <vt:lpstr>Wingdings</vt:lpstr>
      <vt:lpstr>黑体</vt:lpstr>
      <vt:lpstr>Cambria Math</vt:lpstr>
      <vt:lpstr>楷体</vt:lpstr>
      <vt:lpstr>字体管家方萌 (非商业使用)</vt:lpstr>
      <vt:lpstr>微软雅黑</vt:lpstr>
      <vt:lpstr>华文行楷</vt:lpstr>
      <vt:lpstr>Arial Unicode MS</vt:lpstr>
      <vt:lpstr>等线 Light</vt:lpstr>
      <vt:lpstr>Calibri Light</vt:lpstr>
      <vt:lpstr>等线</vt:lpstr>
      <vt:lpstr>Calibri</vt:lpstr>
      <vt:lpstr>Wingdings 2</vt:lpstr>
      <vt:lpstr>Wingdings</vt:lpstr>
      <vt:lpstr>Arial</vt:lpstr>
      <vt:lpstr>第一PPT模板网-WWW.1PPT.COM</vt:lpstr>
      <vt:lpstr>平行四边形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70</cp:revision>
  <dcterms:created xsi:type="dcterms:W3CDTF">2019-10-24T12:44:00Z</dcterms:created>
  <dcterms:modified xsi:type="dcterms:W3CDTF">2023-01-30T04:46:24Z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68E02F6E2DB141B685FC959115C21BB4</vt:lpwstr>
  </property>
  <property fmtid="{D5CDD505-2E9C-101B-9397-08002B2CF9AE}" pid="3" name="KSOProductBuildVer">
    <vt:lpwstr>2052-11.1.0.13703</vt:lpwstr>
  </property>
</Properties>
</file>