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26" r:id="rId7"/>
    <p:sldId id="539" r:id="rId8"/>
    <p:sldId id="519" r:id="rId9"/>
    <p:sldId id="540" r:id="rId10"/>
    <p:sldId id="541" r:id="rId11"/>
    <p:sldId id="542" r:id="rId12"/>
    <p:sldId id="543" r:id="rId13"/>
    <p:sldId id="518" r:id="rId14"/>
    <p:sldId id="538" r:id="rId15"/>
    <p:sldId id="537" r:id="rId16"/>
    <p:sldId id="544" r:id="rId17"/>
    <p:sldId id="507" r:id="rId18"/>
    <p:sldId id="501" r:id="rId19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3"/>
    </p:embeddedFont>
    <p:embeddedFont>
      <p:font typeface="华文楷体" panose="02010600040101010101" pitchFamily="2" charset="-122"/>
      <p:regular r:id="rId24"/>
    </p:embeddedFont>
    <p:embeddedFont>
      <p:font typeface="微软雅黑" panose="020B0503020204020204" pitchFamily="34" charset="-122"/>
      <p:regular r:id="rId25"/>
    </p:embeddedFont>
    <p:embeddedFont>
      <p:font typeface="楷体_GB2312" panose="02010609030101010101" pitchFamily="49" charset="-122"/>
      <p:regular r:id="rId26"/>
    </p:embeddedFont>
    <p:embeddedFont>
      <p:font typeface="幼圆" panose="02010509060101010101" pitchFamily="49" charset="-122"/>
      <p:regular r:id="rId27"/>
    </p:embeddedFont>
    <p:embeddedFont>
      <p:font typeface="Calibri" panose="020F0502020204030204" charset="0"/>
      <p:regular r:id="rId28"/>
      <p:bold r:id="rId29"/>
      <p:italic r:id="rId30"/>
      <p:boldItalic r:id="rId31"/>
    </p:embeddedFont>
  </p:embeddedFontLst>
  <p:custDataLst>
    <p:tags r:id="rId32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0099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font" Target="fonts/font9.fntdata"/><Relationship Id="rId30" Type="http://schemas.openxmlformats.org/officeDocument/2006/relationships/font" Target="fonts/font8.fntdata"/><Relationship Id="rId3" Type="http://schemas.openxmlformats.org/officeDocument/2006/relationships/slide" Target="slides/slide1.xml"/><Relationship Id="rId29" Type="http://schemas.openxmlformats.org/officeDocument/2006/relationships/font" Target="fonts/font7.fntdata"/><Relationship Id="rId28" Type="http://schemas.openxmlformats.org/officeDocument/2006/relationships/font" Target="fonts/font6.fntdata"/><Relationship Id="rId27" Type="http://schemas.openxmlformats.org/officeDocument/2006/relationships/font" Target="fonts/font5.fntdata"/><Relationship Id="rId26" Type="http://schemas.openxmlformats.org/officeDocument/2006/relationships/font" Target="fonts/font4.fntdata"/><Relationship Id="rId25" Type="http://schemas.openxmlformats.org/officeDocument/2006/relationships/font" Target="fonts/font3.fntdata"/><Relationship Id="rId24" Type="http://schemas.openxmlformats.org/officeDocument/2006/relationships/font" Target="fonts/font2.fntdata"/><Relationship Id="rId23" Type="http://schemas.openxmlformats.org/officeDocument/2006/relationships/font" Target="fonts/font1.fntdata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时、分、秒 奥运开幕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11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emf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1446359"/>
            <a:ext cx="9143999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奥运开幕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圆角矩形 38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912693" y="598680"/>
            <a:ext cx="2198359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时、分、秒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圆角矩形 45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19"/>
          <p:cNvSpPr txBox="1"/>
          <p:nvPr/>
        </p:nvSpPr>
        <p:spPr>
          <a:xfrm>
            <a:off x="467544" y="339502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写出钟面上所表示的时。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3" name="IMAGE148.EPS" descr="id:2147505832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331640" y="1203598"/>
            <a:ext cx="5796000" cy="1440000"/>
          </a:xfrm>
          <a:prstGeom prst="rect">
            <a:avLst/>
          </a:prstGeom>
        </p:spPr>
      </p:pic>
      <p:sp>
        <p:nvSpPr>
          <p:cNvPr id="13" name="TextBox 19"/>
          <p:cNvSpPr txBox="1"/>
          <p:nvPr/>
        </p:nvSpPr>
        <p:spPr>
          <a:xfrm>
            <a:off x="1547664" y="2905931"/>
            <a:ext cx="1129789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8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8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4" name="TextBox 19"/>
          <p:cNvSpPr txBox="1"/>
          <p:nvPr/>
        </p:nvSpPr>
        <p:spPr>
          <a:xfrm>
            <a:off x="3109139" y="2870504"/>
            <a:ext cx="64807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9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TextBox 19"/>
          <p:cNvSpPr txBox="1"/>
          <p:nvPr/>
        </p:nvSpPr>
        <p:spPr>
          <a:xfrm>
            <a:off x="4621306" y="2254101"/>
            <a:ext cx="112978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9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TextBox 19"/>
          <p:cNvSpPr txBox="1"/>
          <p:nvPr/>
        </p:nvSpPr>
        <p:spPr>
          <a:xfrm>
            <a:off x="6250523" y="2254101"/>
            <a:ext cx="112978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9:45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TextBox 19"/>
          <p:cNvSpPr txBox="1"/>
          <p:nvPr/>
        </p:nvSpPr>
        <p:spPr>
          <a:xfrm>
            <a:off x="4517490" y="2905931"/>
            <a:ext cx="133742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9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TextBox 19"/>
          <p:cNvSpPr txBox="1"/>
          <p:nvPr/>
        </p:nvSpPr>
        <p:spPr>
          <a:xfrm>
            <a:off x="4658421" y="3483131"/>
            <a:ext cx="1043005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9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时半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6153631" y="2905931"/>
            <a:ext cx="1321590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9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45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2137031" y="3692768"/>
            <a:ext cx="1944216" cy="504056"/>
          </a:xfrm>
          <a:prstGeom prst="wedgeRoundRectCallout">
            <a:avLst>
              <a:gd name="adj1" fmla="val -16886"/>
              <a:gd name="adj2" fmla="val -95994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汉字</a:t>
            </a:r>
            <a:r>
              <a:rPr lang="zh-CN" altLang="zh-CN" sz="2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表示</a:t>
            </a:r>
            <a:r>
              <a:rPr lang="zh-CN" altLang="zh-CN" sz="20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法</a:t>
            </a:r>
            <a:endParaRPr lang="zh-CN" altLang="en-US" sz="2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6" name="图片 2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7" grpId="0" animBg="1"/>
      <p:bldP spid="18" grpId="0" animBg="1"/>
      <p:bldP spid="19" grpId="0" animBg="1"/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11560" y="911498"/>
            <a:ext cx="7992888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填一填。</a:t>
            </a:r>
            <a:endParaRPr lang="en-US" altLang="zh-CN" sz="32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时针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从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12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走到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走了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大格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;</a:t>
            </a:r>
            <a:endParaRPr lang="en-US" altLang="zh-CN" sz="32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分针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从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12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走到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走了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小格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是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　　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)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分。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2000" y="1851670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57782" y="1779662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47279" y="2614141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329790" y="249974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9" grpId="0"/>
      <p:bldP spid="23" grpId="0"/>
      <p:bldP spid="2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539552" y="339502"/>
            <a:ext cx="562219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填一填。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1" cstate="email"/>
          <a:srcRect l="-2887" r="-5824"/>
          <a:stretch>
            <a:fillRect/>
          </a:stretch>
        </p:blipFill>
        <p:spPr>
          <a:xfrm>
            <a:off x="2783841" y="1027926"/>
            <a:ext cx="3576317" cy="3189381"/>
          </a:xfrm>
          <a:prstGeom prst="ellipse">
            <a:avLst/>
          </a:prstGeom>
        </p:spPr>
      </p:pic>
      <p:sp>
        <p:nvSpPr>
          <p:cNvPr id="55" name="矩形 54"/>
          <p:cNvSpPr/>
          <p:nvPr/>
        </p:nvSpPr>
        <p:spPr>
          <a:xfrm>
            <a:off x="5648702" y="1975791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556371" y="3182637"/>
            <a:ext cx="4924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063927" y="3646397"/>
            <a:ext cx="492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25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4330944" y="3851579"/>
            <a:ext cx="492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endParaRPr lang="zh-CN" altLang="en-US" sz="2400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472009" y="3558015"/>
            <a:ext cx="492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35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3105518" y="3182636"/>
            <a:ext cx="492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2976882" y="2592644"/>
            <a:ext cx="492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45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037894" y="1962962"/>
            <a:ext cx="492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3472009" y="1471491"/>
            <a:ext cx="492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55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4330945" y="1240658"/>
            <a:ext cx="492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+73.EPS" descr="id:2147505888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115616" y="1419622"/>
            <a:ext cx="6660000" cy="1908000"/>
          </a:xfrm>
          <a:prstGeom prst="rect">
            <a:avLst/>
          </a:prstGeom>
        </p:spPr>
      </p:pic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539552" y="339502"/>
            <a:ext cx="434035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写出时间。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5" name="矩形 4"/>
          <p:cNvSpPr>
            <a:spLocks noChangeArrowheads="1"/>
          </p:cNvSpPr>
          <p:nvPr/>
        </p:nvSpPr>
        <p:spPr bwMode="auto">
          <a:xfrm>
            <a:off x="1332366" y="2571750"/>
            <a:ext cx="1077773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2 20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8" name="矩形 4"/>
          <p:cNvSpPr>
            <a:spLocks noChangeArrowheads="1"/>
          </p:cNvSpPr>
          <p:nvPr/>
        </p:nvSpPr>
        <p:spPr bwMode="auto">
          <a:xfrm>
            <a:off x="1331640" y="2851634"/>
            <a:ext cx="1043287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2 20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0" name="矩形 4"/>
          <p:cNvSpPr>
            <a:spLocks noChangeArrowheads="1"/>
          </p:cNvSpPr>
          <p:nvPr/>
        </p:nvSpPr>
        <p:spPr bwMode="auto">
          <a:xfrm>
            <a:off x="3134187" y="2524185"/>
            <a:ext cx="1077773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4 35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3133461" y="2804069"/>
            <a:ext cx="1043287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35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3" name="矩形 4"/>
          <p:cNvSpPr>
            <a:spLocks noChangeArrowheads="1"/>
          </p:cNvSpPr>
          <p:nvPr/>
        </p:nvSpPr>
        <p:spPr bwMode="auto">
          <a:xfrm>
            <a:off x="5004048" y="2524185"/>
            <a:ext cx="1077773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7 55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5073645" y="2804069"/>
            <a:ext cx="1043287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7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55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" name="矩形 4"/>
          <p:cNvSpPr>
            <a:spLocks noChangeArrowheads="1"/>
          </p:cNvSpPr>
          <p:nvPr/>
        </p:nvSpPr>
        <p:spPr bwMode="auto">
          <a:xfrm>
            <a:off x="6757030" y="2571750"/>
            <a:ext cx="1077773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6 5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" name="矩形 4"/>
          <p:cNvSpPr>
            <a:spLocks noChangeArrowheads="1"/>
          </p:cNvSpPr>
          <p:nvPr/>
        </p:nvSpPr>
        <p:spPr bwMode="auto">
          <a:xfrm>
            <a:off x="6732240" y="2851634"/>
            <a:ext cx="1043287" cy="559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05</a:t>
            </a:r>
            <a:endParaRPr lang="zh-CN" altLang="en-US" sz="24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8" name="图片 2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5" grpId="0"/>
      <p:bldP spid="58" grpId="0"/>
      <p:bldP spid="20" grpId="0"/>
      <p:bldP spid="22" grpId="0"/>
      <p:bldP spid="23" grpId="0"/>
      <p:bldP spid="24" grpId="0"/>
      <p:bldP spid="25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B128.EPS" descr="id:2147506034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619672" y="1707654"/>
            <a:ext cx="6001420" cy="1935942"/>
          </a:xfrm>
          <a:prstGeom prst="rect">
            <a:avLst/>
          </a:prstGeom>
        </p:spPr>
      </p:pic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539552" y="339502"/>
            <a:ext cx="684076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画出钟面上的分针</a:t>
            </a:r>
            <a:r>
              <a:rPr lang="en-US" altLang="zh-CN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表示下面的时间。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2385837" y="2129787"/>
            <a:ext cx="216024" cy="28803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593079" y="2441883"/>
            <a:ext cx="254245" cy="34304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574333" y="2246187"/>
            <a:ext cx="330115" cy="222949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3" name="TextBox 26"/>
          <p:cNvSpPr txBox="1"/>
          <p:nvPr/>
        </p:nvSpPr>
        <p:spPr>
          <a:xfrm>
            <a:off x="1331640" y="2124020"/>
            <a:ext cx="626469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钟面上分针走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小格是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时针走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大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格</a:t>
            </a:r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是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时。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=60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分针指向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时针指向几就是几时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分针从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12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开始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走了几小格就是几分。</a:t>
            </a:r>
            <a:endParaRPr lang="zh-CN" altLang="zh-CN" sz="28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0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p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6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627750" y="969571"/>
            <a:ext cx="81927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北京时间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2008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8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8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日晚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8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08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北京奥运会在国家体育场开幕。</a:t>
            </a:r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0" name="IMAGE146.EPS" descr="id:2147505760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835696" y="1906768"/>
            <a:ext cx="6228000" cy="1512000"/>
          </a:xfrm>
          <a:prstGeom prst="rect">
            <a:avLst/>
          </a:prstGeom>
        </p:spPr>
      </p:pic>
      <p:sp>
        <p:nvSpPr>
          <p:cNvPr id="15" name="TextBox 19"/>
          <p:cNvSpPr txBox="1"/>
          <p:nvPr/>
        </p:nvSpPr>
        <p:spPr>
          <a:xfrm>
            <a:off x="683568" y="3416682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说一说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关于钟面你知道些什么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AGE146.EPS" descr="id:2147505760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835696" y="1995686"/>
            <a:ext cx="6048000" cy="144000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2213757" y="3579862"/>
            <a:ext cx="4423590" cy="919401"/>
          </a:xfrm>
          <a:prstGeom prst="wedgeRoundRectCallout">
            <a:avLst>
              <a:gd name="adj1" fmla="val -11087"/>
              <a:gd name="adj2" fmla="val -88398"/>
              <a:gd name="adj3" fmla="val 16667"/>
            </a:avLst>
          </a:prstGeom>
          <a:noFill/>
          <a:ln>
            <a:solidFill>
              <a:schemeClr val="accent5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北京奥运会在国家体育场开幕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钟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面上显示的时间是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8:08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" name="TextBox 19"/>
          <p:cNvSpPr txBox="1"/>
          <p:nvPr/>
        </p:nvSpPr>
        <p:spPr>
          <a:xfrm>
            <a:off x="539552" y="1041579"/>
            <a:ext cx="84249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北京时间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2008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年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8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月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8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日晚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8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08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北京奥运会在国家体育场开幕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6" name="图片 1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9"/>
          <p:cNvSpPr txBox="1"/>
          <p:nvPr/>
        </p:nvSpPr>
        <p:spPr>
          <a:xfrm>
            <a:off x="539552" y="339502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说一说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关于钟面你知道些什么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267744" y="1707654"/>
            <a:ext cx="1756766" cy="16920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4932040" y="1635646"/>
            <a:ext cx="3240360" cy="1524722"/>
            <a:chOff x="665322" y="3418627"/>
            <a:chExt cx="2952328" cy="1524722"/>
          </a:xfrm>
          <a:noFill/>
        </p:grpSpPr>
        <p:sp>
          <p:nvSpPr>
            <p:cNvPr id="23" name="云形标注 22"/>
            <p:cNvSpPr/>
            <p:nvPr/>
          </p:nvSpPr>
          <p:spPr>
            <a:xfrm>
              <a:off x="665322" y="3418627"/>
              <a:ext cx="2781022" cy="1524722"/>
            </a:xfrm>
            <a:prstGeom prst="cloudCallout">
              <a:avLst>
                <a:gd name="adj1" fmla="val -78911"/>
                <a:gd name="adj2" fmla="val 26942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25512" y="3634651"/>
              <a:ext cx="2892138" cy="954107"/>
            </a:xfrm>
            <a:prstGeom prst="rect">
              <a:avLst/>
            </a:prstGeom>
            <a:grpFill/>
            <a:ln>
              <a:noFill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一共有</a:t>
              </a:r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12</a:t>
              </a:r>
              <a:r>
                <a:rPr lang="zh-CN" altLang="en-US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个数字</a:t>
              </a:r>
              <a:r>
                <a:rPr lang="en-US" altLang="zh-CN" sz="28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,</a:t>
              </a:r>
              <a:endPara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pPr algn="ctr"/>
              <a:r>
                <a:rPr lang="zh-CN" altLang="en-US" sz="28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有时针和分针。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9"/>
          <p:cNvSpPr txBox="1"/>
          <p:nvPr/>
        </p:nvSpPr>
        <p:spPr>
          <a:xfrm>
            <a:off x="467544" y="339502"/>
            <a:ext cx="6336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说一说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关于钟面你知道些什么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1239926"/>
            <a:ext cx="2931259" cy="2916000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4276861" y="2067694"/>
            <a:ext cx="4687626" cy="1525386"/>
            <a:chOff x="806927" y="3309966"/>
            <a:chExt cx="4070282" cy="1525386"/>
          </a:xfrm>
          <a:noFill/>
        </p:grpSpPr>
        <p:sp>
          <p:nvSpPr>
            <p:cNvPr id="23" name="云形标注 22"/>
            <p:cNvSpPr/>
            <p:nvPr/>
          </p:nvSpPr>
          <p:spPr>
            <a:xfrm>
              <a:off x="806927" y="3309966"/>
              <a:ext cx="3672408" cy="1525386"/>
            </a:xfrm>
            <a:prstGeom prst="cloudCallout">
              <a:avLst>
                <a:gd name="adj1" fmla="val -64838"/>
                <a:gd name="adj2" fmla="val 24680"/>
              </a:avLst>
            </a:prstGeom>
            <a:grpFill/>
            <a:ln>
              <a:solidFill>
                <a:schemeClr val="accent5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000672" y="3381974"/>
              <a:ext cx="3876537" cy="1384995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8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分针走</a:t>
              </a:r>
              <a:r>
                <a:rPr lang="en-US" altLang="zh-CN" sz="28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</a:t>
              </a:r>
              <a:r>
                <a:rPr lang="zh-CN" altLang="en-US" sz="28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小格就是</a:t>
              </a:r>
              <a:r>
                <a:rPr lang="en-US" altLang="zh-CN" sz="28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</a:t>
              </a:r>
              <a:r>
                <a:rPr lang="zh-CN" altLang="en-US" sz="28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分，</a:t>
              </a:r>
              <a:endPara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zh-CN" altLang="en-US" sz="28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从“</a:t>
              </a:r>
              <a:r>
                <a:rPr lang="en-US" altLang="zh-CN" sz="28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12</a:t>
              </a:r>
              <a:r>
                <a:rPr lang="zh-CN" altLang="en-US" sz="28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”开始数，有几</a:t>
              </a:r>
              <a:endParaRPr lang="en-US" altLang="zh-CN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  <a:p>
              <a:r>
                <a:rPr lang="en-US" altLang="zh-CN" sz="2800" b="1" dirty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</a:t>
              </a:r>
              <a:r>
                <a:rPr lang="en-US" altLang="zh-CN" sz="28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   </a:t>
              </a:r>
              <a:r>
                <a:rPr lang="zh-CN" altLang="en-US" sz="28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小就是几分。</a:t>
              </a:r>
              <a:endParaRPr lang="zh-CN" altLang="en-US" sz="2800" b="1" dirty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4" name="图片 1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75656" y="1465414"/>
            <a:ext cx="2520000" cy="2520000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 rot="3579449">
            <a:off x="2675470" y="2245183"/>
            <a:ext cx="94614" cy="1033918"/>
            <a:chOff x="3177551" y="890391"/>
            <a:chExt cx="100486" cy="1033918"/>
          </a:xfrm>
        </p:grpSpPr>
        <p:sp>
          <p:nvSpPr>
            <p:cNvPr id="55" name="菱形 54"/>
            <p:cNvSpPr/>
            <p:nvPr/>
          </p:nvSpPr>
          <p:spPr>
            <a:xfrm>
              <a:off x="3177551" y="1412686"/>
              <a:ext cx="100486" cy="511623"/>
            </a:xfrm>
            <a:prstGeom prst="diamond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56" name="菱形 55"/>
            <p:cNvSpPr/>
            <p:nvPr/>
          </p:nvSpPr>
          <p:spPr>
            <a:xfrm>
              <a:off x="3177551" y="890391"/>
              <a:ext cx="100486" cy="511623"/>
            </a:xfrm>
            <a:prstGeom prst="diamond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693579" y="1992325"/>
            <a:ext cx="55836" cy="1562507"/>
            <a:chOff x="3198562" y="757033"/>
            <a:chExt cx="55836" cy="1562507"/>
          </a:xfrm>
        </p:grpSpPr>
        <p:sp>
          <p:nvSpPr>
            <p:cNvPr id="58" name="菱形 57"/>
            <p:cNvSpPr/>
            <p:nvPr/>
          </p:nvSpPr>
          <p:spPr>
            <a:xfrm flipH="1">
              <a:off x="3198562" y="757033"/>
              <a:ext cx="55836" cy="767434"/>
            </a:xfrm>
            <a:prstGeom prst="diamond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59" name="菱形 58"/>
            <p:cNvSpPr/>
            <p:nvPr/>
          </p:nvSpPr>
          <p:spPr>
            <a:xfrm flipH="1">
              <a:off x="3198562" y="1552106"/>
              <a:ext cx="55836" cy="767434"/>
            </a:xfrm>
            <a:prstGeom prst="diamond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63" name="圆角矩形标注 62"/>
          <p:cNvSpPr/>
          <p:nvPr/>
        </p:nvSpPr>
        <p:spPr>
          <a:xfrm>
            <a:off x="4523804" y="1463194"/>
            <a:ext cx="4092620" cy="491895"/>
          </a:xfrm>
          <a:prstGeom prst="wedgeRoundRectCallout">
            <a:avLst>
              <a:gd name="adj1" fmla="val -58161"/>
              <a:gd name="adj2" fmla="val 50270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钟面上有</a:t>
            </a:r>
            <a:r>
              <a:rPr lang="en-US" altLang="zh-CN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12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个大格</a:t>
            </a:r>
            <a:r>
              <a:rPr lang="en-US" altLang="zh-CN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,60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个小格</a:t>
            </a:r>
            <a:endParaRPr lang="en-US" altLang="zh-CN" sz="2400" b="1" dirty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4" name="圆角矩形标注 63"/>
          <p:cNvSpPr/>
          <p:nvPr/>
        </p:nvSpPr>
        <p:spPr>
          <a:xfrm>
            <a:off x="4556279" y="2169952"/>
            <a:ext cx="3938957" cy="491895"/>
          </a:xfrm>
          <a:prstGeom prst="wedgeRoundRectCallout">
            <a:avLst>
              <a:gd name="adj1" fmla="val -58161"/>
              <a:gd name="adj2" fmla="val 50270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针走一大格是</a:t>
            </a:r>
            <a:r>
              <a:rPr lang="en-US" altLang="zh-CN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分。</a:t>
            </a:r>
            <a:endParaRPr lang="en-US" altLang="zh-CN" sz="2400" b="1" dirty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5" name="圆角矩形标注 64"/>
          <p:cNvSpPr/>
          <p:nvPr/>
        </p:nvSpPr>
        <p:spPr>
          <a:xfrm>
            <a:off x="4523804" y="2876710"/>
            <a:ext cx="3938957" cy="491895"/>
          </a:xfrm>
          <a:prstGeom prst="wedgeRoundRectCallout">
            <a:avLst>
              <a:gd name="adj1" fmla="val -58161"/>
              <a:gd name="adj2" fmla="val 3797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针走一大格是</a:t>
            </a:r>
            <a:r>
              <a:rPr lang="en-US" altLang="zh-CN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时。</a:t>
            </a:r>
            <a:endParaRPr lang="en-US" altLang="zh-CN" sz="2400" b="1" dirty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67545" y="411510"/>
            <a:ext cx="1584176" cy="646986"/>
          </a:xfrm>
          <a:prstGeom prst="round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拨一拨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64" grpId="0" animBg="1"/>
      <p:bldP spid="6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标注 2"/>
          <p:cNvSpPr/>
          <p:nvPr/>
        </p:nvSpPr>
        <p:spPr>
          <a:xfrm>
            <a:off x="4727852" y="1297108"/>
            <a:ext cx="3384376" cy="491895"/>
          </a:xfrm>
          <a:prstGeom prst="wedgeRoundRectCallout">
            <a:avLst>
              <a:gd name="adj1" fmla="val -58161"/>
              <a:gd name="adj2" fmla="val 50270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分针走半圈是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endParaRPr lang="en-US" altLang="zh-CN" sz="2400" b="1" dirty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679704" y="1299328"/>
            <a:ext cx="2520000" cy="2520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 rot="3579449">
            <a:off x="2879518" y="2079097"/>
            <a:ext cx="94614" cy="1033918"/>
            <a:chOff x="3177551" y="890391"/>
            <a:chExt cx="100486" cy="1033918"/>
          </a:xfrm>
        </p:grpSpPr>
        <p:sp>
          <p:nvSpPr>
            <p:cNvPr id="27" name="菱形 26"/>
            <p:cNvSpPr/>
            <p:nvPr/>
          </p:nvSpPr>
          <p:spPr>
            <a:xfrm>
              <a:off x="3177551" y="1412686"/>
              <a:ext cx="100486" cy="511623"/>
            </a:xfrm>
            <a:prstGeom prst="diamond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8" name="菱形 27"/>
            <p:cNvSpPr/>
            <p:nvPr/>
          </p:nvSpPr>
          <p:spPr>
            <a:xfrm>
              <a:off x="3177551" y="890391"/>
              <a:ext cx="100486" cy="511623"/>
            </a:xfrm>
            <a:prstGeom prst="diamond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897627" y="1826239"/>
            <a:ext cx="55836" cy="1562507"/>
            <a:chOff x="3198562" y="757033"/>
            <a:chExt cx="55836" cy="1562507"/>
          </a:xfrm>
        </p:grpSpPr>
        <p:sp>
          <p:nvSpPr>
            <p:cNvPr id="37" name="菱形 36"/>
            <p:cNvSpPr/>
            <p:nvPr/>
          </p:nvSpPr>
          <p:spPr>
            <a:xfrm flipH="1">
              <a:off x="3198562" y="757033"/>
              <a:ext cx="55836" cy="767434"/>
            </a:xfrm>
            <a:prstGeom prst="diamond">
              <a:avLst/>
            </a:prstGeom>
            <a:solidFill>
              <a:schemeClr val="bg2">
                <a:lumMod val="25000"/>
              </a:schemeClr>
            </a:solidFill>
            <a:ln>
              <a:solidFill>
                <a:schemeClr val="bg2">
                  <a:lumMod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38" name="菱形 37"/>
            <p:cNvSpPr/>
            <p:nvPr/>
          </p:nvSpPr>
          <p:spPr>
            <a:xfrm flipH="1">
              <a:off x="3198562" y="1552106"/>
              <a:ext cx="55836" cy="767434"/>
            </a:xfrm>
            <a:prstGeom prst="diamond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39" name="TextBox 30"/>
          <p:cNvSpPr txBox="1"/>
          <p:nvPr/>
        </p:nvSpPr>
        <p:spPr>
          <a:xfrm>
            <a:off x="3483450" y="1185386"/>
            <a:ext cx="2863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endParaRPr lang="zh-CN" altLang="en-US" sz="2000" b="1" dirty="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0" name="TextBox 31"/>
          <p:cNvSpPr txBox="1"/>
          <p:nvPr/>
        </p:nvSpPr>
        <p:spPr>
          <a:xfrm>
            <a:off x="3933556" y="1654060"/>
            <a:ext cx="504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10</a:t>
            </a:r>
            <a:endParaRPr lang="zh-CN" altLang="en-US" sz="2000" b="1" dirty="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1" name="TextBox 32"/>
          <p:cNvSpPr txBox="1"/>
          <p:nvPr/>
        </p:nvSpPr>
        <p:spPr>
          <a:xfrm>
            <a:off x="4097848" y="2370782"/>
            <a:ext cx="5663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15</a:t>
            </a:r>
            <a:endParaRPr lang="zh-CN" altLang="en-US" sz="2000" b="1" dirty="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2" name="TextBox 38"/>
          <p:cNvSpPr txBox="1"/>
          <p:nvPr/>
        </p:nvSpPr>
        <p:spPr>
          <a:xfrm>
            <a:off x="3947516" y="3005029"/>
            <a:ext cx="4529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20</a:t>
            </a:r>
            <a:endParaRPr lang="zh-CN" altLang="en-US" sz="2000" b="1" dirty="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3" name="TextBox 39"/>
          <p:cNvSpPr txBox="1"/>
          <p:nvPr/>
        </p:nvSpPr>
        <p:spPr>
          <a:xfrm>
            <a:off x="3441570" y="3528421"/>
            <a:ext cx="536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25</a:t>
            </a:r>
            <a:endParaRPr lang="zh-CN" altLang="en-US" sz="2000" b="1" dirty="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4" name="TextBox 41"/>
          <p:cNvSpPr txBox="1"/>
          <p:nvPr/>
        </p:nvSpPr>
        <p:spPr>
          <a:xfrm>
            <a:off x="2713752" y="3709836"/>
            <a:ext cx="536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endParaRPr lang="zh-CN" altLang="en-US" sz="2000" b="1" dirty="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5" name="TextBox 42"/>
          <p:cNvSpPr txBox="1"/>
          <p:nvPr/>
        </p:nvSpPr>
        <p:spPr>
          <a:xfrm>
            <a:off x="1962262" y="3507411"/>
            <a:ext cx="536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35</a:t>
            </a:r>
            <a:endParaRPr lang="zh-CN" altLang="en-US" sz="2000" b="1" dirty="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6" name="TextBox 43"/>
          <p:cNvSpPr txBox="1"/>
          <p:nvPr/>
        </p:nvSpPr>
        <p:spPr>
          <a:xfrm>
            <a:off x="1514972" y="3032760"/>
            <a:ext cx="536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40</a:t>
            </a:r>
            <a:endParaRPr lang="zh-CN" altLang="en-US" sz="2000" b="1" dirty="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7" name="TextBox 44"/>
          <p:cNvSpPr txBox="1"/>
          <p:nvPr/>
        </p:nvSpPr>
        <p:spPr>
          <a:xfrm>
            <a:off x="1331640" y="2369644"/>
            <a:ext cx="536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r>
              <a:rPr lang="en-US" altLang="zh-CN" sz="2000" b="1" dirty="0" smtClean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</a:t>
            </a:r>
            <a:endParaRPr lang="zh-CN" altLang="en-US" sz="2000" b="1" dirty="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8" name="TextBox 45"/>
          <p:cNvSpPr txBox="1"/>
          <p:nvPr/>
        </p:nvSpPr>
        <p:spPr>
          <a:xfrm>
            <a:off x="1482636" y="1727471"/>
            <a:ext cx="536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50</a:t>
            </a:r>
            <a:endParaRPr lang="zh-CN" altLang="en-US" sz="2000" b="1" dirty="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9" name="TextBox 46"/>
          <p:cNvSpPr txBox="1"/>
          <p:nvPr/>
        </p:nvSpPr>
        <p:spPr>
          <a:xfrm>
            <a:off x="1937832" y="1235576"/>
            <a:ext cx="536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55</a:t>
            </a:r>
            <a:endParaRPr lang="zh-CN" altLang="en-US" sz="2000" b="1" dirty="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0" name="TextBox 47"/>
          <p:cNvSpPr txBox="1"/>
          <p:nvPr/>
        </p:nvSpPr>
        <p:spPr>
          <a:xfrm>
            <a:off x="2716118" y="987574"/>
            <a:ext cx="536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FF0066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60</a:t>
            </a:r>
            <a:endParaRPr lang="zh-CN" altLang="en-US" sz="2000" b="1" dirty="0">
              <a:solidFill>
                <a:srgbClr val="FF0066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4" name="圆角矩形标注 53"/>
          <p:cNvSpPr/>
          <p:nvPr/>
        </p:nvSpPr>
        <p:spPr>
          <a:xfrm>
            <a:off x="4760327" y="2003866"/>
            <a:ext cx="3938957" cy="491895"/>
          </a:xfrm>
          <a:prstGeom prst="wedgeRoundRectCallout">
            <a:avLst>
              <a:gd name="adj1" fmla="val -58161"/>
              <a:gd name="adj2" fmla="val 50270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走一圈就是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即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60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endParaRPr lang="en-US" altLang="zh-CN" sz="2400" b="1" dirty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5" name="圆角矩形标注 54"/>
          <p:cNvSpPr/>
          <p:nvPr/>
        </p:nvSpPr>
        <p:spPr>
          <a:xfrm>
            <a:off x="4920878" y="2908513"/>
            <a:ext cx="3348721" cy="1323196"/>
          </a:xfrm>
          <a:prstGeom prst="wedgeRoundRectCallout">
            <a:avLst>
              <a:gd name="adj1" fmla="val -63191"/>
              <a:gd name="adj2" fmla="val -44295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分针走一圈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时针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正好</a:t>
            </a:r>
            <a:endParaRPr lang="en-US" altLang="zh-CN" sz="2400" b="1" dirty="0" smtClean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走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一大格</a:t>
            </a:r>
            <a:r>
              <a:rPr lang="en-US" altLang="zh-CN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即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也就是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=60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分。</a:t>
            </a:r>
            <a:endParaRPr lang="en-US" altLang="zh-CN" sz="2400" b="1" dirty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67545" y="411510"/>
            <a:ext cx="1584176" cy="646986"/>
          </a:xfrm>
          <a:prstGeom prst="round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时与分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4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7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0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800000">
                                      <p:cBhvr>
                                        <p:cTn id="102" dur="3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4" grpId="0" animBg="1"/>
      <p:bldP spid="55" grpId="0" animBg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圆角矩形标注 54"/>
          <p:cNvSpPr/>
          <p:nvPr/>
        </p:nvSpPr>
        <p:spPr>
          <a:xfrm>
            <a:off x="1507016" y="3219822"/>
            <a:ext cx="6129968" cy="1027164"/>
          </a:xfrm>
          <a:prstGeom prst="wedgeRoundRectCallout">
            <a:avLst>
              <a:gd name="adj1" fmla="val -10393"/>
              <a:gd name="adj2" fmla="val -68846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1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从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12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时开始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分针走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小格就是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分针和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时</a:t>
            </a:r>
            <a:endParaRPr lang="en-US" altLang="zh-CN" sz="2400" b="1" dirty="0" smtClean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 algn="ctr"/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针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在哪个位置</a:t>
            </a:r>
            <a:r>
              <a:rPr lang="en-US" altLang="zh-CN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,</a:t>
            </a:r>
            <a:r>
              <a:rPr lang="zh-CN" altLang="en-US" sz="24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就要用几时几分表示</a:t>
            </a:r>
            <a:r>
              <a:rPr lang="zh-CN" altLang="en-US" sz="24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出来。</a:t>
            </a:r>
            <a:endParaRPr lang="en-US" altLang="zh-CN" sz="2400" b="1" dirty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2" name="TextBox 19"/>
          <p:cNvSpPr txBox="1"/>
          <p:nvPr/>
        </p:nvSpPr>
        <p:spPr>
          <a:xfrm>
            <a:off x="2411760" y="627534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写出钟面上所表示的时间。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3" name="IMAGE148.EPS" descr="id:2147505832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877379" y="1491630"/>
            <a:ext cx="5724000" cy="1440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11560" y="411510"/>
            <a:ext cx="1368152" cy="646986"/>
          </a:xfrm>
          <a:prstGeom prst="roundRect">
            <a:avLst/>
          </a:prstGeom>
          <a:noFill/>
          <a:ln>
            <a:solidFill>
              <a:schemeClr val="accent5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时间</a:t>
            </a:r>
            <a:endParaRPr lang="zh-CN" altLang="en-US" sz="32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 build="p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19"/>
          <p:cNvSpPr txBox="1"/>
          <p:nvPr/>
        </p:nvSpPr>
        <p:spPr>
          <a:xfrm>
            <a:off x="539552" y="339502"/>
            <a:ext cx="48245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写出钟面上所表示的时间。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33" name="IMAGE148.EPS" descr="id:2147505832;FounderCES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475655" y="1275606"/>
            <a:ext cx="6048000" cy="1476000"/>
          </a:xfrm>
          <a:prstGeom prst="rect">
            <a:avLst/>
          </a:prstGeom>
        </p:spPr>
      </p:pic>
      <p:sp>
        <p:nvSpPr>
          <p:cNvPr id="13" name="TextBox 19"/>
          <p:cNvSpPr txBox="1"/>
          <p:nvPr/>
        </p:nvSpPr>
        <p:spPr>
          <a:xfrm>
            <a:off x="4932040" y="2355726"/>
            <a:ext cx="112978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9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:</a:t>
            </a:r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30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TextBox 19"/>
          <p:cNvSpPr txBox="1"/>
          <p:nvPr/>
        </p:nvSpPr>
        <p:spPr>
          <a:xfrm>
            <a:off x="6610563" y="2355726"/>
            <a:ext cx="1129789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9:45</a:t>
            </a:r>
            <a:endParaRPr lang="en-US" altLang="zh-CN" sz="24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3059832" y="3003798"/>
            <a:ext cx="1944216" cy="504056"/>
          </a:xfrm>
          <a:prstGeom prst="wedgeRoundRectCallout">
            <a:avLst>
              <a:gd name="adj1" fmla="val -16886"/>
              <a:gd name="adj2" fmla="val -95994"/>
              <a:gd name="adj3" fmla="val 16667"/>
            </a:avLst>
          </a:prstGeom>
          <a:noFill/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400" b="1">
                <a:latin typeface="楷体_GB2312" panose="02010609030101010101" pitchFamily="49" charset="-122"/>
                <a:ea typeface="楷体_GB2312" panose="02010609030101010101" pitchFamily="49" charset="-122"/>
              </a:rPr>
              <a:t>数字表示法</a:t>
            </a:r>
            <a:endParaRPr lang="zh-CN" altLang="en-US" sz="2400" b="1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7" name="图片 1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2" grpId="0" animBg="1"/>
    </p:bldLst>
  </p:timing>
</p:sld>
</file>

<file path=ppt/tags/tag1.xml><?xml version="1.0" encoding="utf-8"?>
<p:tagLst xmlns:p="http://schemas.openxmlformats.org/presentationml/2006/main">
  <p:tag name="KSO_WPP_MARK_KEY" val="c6d60f1e-17b0-4012-8266-0da154ace3b8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754</Words>
  <Application>WPS 演示</Application>
  <PresentationFormat>全屏显示(16:9)</PresentationFormat>
  <Paragraphs>215</Paragraphs>
  <Slides>16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华文楷体</vt:lpstr>
      <vt:lpstr>微软雅黑</vt:lpstr>
      <vt:lpstr>楷体_GB2312</vt:lpstr>
      <vt:lpstr>幼圆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《奥运开幕》时、分、秒PPT课件下载</dc:creator>
  <cp:lastModifiedBy>小树</cp:lastModifiedBy>
  <cp:revision>4</cp:revision>
  <dcterms:created xsi:type="dcterms:W3CDTF">2017-03-17T02:28:00Z</dcterms:created>
  <dcterms:modified xsi:type="dcterms:W3CDTF">2023-01-30T04:47:16Z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F674590DD6094F24B6ACB0184865F493</vt:lpwstr>
  </property>
</Properties>
</file>