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508" r:id="rId3"/>
    <p:sldId id="510" r:id="rId5"/>
    <p:sldId id="472" r:id="rId6"/>
    <p:sldId id="526" r:id="rId7"/>
    <p:sldId id="519" r:id="rId8"/>
    <p:sldId id="539" r:id="rId9"/>
    <p:sldId id="540" r:id="rId10"/>
    <p:sldId id="541" r:id="rId11"/>
    <p:sldId id="518" r:id="rId12"/>
    <p:sldId id="538" r:id="rId13"/>
    <p:sldId id="537" r:id="rId14"/>
    <p:sldId id="50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楷体_GB2312" panose="0201060903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B80A-7E9D-4625-A419-5689BF357A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264CC-7C63-45B1-B527-1714352335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时、分、秒 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分有多长（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1131590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一分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有多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长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49462" y="598680"/>
            <a:ext cx="219034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时、分、秒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528936" y="3570538"/>
            <a:ext cx="1238899" cy="805580"/>
          </a:xfrm>
          <a:prstGeom prst="rect">
            <a:avLst/>
          </a:prstGeom>
        </p:spPr>
      </p:pic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539552" y="339502"/>
            <a:ext cx="5940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秒钟的时间能做哪些事呢？</a:t>
            </a:r>
            <a:endParaRPr lang="en-US" altLang="zh-CN" sz="3600" b="1" dirty="0">
              <a:latin typeface="楷体_GB2312" panose="02010609030101010101" pitchFamily="49" charset="-122"/>
              <a:ea typeface="楷体_GB2312" panose="0201060903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1835696" y="1851993"/>
            <a:ext cx="2143840" cy="433388"/>
          </a:xfrm>
          <a:prstGeom prst="wedgeRoundRectCallout">
            <a:avLst>
              <a:gd name="adj1" fmla="val -51443"/>
              <a:gd name="adj2" fmla="val 74781"/>
              <a:gd name="adj3" fmla="val 16667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眨一下眼</a:t>
            </a: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是秒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5606326" y="1491630"/>
            <a:ext cx="2837916" cy="433388"/>
          </a:xfrm>
          <a:prstGeom prst="wedgeRoundRectCallout">
            <a:avLst>
              <a:gd name="adj1" fmla="val -45651"/>
              <a:gd name="adj2" fmla="val 74781"/>
              <a:gd name="adj3" fmla="val 16667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钟表滴答</a:t>
            </a: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一声是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3150861" y="3001343"/>
            <a:ext cx="1657350" cy="431800"/>
          </a:xfrm>
          <a:prstGeom prst="wedgeRoundRectCallout">
            <a:avLst>
              <a:gd name="adj1" fmla="val -45651"/>
              <a:gd name="adj2" fmla="val 74781"/>
              <a:gd name="adj3" fmla="val 16667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秒敲</a:t>
            </a: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一鼓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5528936" y="2788618"/>
            <a:ext cx="2139408" cy="650875"/>
          </a:xfrm>
          <a:prstGeom prst="wedgeRoundRectCallout">
            <a:avLst>
              <a:gd name="adj1" fmla="val -45651"/>
              <a:gd name="adj2" fmla="val 74781"/>
              <a:gd name="adj3" fmla="val 16667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人的脉搏每秒大约跳动一下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43608" y="1779662"/>
            <a:ext cx="737684" cy="12828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30431" y="1622919"/>
            <a:ext cx="1084896" cy="1372074"/>
          </a:xfrm>
          <a:prstGeom prst="rect">
            <a:avLst/>
          </a:prstGeom>
        </p:spPr>
      </p:pic>
      <p:pic>
        <p:nvPicPr>
          <p:cNvPr id="4098" name="Picture 2" descr="http://img2.ooopic.com/14/85/69/48bOOOPIC9d_202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66757" y="2881903"/>
            <a:ext cx="1494214" cy="149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8" grpId="0" animBg="1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bpic.wotucdn.com/15/74/91/39bOOOPICf8_1024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4707312" y="1491630"/>
            <a:ext cx="96575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619672" y="1597426"/>
            <a:ext cx="989502" cy="12623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2245331" y="2978106"/>
            <a:ext cx="1233137" cy="1250281"/>
          </a:xfrm>
          <a:prstGeom prst="rect">
            <a:avLst/>
          </a:prstGeom>
        </p:spPr>
      </p:pic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539552" y="339502"/>
            <a:ext cx="5940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分钟的时间能做哪些事呢？</a:t>
            </a:r>
            <a:endParaRPr lang="en-US" altLang="zh-CN" sz="3600" b="1" dirty="0">
              <a:latin typeface="楷体_GB2312" panose="02010609030101010101" pitchFamily="49" charset="-122"/>
              <a:ea typeface="楷体_GB2312" panose="0201060903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2398407" y="2309819"/>
            <a:ext cx="1989137" cy="431800"/>
          </a:xfrm>
          <a:prstGeom prst="wedgeRoundRectCallout">
            <a:avLst>
              <a:gd name="adj1" fmla="val -47667"/>
              <a:gd name="adj2" fmla="val -75265"/>
              <a:gd name="adj3" fmla="val 16667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我踢了</a:t>
            </a:r>
            <a:r>
              <a:rPr lang="en-US" altLang="zh-CN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25</a:t>
            </a: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3901515" y="3446738"/>
            <a:ext cx="2160240" cy="490537"/>
          </a:xfrm>
          <a:prstGeom prst="wedgeRoundRectCallout">
            <a:avLst>
              <a:gd name="adj1" fmla="val -66311"/>
              <a:gd name="adj2" fmla="val -43473"/>
              <a:gd name="adj3" fmla="val 16667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我画了</a:t>
            </a: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一幅画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5858622" y="1894055"/>
            <a:ext cx="2313777" cy="515323"/>
          </a:xfrm>
          <a:prstGeom prst="wedgeRoundRectCallout">
            <a:avLst>
              <a:gd name="adj1" fmla="val -61319"/>
              <a:gd name="adj2" fmla="val 3458"/>
              <a:gd name="adj3" fmla="val 16667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我能从</a:t>
            </a:r>
            <a:r>
              <a:rPr lang="en-US" altLang="zh-CN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写到</a:t>
            </a:r>
            <a:r>
              <a:rPr lang="en-US" altLang="zh-CN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9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3" name="TextBox 26"/>
          <p:cNvSpPr txBox="1"/>
          <p:nvPr/>
        </p:nvSpPr>
        <p:spPr>
          <a:xfrm>
            <a:off x="1403038" y="1981165"/>
            <a:ext cx="640932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计量很短的时间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常用比分更小的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单位</a:t>
            </a: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---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2.“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秒”作为比分还小的时间单位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经常会在“倒计时”中出现。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=60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秒。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39552" y="1046239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看一看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说一说。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11525" y="1419622"/>
            <a:ext cx="2520950" cy="2519362"/>
            <a:chOff x="2771130" y="1635646"/>
            <a:chExt cx="2520950" cy="251936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771130" y="1635646"/>
              <a:ext cx="2520950" cy="2519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菱形 18"/>
            <p:cNvSpPr/>
            <p:nvPr/>
          </p:nvSpPr>
          <p:spPr>
            <a:xfrm rot="5400000">
              <a:off x="3702993" y="2677046"/>
              <a:ext cx="98425" cy="511175"/>
            </a:xfrm>
            <a:prstGeom prst="diamond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 bwMode="auto">
            <a:xfrm>
              <a:off x="3983980" y="2164283"/>
              <a:ext cx="55563" cy="1687513"/>
              <a:chOff x="3198562" y="764013"/>
              <a:chExt cx="55836" cy="1687597"/>
            </a:xfrm>
          </p:grpSpPr>
          <p:sp>
            <p:nvSpPr>
              <p:cNvPr id="22" name="菱形 21"/>
              <p:cNvSpPr/>
              <p:nvPr/>
            </p:nvSpPr>
            <p:spPr>
              <a:xfrm flipH="1">
                <a:off x="3198562" y="764013"/>
                <a:ext cx="55836" cy="766801"/>
              </a:xfrm>
              <a:prstGeom prst="diamond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3198562" y="1548277"/>
                <a:ext cx="55836" cy="903333"/>
              </a:xfrm>
              <a:prstGeom prst="diamond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 bwMode="auto">
            <a:xfrm rot="2278432">
              <a:off x="4009380" y="1992833"/>
              <a:ext cx="11113" cy="1884363"/>
              <a:chOff x="3281835" y="1735019"/>
              <a:chExt cx="10800" cy="188510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3281835" y="1735019"/>
                <a:ext cx="10800" cy="935405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281835" y="2684716"/>
                <a:ext cx="10800" cy="9354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160.EPS" descr="id:2147506225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94349" y="1140940"/>
            <a:ext cx="3136990" cy="1403170"/>
          </a:xfrm>
          <a:prstGeom prst="rect">
            <a:avLst/>
          </a:prstGeom>
        </p:spPr>
      </p:pic>
      <p:pic>
        <p:nvPicPr>
          <p:cNvPr id="15" name="IMAGE160.EPS" descr="id:2147506225;FounderCES"/>
          <p:cNvPicPr/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404822" y="3075806"/>
            <a:ext cx="3281005" cy="14031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311525" y="1419622"/>
            <a:ext cx="2520950" cy="2519362"/>
            <a:chOff x="2771130" y="1635646"/>
            <a:chExt cx="2520950" cy="251936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771130" y="1635646"/>
              <a:ext cx="2520950" cy="2519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菱形 15"/>
            <p:cNvSpPr/>
            <p:nvPr/>
          </p:nvSpPr>
          <p:spPr>
            <a:xfrm rot="5400000">
              <a:off x="3702993" y="2677046"/>
              <a:ext cx="98425" cy="511175"/>
            </a:xfrm>
            <a:prstGeom prst="diamond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 bwMode="auto">
            <a:xfrm>
              <a:off x="3983980" y="2164283"/>
              <a:ext cx="55563" cy="1687513"/>
              <a:chOff x="3198562" y="764013"/>
              <a:chExt cx="55836" cy="1687597"/>
            </a:xfrm>
          </p:grpSpPr>
          <p:sp>
            <p:nvSpPr>
              <p:cNvPr id="22" name="菱形 21"/>
              <p:cNvSpPr/>
              <p:nvPr/>
            </p:nvSpPr>
            <p:spPr>
              <a:xfrm flipH="1">
                <a:off x="3198562" y="764013"/>
                <a:ext cx="55836" cy="766801"/>
              </a:xfrm>
              <a:prstGeom prst="diamond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3" name="菱形 22"/>
              <p:cNvSpPr/>
              <p:nvPr/>
            </p:nvSpPr>
            <p:spPr>
              <a:xfrm flipH="1">
                <a:off x="3198562" y="1548277"/>
                <a:ext cx="55836" cy="903333"/>
              </a:xfrm>
              <a:prstGeom prst="diamond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 bwMode="auto">
            <a:xfrm rot="2278432">
              <a:off x="4009380" y="1992833"/>
              <a:ext cx="11113" cy="1884363"/>
              <a:chOff x="3281835" y="1735019"/>
              <a:chExt cx="10800" cy="188510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3281835" y="1735019"/>
                <a:ext cx="10800" cy="935405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281835" y="2684716"/>
                <a:ext cx="10800" cy="9354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9"/>
          <p:cNvSpPr txBox="1"/>
          <p:nvPr/>
        </p:nvSpPr>
        <p:spPr>
          <a:xfrm>
            <a:off x="535768" y="339502"/>
            <a:ext cx="1875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认识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秒针。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220072" y="2355725"/>
            <a:ext cx="2781022" cy="936105"/>
            <a:chOff x="665322" y="3418627"/>
            <a:chExt cx="2781022" cy="1524722"/>
          </a:xfrm>
          <a:noFill/>
        </p:grpSpPr>
        <p:sp>
          <p:nvSpPr>
            <p:cNvPr id="23" name="云形标注 22"/>
            <p:cNvSpPr/>
            <p:nvPr/>
          </p:nvSpPr>
          <p:spPr>
            <a:xfrm>
              <a:off x="665322" y="3418627"/>
              <a:ext cx="2781022" cy="1524722"/>
            </a:xfrm>
            <a:prstGeom prst="wedgeRoundRectCallout">
              <a:avLst>
                <a:gd name="adj1" fmla="val -74496"/>
                <a:gd name="adj2" fmla="val -73851"/>
                <a:gd name="adj3" fmla="val 1666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65322" y="3442207"/>
              <a:ext cx="2736870" cy="1297847"/>
            </a:xfrm>
            <a:prstGeom prst="wedgeRoundRectCallou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特点：最细最</a:t>
              </a:r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长走</a:t>
              </a:r>
              <a:endPara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4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得最快。</a:t>
              </a:r>
              <a:endPara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5080262" y="1120036"/>
            <a:ext cx="9080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秒针</a:t>
            </a:r>
            <a:endParaRPr lang="zh-CN" altLang="en-US" sz="2800" b="1" dirty="0">
              <a:solidFill>
                <a:srgbClr val="7030A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造字工房尚雅体演示版常规体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7512" y="1359749"/>
            <a:ext cx="252095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菱形 14"/>
          <p:cNvSpPr/>
          <p:nvPr/>
        </p:nvSpPr>
        <p:spPr>
          <a:xfrm rot="5400000">
            <a:off x="3059375" y="2401149"/>
            <a:ext cx="98425" cy="511175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3340362" y="1888386"/>
            <a:ext cx="55563" cy="1687513"/>
            <a:chOff x="3198562" y="764013"/>
            <a:chExt cx="55836" cy="1687597"/>
          </a:xfrm>
        </p:grpSpPr>
        <p:sp>
          <p:nvSpPr>
            <p:cNvPr id="18" name="菱形 17"/>
            <p:cNvSpPr/>
            <p:nvPr/>
          </p:nvSpPr>
          <p:spPr>
            <a:xfrm flipH="1">
              <a:off x="3198562" y="764013"/>
              <a:ext cx="55836" cy="766801"/>
            </a:xfrm>
            <a:prstGeom prst="diamond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 flipH="1">
              <a:off x="3198562" y="1548277"/>
              <a:ext cx="55836" cy="903333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3365762" y="1716936"/>
            <a:ext cx="11113" cy="1884363"/>
            <a:chOff x="3281835" y="1735019"/>
            <a:chExt cx="10800" cy="1885102"/>
          </a:xfrm>
        </p:grpSpPr>
        <p:sp>
          <p:nvSpPr>
            <p:cNvPr id="25" name="矩形 24"/>
            <p:cNvSpPr/>
            <p:nvPr/>
          </p:nvSpPr>
          <p:spPr>
            <a:xfrm>
              <a:off x="3281835" y="1735019"/>
              <a:ext cx="10800" cy="9354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281835" y="2684716"/>
              <a:ext cx="10800" cy="9354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cxnSp>
        <p:nvCxnSpPr>
          <p:cNvPr id="27" name="直接箭头连接符 26"/>
          <p:cNvCxnSpPr/>
          <p:nvPr/>
        </p:nvCxnSpPr>
        <p:spPr>
          <a:xfrm flipH="1">
            <a:off x="4072200" y="1486749"/>
            <a:ext cx="1008062" cy="1031875"/>
          </a:xfrm>
          <a:prstGeom prst="straightConnector1">
            <a:avLst/>
          </a:prstGeom>
          <a:ln w="28575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000"/>
                            </p:stCondLst>
                            <p:childTnLst>
                              <p:par>
                                <p:cTn id="6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6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圆角矩形标注 62"/>
          <p:cNvSpPr/>
          <p:nvPr/>
        </p:nvSpPr>
        <p:spPr>
          <a:xfrm>
            <a:off x="4988867" y="2151989"/>
            <a:ext cx="2868484" cy="491895"/>
          </a:xfrm>
          <a:prstGeom prst="wedgeRoundRectCallout">
            <a:avLst>
              <a:gd name="adj1" fmla="val -61936"/>
              <a:gd name="adj2" fmla="val -10879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秒针走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一小格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endParaRPr lang="zh-CN" altLang="en-US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4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3430" y="1351961"/>
            <a:ext cx="252095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菱形 24"/>
          <p:cNvSpPr/>
          <p:nvPr/>
        </p:nvSpPr>
        <p:spPr>
          <a:xfrm rot="5400000">
            <a:off x="3055293" y="2393361"/>
            <a:ext cx="98425" cy="511175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饼形 25"/>
          <p:cNvSpPr/>
          <p:nvPr/>
        </p:nvSpPr>
        <p:spPr>
          <a:xfrm rot="16200000">
            <a:off x="2216299" y="1458323"/>
            <a:ext cx="2287587" cy="2282825"/>
          </a:xfrm>
          <a:prstGeom prst="pie">
            <a:avLst>
              <a:gd name="adj1" fmla="val 21556095"/>
              <a:gd name="adj2" fmla="val 422899"/>
            </a:avLst>
          </a:prstGeom>
          <a:solidFill>
            <a:srgbClr val="00B05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00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3361680" y="1709148"/>
            <a:ext cx="11113" cy="1884363"/>
            <a:chOff x="3281835" y="1735019"/>
            <a:chExt cx="10800" cy="1885102"/>
          </a:xfrm>
        </p:grpSpPr>
        <p:sp>
          <p:nvSpPr>
            <p:cNvPr id="31" name="矩形 30"/>
            <p:cNvSpPr/>
            <p:nvPr/>
          </p:nvSpPr>
          <p:spPr>
            <a:xfrm>
              <a:off x="3281835" y="1735019"/>
              <a:ext cx="10800" cy="9354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281835" y="2684716"/>
              <a:ext cx="10800" cy="9354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4" name="圆角矩形标注 33"/>
          <p:cNvSpPr/>
          <p:nvPr/>
        </p:nvSpPr>
        <p:spPr>
          <a:xfrm>
            <a:off x="4284018" y="1112248"/>
            <a:ext cx="1008062" cy="358775"/>
          </a:xfrm>
          <a:prstGeom prst="wedgeRoundRectCallout">
            <a:avLst>
              <a:gd name="adj1" fmla="val -130434"/>
              <a:gd name="adj2" fmla="val 139221"/>
              <a:gd name="adj3" fmla="val 16667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endParaRPr lang="zh-CN" altLang="en-US" sz="2800" b="1" dirty="0">
              <a:solidFill>
                <a:srgbClr val="7030A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9" name="TextBox 19"/>
          <p:cNvSpPr txBox="1"/>
          <p:nvPr/>
        </p:nvSpPr>
        <p:spPr>
          <a:xfrm>
            <a:off x="535768" y="339502"/>
            <a:ext cx="1875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认识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秒。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4974476" y="3003798"/>
            <a:ext cx="2981900" cy="491895"/>
          </a:xfrm>
          <a:prstGeom prst="wedgeRoundRectCallout">
            <a:avLst>
              <a:gd name="adj1" fmla="val -61936"/>
              <a:gd name="adj2" fmla="val -10879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秒针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走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大格是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endParaRPr lang="zh-CN" altLang="en-US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">
                                      <p:cBhvr>
                                        <p:cTn id="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34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圆角矩形标注 63"/>
          <p:cNvSpPr/>
          <p:nvPr/>
        </p:nvSpPr>
        <p:spPr>
          <a:xfrm>
            <a:off x="5090476" y="1609857"/>
            <a:ext cx="2836982" cy="491895"/>
          </a:xfrm>
          <a:prstGeom prst="wedgeRoundRectCallout">
            <a:avLst>
              <a:gd name="adj1" fmla="val -58161"/>
              <a:gd name="adj2" fmla="val 50270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秒针走一圈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endParaRPr lang="zh-CN" altLang="en-US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5" name="圆角矩形标注 64"/>
          <p:cNvSpPr/>
          <p:nvPr/>
        </p:nvSpPr>
        <p:spPr>
          <a:xfrm>
            <a:off x="5101419" y="3083104"/>
            <a:ext cx="2826039" cy="491895"/>
          </a:xfrm>
          <a:prstGeom prst="wedgeRoundRectCallout">
            <a:avLst>
              <a:gd name="adj1" fmla="val -58161"/>
              <a:gd name="adj2" fmla="val 3797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分＝</a:t>
            </a: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4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3430" y="1351961"/>
            <a:ext cx="252095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菱形 24"/>
          <p:cNvSpPr/>
          <p:nvPr/>
        </p:nvSpPr>
        <p:spPr>
          <a:xfrm rot="5400000">
            <a:off x="3055293" y="2393361"/>
            <a:ext cx="98425" cy="511175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3336280" y="1880598"/>
            <a:ext cx="55563" cy="1687513"/>
            <a:chOff x="3198562" y="764013"/>
            <a:chExt cx="55836" cy="1687597"/>
          </a:xfrm>
        </p:grpSpPr>
        <p:sp>
          <p:nvSpPr>
            <p:cNvPr id="28" name="菱形 27"/>
            <p:cNvSpPr/>
            <p:nvPr/>
          </p:nvSpPr>
          <p:spPr>
            <a:xfrm flipH="1">
              <a:off x="3198562" y="764013"/>
              <a:ext cx="55836" cy="766801"/>
            </a:xfrm>
            <a:prstGeom prst="diamond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 flipH="1">
              <a:off x="3198562" y="1548277"/>
              <a:ext cx="55836" cy="903333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 bwMode="auto">
          <a:xfrm>
            <a:off x="3360093" y="1701576"/>
            <a:ext cx="11113" cy="1884363"/>
            <a:chOff x="3281835" y="1735019"/>
            <a:chExt cx="10800" cy="1885102"/>
          </a:xfrm>
        </p:grpSpPr>
        <p:sp>
          <p:nvSpPr>
            <p:cNvPr id="36" name="矩形 35"/>
            <p:cNvSpPr/>
            <p:nvPr/>
          </p:nvSpPr>
          <p:spPr>
            <a:xfrm>
              <a:off x="3281835" y="1735019"/>
              <a:ext cx="10800" cy="93540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281835" y="2684716"/>
              <a:ext cx="10800" cy="9354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3" name="圆角矩形标注 32"/>
          <p:cNvSpPr/>
          <p:nvPr/>
        </p:nvSpPr>
        <p:spPr>
          <a:xfrm>
            <a:off x="5090476" y="2285140"/>
            <a:ext cx="3441964" cy="491895"/>
          </a:xfrm>
          <a:prstGeom prst="wedgeRoundRectCallout">
            <a:avLst>
              <a:gd name="adj1" fmla="val -58161"/>
              <a:gd name="adj2" fmla="val 50270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秒针走一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圈分针走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格</a:t>
            </a:r>
            <a:endParaRPr lang="zh-CN" altLang="en-US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545" y="411510"/>
            <a:ext cx="1584176" cy="646986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分与秒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3089" y="1452912"/>
            <a:ext cx="1739635" cy="174231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600" y="1059582"/>
            <a:ext cx="1828800" cy="211531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4" name="圆角矩形标注 63"/>
          <p:cNvSpPr/>
          <p:nvPr/>
        </p:nvSpPr>
        <p:spPr>
          <a:xfrm>
            <a:off x="1244472" y="3253307"/>
            <a:ext cx="1800200" cy="898883"/>
          </a:xfrm>
          <a:prstGeom prst="wedgeRoundRectCallout">
            <a:avLst>
              <a:gd name="adj1" fmla="val -12045"/>
              <a:gd name="adj2" fmla="val -75787"/>
              <a:gd name="adj3" fmla="val 16667"/>
            </a:avLst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分大约可拍球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</a:t>
            </a:r>
            <a:endParaRPr lang="zh-CN" altLang="en-US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" name="TextBox 19"/>
          <p:cNvSpPr txBox="1"/>
          <p:nvPr/>
        </p:nvSpPr>
        <p:spPr>
          <a:xfrm>
            <a:off x="539552" y="339502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分能做什么？做一做。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57032" y="1309091"/>
            <a:ext cx="2152703" cy="194421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31" name="圆角矩形标注 30"/>
          <p:cNvSpPr/>
          <p:nvPr/>
        </p:nvSpPr>
        <p:spPr>
          <a:xfrm>
            <a:off x="3409049" y="3283698"/>
            <a:ext cx="2239662" cy="908084"/>
          </a:xfrm>
          <a:prstGeom prst="wedgeRoundRectCallout">
            <a:avLst>
              <a:gd name="adj1" fmla="val -2292"/>
              <a:gd name="adj2" fmla="val -72950"/>
              <a:gd name="adj3" fmla="val 16667"/>
            </a:avLst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分大约写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endParaRPr lang="en-US" altLang="zh-CN" sz="2400" b="1" dirty="0" smtClean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ctr"/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遍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自己的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名字</a:t>
            </a:r>
            <a:endParaRPr lang="zh-CN" altLang="en-US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6013089" y="3320034"/>
            <a:ext cx="2192537" cy="889242"/>
          </a:xfrm>
          <a:prstGeom prst="wedgeRoundRectCallout">
            <a:avLst>
              <a:gd name="adj1" fmla="val 7689"/>
              <a:gd name="adj2" fmla="val -75560"/>
              <a:gd name="adj3" fmla="val 16667"/>
            </a:avLst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个分钟脉搏跳动大约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次</a:t>
            </a:r>
            <a:endParaRPr lang="zh-CN" altLang="en-US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31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9"/>
          <p:cNvSpPr txBox="1"/>
          <p:nvPr/>
        </p:nvSpPr>
        <p:spPr>
          <a:xfrm>
            <a:off x="467544" y="339502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数到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，看谁用的时间最接近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秒。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1347614"/>
            <a:ext cx="2571750" cy="27813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539552" y="1208822"/>
            <a:ext cx="756084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填一填。</a:t>
            </a:r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  <a:sym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1</a:t>
            </a:r>
            <a:r>
              <a:rPr lang="en-US" altLang="zh-CN" sz="4000" b="1" dirty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. </a:t>
            </a:r>
            <a:r>
              <a:rPr lang="zh-CN" altLang="en-US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秒针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走一格表示（  ）秒</a:t>
            </a:r>
            <a:r>
              <a:rPr lang="zh-CN" altLang="en-US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。</a:t>
            </a:r>
            <a:endParaRPr lang="en-US" altLang="zh-CN" sz="4000" b="1" dirty="0" smtClean="0">
              <a:latin typeface="楷体_GB2312" panose="02010609030101010101" pitchFamily="49" charset="-122"/>
              <a:ea typeface="楷体_GB2312" panose="02010609030101010101" pitchFamily="49" charset="-122"/>
              <a:sym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2</a:t>
            </a:r>
            <a:r>
              <a:rPr lang="en-US" altLang="zh-CN" sz="4000" b="1" dirty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. </a:t>
            </a:r>
            <a:r>
              <a:rPr lang="en-US" altLang="zh-CN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分＝（    ）</a:t>
            </a:r>
            <a:r>
              <a:rPr lang="zh-CN" altLang="en-US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秒</a:t>
            </a:r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5587727" y="1707654"/>
            <a:ext cx="352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1</a:t>
            </a:r>
            <a:endParaRPr lang="en-US" altLang="zh-CN" sz="4000" b="1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3347864" y="2367920"/>
            <a:ext cx="10067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Times New Roman" panose="02020603050405020304" pitchFamily="18" charset="0"/>
              </a:rPr>
              <a:t>60</a:t>
            </a:r>
            <a:endParaRPr lang="en-US" altLang="zh-CN" sz="4000" b="1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 build="p"/>
      <p:bldP spid="18" grpId="0" build="p"/>
    </p:bldLst>
  </p:timing>
</p:sld>
</file>

<file path=ppt/tags/tag1.xml><?xml version="1.0" encoding="utf-8"?>
<p:tagLst xmlns:p="http://schemas.openxmlformats.org/presentationml/2006/main">
  <p:tag name="KSO_WPP_MARK_KEY" val="c9cff09a-a57d-4db2-9678-80c29cdf3a0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443</Words>
  <Application>WPS 演示</Application>
  <PresentationFormat>全屏显示(16:9)</PresentationFormat>
  <Paragraphs>124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华文楷体</vt:lpstr>
      <vt:lpstr>微软雅黑</vt:lpstr>
      <vt:lpstr>楷体_GB2312</vt:lpstr>
      <vt:lpstr>幼圆</vt:lpstr>
      <vt:lpstr>Calibri</vt:lpstr>
      <vt:lpstr>Times New Roman</vt:lpstr>
      <vt:lpstr>造字工房尚雅体演示版常规体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2023-01-30T04:48:09Z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06EE840A6E204331AF570E574BDE052D</vt:lpwstr>
  </property>
</Properties>
</file>