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45" r:id="rId7"/>
    <p:sldId id="526" r:id="rId8"/>
    <p:sldId id="546" r:id="rId9"/>
    <p:sldId id="548" r:id="rId10"/>
    <p:sldId id="549" r:id="rId11"/>
    <p:sldId id="550" r:id="rId12"/>
    <p:sldId id="518" r:id="rId13"/>
    <p:sldId id="538" r:id="rId14"/>
    <p:sldId id="537" r:id="rId15"/>
    <p:sldId id="551" r:id="rId16"/>
    <p:sldId id="507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楷体_GB2312" panose="0201060903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232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时、分、秒 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分有多长（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单圆角矩形 33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单圆角矩形 35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单圆角矩形 36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" name="单圆角矩形 43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单圆角矩形 44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0" y="1131590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一分有多长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5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圆角矩形 52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4" name="圆角矩形 53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5" name="圆角矩形 54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" name="圆角矩形 55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49462" y="598680"/>
            <a:ext cx="219034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时、分、秒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8" name="圆角矩形 57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9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0" name="组合 59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62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539552" y="987574"/>
            <a:ext cx="828092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在括号里填上合适的数。</a:t>
            </a:r>
            <a:endParaRPr lang="zh-CN" altLang="en-US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25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　　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　　</a:t>
            </a:r>
            <a:endParaRPr lang="en-US" altLang="zh-CN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        </a:t>
            </a:r>
            <a:r>
              <a:rPr lang="en-US" altLang="zh-CN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82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90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	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65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zh-CN" altLang="en-US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7205" y="1832506"/>
            <a:ext cx="558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85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30154" y="1760498"/>
            <a:ext cx="6061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80938" y="2408570"/>
            <a:ext cx="8068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130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33056" y="2408570"/>
            <a:ext cx="2011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1      23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83840" y="3056642"/>
            <a:ext cx="2212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1       30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33056" y="2984634"/>
            <a:ext cx="2011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1       5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9" grpId="0"/>
      <p:bldP spid="23" grpId="0"/>
      <p:bldP spid="24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467544" y="339502"/>
            <a:ext cx="1820072" cy="79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填一填。</a:t>
            </a:r>
            <a:endParaRPr lang="zh-CN" altLang="en-US" sz="36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1403648" y="1275606"/>
            <a:ext cx="6392522" cy="2585323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吃午饭大约需要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 ）。</a:t>
            </a:r>
            <a:endParaRPr lang="en-US" altLang="zh-CN" sz="36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刷牙大约需要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  ）。</a:t>
            </a:r>
            <a:endParaRPr lang="en-US" altLang="zh-CN" sz="36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跑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米大约需要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 ）。</a:t>
            </a:r>
            <a:endParaRPr lang="zh-CN" altLang="en-US" sz="36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69682" y="1419622"/>
            <a:ext cx="10625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76056" y="2211710"/>
            <a:ext cx="10625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65626" y="3077547"/>
            <a:ext cx="10625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 animBg="1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519680" y="339502"/>
            <a:ext cx="79245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下表是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位同学做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道口算题所用的时间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905254" y="1268002"/>
          <a:ext cx="4653155" cy="943708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930631"/>
                <a:gridCol w="930631"/>
                <a:gridCol w="930631"/>
                <a:gridCol w="930631"/>
                <a:gridCol w="930631"/>
              </a:tblGrid>
              <a:tr h="471854"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许光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李军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张华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王飞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吴江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71854"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53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秒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39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秒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1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分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66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秒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1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分</a:t>
                      </a: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1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秒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1331640" y="2268617"/>
            <a:ext cx="684076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(1)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谁口算的速度最快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谁口算的速度最慢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(2)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吴江比许光慢多少秒</a:t>
            </a: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(3)</a:t>
            </a:r>
            <a:r>
              <a:rPr lang="zh-CN" altLang="en-US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最快的同学比最慢的同学快多少秒</a:t>
            </a:r>
            <a:r>
              <a:rPr lang="en-US" altLang="zh-CN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32240" y="1419622"/>
            <a:ext cx="2026498" cy="728172"/>
            <a:chOff x="492189" y="4215177"/>
            <a:chExt cx="2026498" cy="728172"/>
          </a:xfrm>
          <a:noFill/>
        </p:grpSpPr>
        <p:sp>
          <p:nvSpPr>
            <p:cNvPr id="29" name="云形标注 28"/>
            <p:cNvSpPr/>
            <p:nvPr/>
          </p:nvSpPr>
          <p:spPr>
            <a:xfrm>
              <a:off x="665322" y="4215177"/>
              <a:ext cx="1641730" cy="728172"/>
            </a:xfrm>
            <a:prstGeom prst="round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92189" y="4310596"/>
              <a:ext cx="2026498" cy="578882"/>
            </a:xfrm>
            <a:prstGeom prst="roundRect">
              <a:avLst/>
            </a:prstGeom>
            <a:grpFill/>
            <a:ln>
              <a:solidFill>
                <a:schemeClr val="accent5"/>
              </a:solidFill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先统一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单位</a:t>
              </a:r>
              <a:endPara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539552" y="339502"/>
            <a:ext cx="76328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下表是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位同学做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道口算题所用的时间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051720" y="1268002"/>
          <a:ext cx="4653155" cy="943708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930631"/>
                <a:gridCol w="930631"/>
                <a:gridCol w="930631"/>
                <a:gridCol w="930631"/>
                <a:gridCol w="930631"/>
              </a:tblGrid>
              <a:tr h="471854"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许光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李军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张华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王飞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吴江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71854"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53</a:t>
                      </a:r>
                      <a:r>
                        <a:rPr lang="zh-CN" sz="2000" b="1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秒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39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秒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1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分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66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秒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1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分</a:t>
                      </a:r>
                      <a:r>
                        <a:rPr lang="en-US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1</a:t>
                      </a:r>
                      <a:r>
                        <a:rPr lang="zh-CN" sz="2000" b="1" dirty="0">
                          <a:effectLst/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秒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899592" y="2499742"/>
            <a:ext cx="7429651" cy="166776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(1)39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答：李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军最快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王飞最慢。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(2)1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=61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　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61-53=8(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吴江比许光慢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秒。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(3)66-39=27(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最快的同学比最慢的同学快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27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秒。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3" name="TextBox 26"/>
          <p:cNvSpPr txBox="1"/>
          <p:nvPr/>
        </p:nvSpPr>
        <p:spPr>
          <a:xfrm>
            <a:off x="1331640" y="2266875"/>
            <a:ext cx="67687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在进行时与分、分与秒之间的换算时</a:t>
            </a: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可以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运用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数一数、画一画、算一算等方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法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来解决。</a:t>
            </a:r>
            <a:endParaRPr lang="zh-CN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92253" y="1108938"/>
            <a:ext cx="820186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在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米气步枪射击决赛中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每发子弹必须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在         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75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秒内射出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75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秒是几分几秒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踢一场足球赛的比赛用了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分。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30 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是多少分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71388" y="3219822"/>
            <a:ext cx="1130091" cy="1344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1807124" y="2427734"/>
            <a:ext cx="3760429" cy="1368152"/>
            <a:chOff x="-844078" y="3199789"/>
            <a:chExt cx="3760429" cy="1368152"/>
          </a:xfrm>
          <a:noFill/>
        </p:grpSpPr>
        <p:sp>
          <p:nvSpPr>
            <p:cNvPr id="23" name="云形标注 22"/>
            <p:cNvSpPr/>
            <p:nvPr/>
          </p:nvSpPr>
          <p:spPr>
            <a:xfrm>
              <a:off x="-844078" y="3199789"/>
              <a:ext cx="3700980" cy="1368152"/>
            </a:xfrm>
            <a:prstGeom prst="cloudCallout">
              <a:avLst>
                <a:gd name="adj1" fmla="val -62832"/>
                <a:gd name="adj2" fmla="val 57031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-671490" y="3271797"/>
              <a:ext cx="3587841" cy="1200329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利用时、分、秒之间</a:t>
              </a:r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的</a:t>
              </a:r>
              <a:endPara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进率进行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大小单位之间</a:t>
              </a:r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的</a:t>
              </a:r>
              <a:endPara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转化。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" name="TextBox 19"/>
          <p:cNvSpPr txBox="1"/>
          <p:nvPr/>
        </p:nvSpPr>
        <p:spPr>
          <a:xfrm>
            <a:off x="611560" y="1046239"/>
            <a:ext cx="7920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在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米气步枪射击决赛中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每发子弹必须在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75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秒内射出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75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秒是几分几秒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9"/>
          <p:cNvSpPr txBox="1"/>
          <p:nvPr/>
        </p:nvSpPr>
        <p:spPr>
          <a:xfrm>
            <a:off x="539552" y="339502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在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米气步枪射击决赛中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每发子弹必须在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75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秒内射出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75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秒是几分几秒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43396" y="3003798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1424986" y="2448501"/>
            <a:ext cx="1562838" cy="684076"/>
            <a:chOff x="526747" y="3199789"/>
            <a:chExt cx="1562838" cy="684076"/>
          </a:xfrm>
          <a:noFill/>
        </p:grpSpPr>
        <p:sp>
          <p:nvSpPr>
            <p:cNvPr id="23" name="云形标注 22"/>
            <p:cNvSpPr/>
            <p:nvPr/>
          </p:nvSpPr>
          <p:spPr>
            <a:xfrm>
              <a:off x="526747" y="3199789"/>
              <a:ext cx="1562838" cy="684076"/>
            </a:xfrm>
            <a:prstGeom prst="cloudCallout">
              <a:avLst>
                <a:gd name="adj1" fmla="val -58213"/>
                <a:gd name="adj2" fmla="val 69343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51763" y="3323038"/>
              <a:ext cx="1112805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数一数</a:t>
              </a:r>
              <a:endPara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40494" y="1992921"/>
            <a:ext cx="4643874" cy="1010877"/>
            <a:chOff x="-844078" y="3199789"/>
            <a:chExt cx="4643874" cy="1010877"/>
          </a:xfrm>
          <a:noFill/>
        </p:grpSpPr>
        <p:sp>
          <p:nvSpPr>
            <p:cNvPr id="14" name="云形标注 13"/>
            <p:cNvSpPr/>
            <p:nvPr/>
          </p:nvSpPr>
          <p:spPr>
            <a:xfrm>
              <a:off x="-844078" y="3199789"/>
              <a:ext cx="4571866" cy="1010877"/>
            </a:xfrm>
            <a:prstGeom prst="roundRect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-844078" y="3199789"/>
              <a:ext cx="4643874" cy="987504"/>
            </a:xfrm>
            <a:prstGeom prst="round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分是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60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秒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,</a:t>
              </a:r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从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60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秒接着数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15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秒就是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75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秒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,</a:t>
              </a:r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所以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75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秒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=1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15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秒</a:t>
              </a:r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。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43396" y="3003798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1416402" y="2084415"/>
            <a:ext cx="1283390" cy="728172"/>
            <a:chOff x="665322" y="4215177"/>
            <a:chExt cx="1368152" cy="728172"/>
          </a:xfrm>
          <a:noFill/>
        </p:grpSpPr>
        <p:sp>
          <p:nvSpPr>
            <p:cNvPr id="23" name="云形标注 22"/>
            <p:cNvSpPr/>
            <p:nvPr/>
          </p:nvSpPr>
          <p:spPr>
            <a:xfrm>
              <a:off x="665322" y="4215177"/>
              <a:ext cx="1368152" cy="728172"/>
            </a:xfrm>
            <a:prstGeom prst="cloudCallout">
              <a:avLst>
                <a:gd name="adj1" fmla="val -63961"/>
                <a:gd name="adj2" fmla="val 101295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71950" y="4342472"/>
              <a:ext cx="1107996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画一画</a:t>
              </a:r>
              <a:endPara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" name="TextBox 19"/>
          <p:cNvSpPr txBox="1"/>
          <p:nvPr/>
        </p:nvSpPr>
        <p:spPr>
          <a:xfrm>
            <a:off x="467544" y="339502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在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米气步枪射击决赛中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每发子弹必须在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75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秒内射出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75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秒是几分几秒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4115770" y="939379"/>
            <a:ext cx="359092" cy="3420000"/>
          </a:xfrm>
          <a:prstGeom prst="leftBrace">
            <a:avLst>
              <a:gd name="adj1" fmla="val 25000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TextBox 19"/>
          <p:cNvSpPr txBox="1"/>
          <p:nvPr/>
        </p:nvSpPr>
        <p:spPr>
          <a:xfrm>
            <a:off x="3852252" y="2007754"/>
            <a:ext cx="845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1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2244209" y="2743007"/>
            <a:ext cx="540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0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6388505" y="2749382"/>
            <a:ext cx="840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75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右中括号 3"/>
          <p:cNvSpPr/>
          <p:nvPr/>
        </p:nvSpPr>
        <p:spPr>
          <a:xfrm rot="5400000">
            <a:off x="4644248" y="691007"/>
            <a:ext cx="108000" cy="4212000"/>
          </a:xfrm>
          <a:prstGeom prst="rightBracket">
            <a:avLst>
              <a:gd name="adj" fmla="val 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1" name="TextBox 19"/>
          <p:cNvSpPr txBox="1"/>
          <p:nvPr/>
        </p:nvSpPr>
        <p:spPr>
          <a:xfrm>
            <a:off x="5652120" y="2779661"/>
            <a:ext cx="840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endParaRPr lang="en-US" altLang="zh-CN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 rot="5400000">
            <a:off x="6228702" y="2263203"/>
            <a:ext cx="359092" cy="792000"/>
          </a:xfrm>
          <a:prstGeom prst="leftBrace">
            <a:avLst>
              <a:gd name="adj1" fmla="val 25000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TextBox 19"/>
          <p:cNvSpPr txBox="1"/>
          <p:nvPr/>
        </p:nvSpPr>
        <p:spPr>
          <a:xfrm>
            <a:off x="6057258" y="2116690"/>
            <a:ext cx="818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358438" y="3252921"/>
            <a:ext cx="2743468" cy="91940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+15</a:t>
            </a:r>
            <a:r>
              <a:rPr lang="zh-CN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秒</a:t>
            </a:r>
            <a:endParaRPr lang="en-US" altLang="zh-CN" sz="24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75</a:t>
            </a:r>
            <a:r>
              <a:rPr lang="zh-CN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8" grpId="0"/>
      <p:bldP spid="19" grpId="0"/>
      <p:bldP spid="4" grpId="0" animBg="1"/>
      <p:bldP spid="21" grpId="0"/>
      <p:bldP spid="25" grpId="0" animBg="1"/>
      <p:bldP spid="26" grpId="0"/>
      <p:bldP spid="5" grpId="0" animBg="1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43396" y="2931790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1416402" y="2084415"/>
            <a:ext cx="1368152" cy="728172"/>
            <a:chOff x="665322" y="4215177"/>
            <a:chExt cx="1368152" cy="728172"/>
          </a:xfrm>
          <a:noFill/>
        </p:grpSpPr>
        <p:sp>
          <p:nvSpPr>
            <p:cNvPr id="23" name="云形标注 22"/>
            <p:cNvSpPr/>
            <p:nvPr/>
          </p:nvSpPr>
          <p:spPr>
            <a:xfrm>
              <a:off x="665322" y="4215177"/>
              <a:ext cx="1368152" cy="728172"/>
            </a:xfrm>
            <a:prstGeom prst="cloudCallout">
              <a:avLst>
                <a:gd name="adj1" fmla="val -63961"/>
                <a:gd name="adj2" fmla="val 101295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14334" y="4324366"/>
              <a:ext cx="1107996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算一算</a:t>
              </a:r>
              <a:endPara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" name="TextBox 19"/>
          <p:cNvSpPr txBox="1"/>
          <p:nvPr/>
        </p:nvSpPr>
        <p:spPr>
          <a:xfrm>
            <a:off x="467544" y="339502"/>
            <a:ext cx="7976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在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米气步枪射击决赛中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每发子弹必须在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75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秒内射出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75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秒是几分几秒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22912" y="2139702"/>
            <a:ext cx="2847133" cy="153233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=60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秒</a:t>
            </a:r>
            <a:endParaRPr lang="en-US" altLang="zh-CN" sz="28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75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-60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=15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秒</a:t>
            </a:r>
            <a:endParaRPr lang="en-US" altLang="zh-CN" sz="28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75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秒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秒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43396" y="2931790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2775789" y="2499742"/>
            <a:ext cx="4571866" cy="1526579"/>
            <a:chOff x="-844078" y="3199789"/>
            <a:chExt cx="4571866" cy="1526579"/>
          </a:xfrm>
        </p:grpSpPr>
        <p:sp>
          <p:nvSpPr>
            <p:cNvPr id="23" name="云形标注 22"/>
            <p:cNvSpPr/>
            <p:nvPr/>
          </p:nvSpPr>
          <p:spPr>
            <a:xfrm>
              <a:off x="-844078" y="3199789"/>
              <a:ext cx="4571866" cy="136815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-521097" y="3330241"/>
              <a:ext cx="4176894" cy="1396127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分针走一圈是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60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</a:t>
              </a:r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,</a:t>
              </a:r>
              <a:endPara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/>
              <a:r>
                <a:rPr lang="en-US" altLang="zh-CN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60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=1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时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,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再数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30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分是</a:t>
              </a:r>
              <a:r>
                <a:rPr lang="en-US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90</a:t>
              </a:r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分，</a:t>
              </a:r>
              <a:endPara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所以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时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30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=90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。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" name="TextBox 19"/>
          <p:cNvSpPr txBox="1"/>
          <p:nvPr/>
        </p:nvSpPr>
        <p:spPr>
          <a:xfrm>
            <a:off x="467544" y="339502"/>
            <a:ext cx="7976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踢一场足球赛的比赛用了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分。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分是多少分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16402" y="2084415"/>
            <a:ext cx="1368152" cy="728172"/>
            <a:chOff x="665322" y="4215177"/>
            <a:chExt cx="1368152" cy="728172"/>
          </a:xfrm>
          <a:noFill/>
        </p:grpSpPr>
        <p:sp>
          <p:nvSpPr>
            <p:cNvPr id="14" name="云形标注 13"/>
            <p:cNvSpPr/>
            <p:nvPr/>
          </p:nvSpPr>
          <p:spPr>
            <a:xfrm>
              <a:off x="665322" y="4215177"/>
              <a:ext cx="1368152" cy="728172"/>
            </a:xfrm>
            <a:prstGeom prst="cloudCallout">
              <a:avLst>
                <a:gd name="adj1" fmla="val -63961"/>
                <a:gd name="adj2" fmla="val 101295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14336" y="4324366"/>
              <a:ext cx="1107996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数一数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71388" y="3003798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1416402" y="2084415"/>
            <a:ext cx="1368152" cy="728172"/>
            <a:chOff x="665322" y="4215177"/>
            <a:chExt cx="1368152" cy="728172"/>
          </a:xfrm>
          <a:noFill/>
        </p:grpSpPr>
        <p:sp>
          <p:nvSpPr>
            <p:cNvPr id="23" name="云形标注 22"/>
            <p:cNvSpPr/>
            <p:nvPr/>
          </p:nvSpPr>
          <p:spPr>
            <a:xfrm>
              <a:off x="665322" y="4215177"/>
              <a:ext cx="1368152" cy="728172"/>
            </a:xfrm>
            <a:prstGeom prst="cloudCallout">
              <a:avLst>
                <a:gd name="adj1" fmla="val -63961"/>
                <a:gd name="adj2" fmla="val 101295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11931" y="4324366"/>
              <a:ext cx="1112805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画一画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" name="TextBox 19"/>
          <p:cNvSpPr txBox="1"/>
          <p:nvPr/>
        </p:nvSpPr>
        <p:spPr>
          <a:xfrm>
            <a:off x="520246" y="339502"/>
            <a:ext cx="80121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踢一场足球赛的比赛用了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分。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分是多少分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4259787" y="927311"/>
            <a:ext cx="359092" cy="3420000"/>
          </a:xfrm>
          <a:prstGeom prst="leftBrace">
            <a:avLst>
              <a:gd name="adj1" fmla="val 25000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TextBox 19"/>
          <p:cNvSpPr txBox="1"/>
          <p:nvPr/>
        </p:nvSpPr>
        <p:spPr>
          <a:xfrm>
            <a:off x="3996269" y="1995686"/>
            <a:ext cx="989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60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2388226" y="2730939"/>
            <a:ext cx="540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0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6509461" y="2737314"/>
            <a:ext cx="1302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右中括号 3"/>
          <p:cNvSpPr/>
          <p:nvPr/>
        </p:nvSpPr>
        <p:spPr>
          <a:xfrm rot="5400000">
            <a:off x="4788265" y="678939"/>
            <a:ext cx="108000" cy="4212000"/>
          </a:xfrm>
          <a:prstGeom prst="rightBracket">
            <a:avLst>
              <a:gd name="adj" fmla="val 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1" name="TextBox 19"/>
          <p:cNvSpPr txBox="1"/>
          <p:nvPr/>
        </p:nvSpPr>
        <p:spPr>
          <a:xfrm>
            <a:off x="5796137" y="2767593"/>
            <a:ext cx="840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endParaRPr lang="en-US" altLang="zh-CN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 rot="5400000">
            <a:off x="6372719" y="2251135"/>
            <a:ext cx="359092" cy="792000"/>
          </a:xfrm>
          <a:prstGeom prst="leftBrace">
            <a:avLst>
              <a:gd name="adj1" fmla="val 25000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TextBox 19"/>
          <p:cNvSpPr txBox="1"/>
          <p:nvPr/>
        </p:nvSpPr>
        <p:spPr>
          <a:xfrm>
            <a:off x="6201275" y="2104622"/>
            <a:ext cx="818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553127" y="3235477"/>
            <a:ext cx="2741819" cy="91940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+30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=90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endParaRPr lang="en-US" altLang="zh-CN" sz="24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=90</a:t>
            </a:r>
            <a:r>
              <a: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8" grpId="0"/>
      <p:bldP spid="19" grpId="0"/>
      <p:bldP spid="4" grpId="0" animBg="1"/>
      <p:bldP spid="21" grpId="0"/>
      <p:bldP spid="25" grpId="0" animBg="1"/>
      <p:bldP spid="26" grpId="0"/>
      <p:bldP spid="5" grpId="0" animBg="1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71388" y="3075806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1416402" y="2084415"/>
            <a:ext cx="1368152" cy="728172"/>
            <a:chOff x="665322" y="4215177"/>
            <a:chExt cx="1368152" cy="728172"/>
          </a:xfrm>
          <a:noFill/>
        </p:grpSpPr>
        <p:sp>
          <p:nvSpPr>
            <p:cNvPr id="23" name="云形标注 22"/>
            <p:cNvSpPr/>
            <p:nvPr/>
          </p:nvSpPr>
          <p:spPr>
            <a:xfrm>
              <a:off x="665322" y="4215177"/>
              <a:ext cx="1368152" cy="728172"/>
            </a:xfrm>
            <a:prstGeom prst="cloudCallout">
              <a:avLst>
                <a:gd name="adj1" fmla="val -63961"/>
                <a:gd name="adj2" fmla="val 101295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14335" y="4324366"/>
              <a:ext cx="1107996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算一算</a:t>
              </a:r>
              <a:endPara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" name="TextBox 19"/>
          <p:cNvSpPr txBox="1"/>
          <p:nvPr/>
        </p:nvSpPr>
        <p:spPr>
          <a:xfrm>
            <a:off x="539552" y="339502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踢一场足球赛的比赛用了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分。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分是多少分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22912" y="1995686"/>
            <a:ext cx="3193832" cy="153233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=60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+30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=90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endParaRPr lang="en-US" altLang="zh-CN" sz="28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=90</a:t>
            </a:r>
            <a:r>
              <a:rPr lang="zh-CN" altLang="en-US" sz="28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分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uiExpand="1" build="p"/>
    </p:bldLst>
  </p:timing>
</p:sld>
</file>

<file path=ppt/tags/tag1.xml><?xml version="1.0" encoding="utf-8"?>
<p:tagLst xmlns:p="http://schemas.openxmlformats.org/presentationml/2006/main">
  <p:tag name="KSO_WPP_MARK_KEY" val="bfedf8a9-33c3-423e-8b81-67232753930e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1155</Words>
  <Application>WPS 演示</Application>
  <PresentationFormat>全屏显示(16:9)</PresentationFormat>
  <Paragraphs>222</Paragraphs>
  <Slides>15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华文楷体</vt:lpstr>
      <vt:lpstr>微软雅黑</vt:lpstr>
      <vt:lpstr>楷体_GB2312</vt:lpstr>
      <vt:lpstr>幼圆</vt:lpstr>
      <vt:lpstr>Times New Roman</vt:lpstr>
      <vt:lpstr>等线</vt:lpstr>
      <vt:lpstr>Arial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2023-01-30T04:49:11Z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63E74E347C374F5FB04F484D35CD8D1F</vt:lpwstr>
  </property>
</Properties>
</file>