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5" r:id="rId3"/>
    <p:sldId id="312" r:id="rId4"/>
    <p:sldId id="321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57" r:id="rId13"/>
    <p:sldId id="319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5E55"/>
    <a:srgbClr val="00B762"/>
    <a:srgbClr val="DF0048"/>
    <a:srgbClr val="D8D8D8"/>
    <a:srgbClr val="FAEF9B"/>
    <a:srgbClr val="8BB408"/>
    <a:srgbClr val="AFADAE"/>
    <a:srgbClr val="385723"/>
    <a:srgbClr val="5B8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7" autoAdjust="0"/>
    <p:restoredTop sz="9466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orient="horz" pos="2164"/>
        <p:guide pos="3833"/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>
              <a:defRPr/>
            </a:pPr>
            <a:fld id="{18F5DA94-CC9C-4364-A56B-1AE775DF15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等线" panose="02010600030101010101" pitchFamily="2" charset="-122"/>
                <a:cs typeface="等线" panose="02010600030101010101" pitchFamily="2" charset="-122"/>
              </a:defRPr>
            </a:lvl1pPr>
          </a:lstStyle>
          <a:p>
            <a:pPr>
              <a:defRPr/>
            </a:pPr>
            <a:fld id="{9463D334-CB4C-4C43-8F83-DCFBC246C3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D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1" y="92978"/>
            <a:ext cx="2046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数学好玩 “重复”的奥妙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单圆角矩形 24"/>
          <p:cNvSpPr/>
          <p:nvPr/>
        </p:nvSpPr>
        <p:spPr>
          <a:xfrm>
            <a:off x="4619642" y="3900722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单圆角矩形 25"/>
          <p:cNvSpPr/>
          <p:nvPr/>
        </p:nvSpPr>
        <p:spPr>
          <a:xfrm>
            <a:off x="2282728" y="3896535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4608074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226587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1490387"/>
            <a:ext cx="914400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“重复”的奥妙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8819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4668639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活动探究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4671767" y="383019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课外活动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2693" y="519703"/>
            <a:ext cx="178638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数学好玩</a:t>
            </a:r>
            <a:endParaRPr lang="zh-CN" altLang="en-US" sz="32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2390964" y="380347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拓展延伸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9"/>
          <p:cNvSpPr txBox="1"/>
          <p:nvPr/>
        </p:nvSpPr>
        <p:spPr>
          <a:xfrm>
            <a:off x="535729" y="347660"/>
            <a:ext cx="621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按照这些规律再说一说。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" name="S201.EPS" descr="id:214750720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6922" y="1021452"/>
            <a:ext cx="3600400" cy="2906522"/>
          </a:xfrm>
          <a:prstGeom prst="rect">
            <a:avLst/>
          </a:prstGeom>
        </p:spPr>
      </p:pic>
      <p:sp>
        <p:nvSpPr>
          <p:cNvPr id="15" name="圆角矩形标注 14"/>
          <p:cNvSpPr/>
          <p:nvPr/>
        </p:nvSpPr>
        <p:spPr>
          <a:xfrm>
            <a:off x="5428464" y="1359445"/>
            <a:ext cx="2646548" cy="402839"/>
          </a:xfrm>
          <a:prstGeom prst="wedgeRoundRectCallout">
            <a:avLst>
              <a:gd name="adj1" fmla="val -47635"/>
              <a:gd name="adj2" fmla="val 13950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接下来是大、小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428464" y="2905955"/>
            <a:ext cx="3196924" cy="360040"/>
          </a:xfrm>
          <a:prstGeom prst="wedgeRoundRectCallout">
            <a:avLst>
              <a:gd name="adj1" fmla="val -43905"/>
              <a:gd name="adj2" fmla="val 14255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接下来是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橙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黄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918836" y="4019087"/>
            <a:ext cx="3196924" cy="360040"/>
          </a:xfrm>
          <a:prstGeom prst="wedgeRoundRectCallout">
            <a:avLst>
              <a:gd name="adj1" fmla="val 39262"/>
              <a:gd name="adj2" fmla="val -9969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接下来是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绿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橙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75820" y="1088800"/>
            <a:ext cx="2448272" cy="402839"/>
          </a:xfrm>
          <a:prstGeom prst="wedgeRoundRectCallout">
            <a:avLst>
              <a:gd name="adj1" fmla="val 62692"/>
              <a:gd name="adj2" fmla="val -437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接下是红红绿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138460" y="2157207"/>
            <a:ext cx="3196924" cy="360040"/>
          </a:xfrm>
          <a:prstGeom prst="wedgeRoundRectCallout">
            <a:avLst>
              <a:gd name="adj1" fmla="val 32222"/>
              <a:gd name="adj2" fmla="val 8785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接下来是女生、男生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 build="p"/>
      <p:bldP spid="16" grpId="0" animBg="1" build="p"/>
      <p:bldP spid="18" grpId="0" animBg="1" build="p"/>
      <p:bldP spid="21" grpId="0" animBg="1" build="p"/>
      <p:bldP spid="22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502902" y="403309"/>
            <a:ext cx="440967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列举生活中的“重复”现象</a:t>
            </a:r>
            <a:endParaRPr lang="zh-CN" altLang="en-US" sz="24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" name="S202.EPS" descr="id:214750725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273" y="1075217"/>
            <a:ext cx="4772356" cy="34750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2171922" y="1652140"/>
            <a:ext cx="486027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看图形排列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只要找到一组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再看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事物是不是按照这样一组一组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地排列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至少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如果是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endParaRPr lang="en-US" altLang="zh-CN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们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就说它是按规律排列的。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S201.EPS" descr="id:214750720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1547638"/>
            <a:ext cx="3600400" cy="2906522"/>
          </a:xfrm>
          <a:prstGeom prst="rect">
            <a:avLst/>
          </a:prstGeom>
        </p:spPr>
      </p:pic>
      <p:sp>
        <p:nvSpPr>
          <p:cNvPr id="30" name="TextBox 19"/>
          <p:cNvSpPr txBox="1"/>
          <p:nvPr/>
        </p:nvSpPr>
        <p:spPr>
          <a:xfrm>
            <a:off x="588259" y="928635"/>
            <a:ext cx="7356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看一看，做一做，你从图中发现了哪些规律？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9"/>
          <p:cNvSpPr txBox="1"/>
          <p:nvPr/>
        </p:nvSpPr>
        <p:spPr>
          <a:xfrm>
            <a:off x="578859" y="900335"/>
            <a:ext cx="601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272225" y="3405702"/>
            <a:ext cx="6664096" cy="686468"/>
          </a:xfrm>
          <a:prstGeom prst="wedgeRoundRectCallout">
            <a:avLst>
              <a:gd name="adj1" fmla="val -3554"/>
              <a:gd name="adj2" fmla="val -118017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彩旗的排列规律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红、红、蓝、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红、红、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蓝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46159" y="1763188"/>
            <a:ext cx="5734121" cy="884324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1504908" y="1920304"/>
            <a:ext cx="864096" cy="576064"/>
          </a:xfrm>
          <a:prstGeom prst="round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2380562" y="1699890"/>
            <a:ext cx="864096" cy="576064"/>
          </a:xfrm>
          <a:prstGeom prst="round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244658" y="1627165"/>
            <a:ext cx="697000" cy="576064"/>
          </a:xfrm>
          <a:prstGeom prst="round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3941658" y="1673170"/>
            <a:ext cx="864096" cy="576064"/>
          </a:xfrm>
          <a:prstGeom prst="round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 animBg="1" build="p"/>
      <p:bldP spid="25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9"/>
          <p:cNvSpPr txBox="1"/>
          <p:nvPr/>
        </p:nvSpPr>
        <p:spPr>
          <a:xfrm>
            <a:off x="527103" y="356897"/>
            <a:ext cx="601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" name="S201.EPS" descr="id:2147507203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67743" y="1792259"/>
            <a:ext cx="4165674" cy="652616"/>
          </a:xfrm>
          <a:prstGeom prst="rect">
            <a:avLst/>
          </a:prstGeom>
        </p:spPr>
      </p:pic>
      <p:sp>
        <p:nvSpPr>
          <p:cNvPr id="20" name="圆角矩形标注 19"/>
          <p:cNvSpPr/>
          <p:nvPr/>
        </p:nvSpPr>
        <p:spPr>
          <a:xfrm>
            <a:off x="1677648" y="2993366"/>
            <a:ext cx="6566760" cy="874528"/>
          </a:xfrm>
          <a:prstGeom prst="wedgeRoundRectCallout">
            <a:avLst>
              <a:gd name="adj1" fmla="val -4201"/>
              <a:gd name="adj2" fmla="val -74035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灯笼的排列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规律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大灯笼、小灯笼、大灯笼、小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灯笼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267743" y="1752564"/>
            <a:ext cx="984485" cy="603162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357134" y="1784876"/>
            <a:ext cx="966964" cy="699694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385224" y="1798674"/>
            <a:ext cx="1028264" cy="685896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5486711" y="1752564"/>
            <a:ext cx="954868" cy="819186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build="p"/>
      <p:bldP spid="21" grpId="0" animBg="1"/>
      <p:bldP spid="22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9"/>
          <p:cNvSpPr txBox="1"/>
          <p:nvPr/>
        </p:nvSpPr>
        <p:spPr>
          <a:xfrm>
            <a:off x="414965" y="356897"/>
            <a:ext cx="601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3" name="S201.EPS" descr="id:2147507203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67743" y="1635646"/>
            <a:ext cx="3960441" cy="864095"/>
          </a:xfrm>
          <a:prstGeom prst="rect">
            <a:avLst/>
          </a:prstGeom>
        </p:spPr>
      </p:pic>
      <p:sp>
        <p:nvSpPr>
          <p:cNvPr id="24" name="圆角矩形标注 23"/>
          <p:cNvSpPr/>
          <p:nvPr/>
        </p:nvSpPr>
        <p:spPr>
          <a:xfrm>
            <a:off x="1677648" y="3181426"/>
            <a:ext cx="6566760" cy="686468"/>
          </a:xfrm>
          <a:prstGeom prst="wedgeRoundRectCallout">
            <a:avLst>
              <a:gd name="adj1" fmla="val -4070"/>
              <a:gd name="adj2" fmla="val -1280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队伍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排列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规律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女生、男生、女生、男生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555776" y="1635646"/>
            <a:ext cx="984485" cy="84892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40261" y="1644430"/>
            <a:ext cx="844963" cy="840139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394668" y="1643959"/>
            <a:ext cx="825404" cy="85578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229516" y="1650515"/>
            <a:ext cx="844963" cy="84922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 build="p"/>
      <p:bldP spid="25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9"/>
          <p:cNvSpPr txBox="1"/>
          <p:nvPr/>
        </p:nvSpPr>
        <p:spPr>
          <a:xfrm>
            <a:off x="440843" y="331019"/>
            <a:ext cx="601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" name="S201.EPS" descr="id:2147507203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67743" y="1923678"/>
            <a:ext cx="4680521" cy="576063"/>
          </a:xfrm>
          <a:prstGeom prst="rect">
            <a:avLst/>
          </a:prstGeom>
        </p:spPr>
      </p:pic>
      <p:sp>
        <p:nvSpPr>
          <p:cNvPr id="20" name="圆角矩形标注 19"/>
          <p:cNvSpPr/>
          <p:nvPr/>
        </p:nvSpPr>
        <p:spPr>
          <a:xfrm>
            <a:off x="707367" y="3181426"/>
            <a:ext cx="7537042" cy="686468"/>
          </a:xfrm>
          <a:prstGeom prst="wedgeRoundRectCallout">
            <a:avLst>
              <a:gd name="adj1" fmla="val -3858"/>
              <a:gd name="adj2" fmla="val -116761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花的摆放规律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橙、橙、黄、黄、橙、橙、黄、黄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267744" y="1923678"/>
            <a:ext cx="1368152" cy="64807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645340" y="1923678"/>
            <a:ext cx="1358708" cy="64807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5013492" y="1923678"/>
            <a:ext cx="1286700" cy="65778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build="p"/>
      <p:bldP spid="21" grpId="0" animBg="1"/>
      <p:bldP spid="22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9"/>
          <p:cNvSpPr txBox="1"/>
          <p:nvPr/>
        </p:nvSpPr>
        <p:spPr>
          <a:xfrm>
            <a:off x="483973" y="365523"/>
            <a:ext cx="601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6" name="S201.EPS" descr="id:2147507203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67743" y="1923678"/>
            <a:ext cx="4680521" cy="576063"/>
          </a:xfrm>
          <a:prstGeom prst="rect">
            <a:avLst/>
          </a:prstGeom>
        </p:spPr>
      </p:pic>
      <p:sp>
        <p:nvSpPr>
          <p:cNvPr id="23" name="圆角矩形标注 22"/>
          <p:cNvSpPr/>
          <p:nvPr/>
        </p:nvSpPr>
        <p:spPr>
          <a:xfrm>
            <a:off x="819509" y="3181426"/>
            <a:ext cx="7910423" cy="686468"/>
          </a:xfrm>
          <a:prstGeom prst="wedgeRoundRectCallout">
            <a:avLst>
              <a:gd name="adj1" fmla="val -3855"/>
              <a:gd name="adj2" fmla="val -109221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花盆的摆放规律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绿、绿、橙、橙、绿、绿、橙、橙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267744" y="1923678"/>
            <a:ext cx="1368152" cy="64807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645340" y="1923678"/>
            <a:ext cx="1358708" cy="64807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013492" y="1923678"/>
            <a:ext cx="1286700" cy="65778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build="p"/>
      <p:bldP spid="24" grpId="0" animBg="1"/>
      <p:bldP spid="25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9"/>
          <p:cNvSpPr txBox="1"/>
          <p:nvPr/>
        </p:nvSpPr>
        <p:spPr>
          <a:xfrm>
            <a:off x="429232" y="333391"/>
            <a:ext cx="4067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规律。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" name="S201.EPS" descr="id:214750720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036" y="1168094"/>
            <a:ext cx="3600400" cy="2906522"/>
          </a:xfrm>
          <a:prstGeom prst="rect">
            <a:avLst/>
          </a:prstGeom>
        </p:spPr>
      </p:pic>
      <p:sp>
        <p:nvSpPr>
          <p:cNvPr id="21" name="圆角矩形标注 20"/>
          <p:cNvSpPr/>
          <p:nvPr/>
        </p:nvSpPr>
        <p:spPr>
          <a:xfrm>
            <a:off x="3290108" y="666352"/>
            <a:ext cx="2448272" cy="402839"/>
          </a:xfrm>
          <a:prstGeom prst="wedgeRoundRectCallout">
            <a:avLst>
              <a:gd name="adj1" fmla="val -4059"/>
              <a:gd name="adj2" fmla="val 7048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□□△□□△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3290108" y="1626641"/>
            <a:ext cx="2448272" cy="402839"/>
          </a:xfrm>
          <a:prstGeom prst="wedgeRoundRectCallout">
            <a:avLst>
              <a:gd name="adj1" fmla="val -6840"/>
              <a:gd name="adj2" fmla="val 8255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3290108" y="3274952"/>
            <a:ext cx="2448272" cy="360040"/>
          </a:xfrm>
          <a:prstGeom prst="wedgeRoundRectCallout">
            <a:avLst>
              <a:gd name="adj1" fmla="val -13197"/>
              <a:gd name="adj2" fmla="val -8406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1616176" y="4067363"/>
            <a:ext cx="2826060" cy="360040"/>
          </a:xfrm>
          <a:prstGeom prst="wedgeRoundRectCallout">
            <a:avLst>
              <a:gd name="adj1" fmla="val -3661"/>
              <a:gd name="adj2" fmla="val -11648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□□××□□××……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547166" y="4086818"/>
            <a:ext cx="2826060" cy="360040"/>
          </a:xfrm>
          <a:prstGeom prst="wedgeRoundRectCallout">
            <a:avLst>
              <a:gd name="adj1" fmla="val -10201"/>
              <a:gd name="adj2" fmla="val -8946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⊙⊙／／⊙⊙／／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 animBg="1" build="p"/>
      <p:bldP spid="28" grpId="0" animBg="1" build="p"/>
      <p:bldP spid="29" grpId="0" animBg="1" build="p"/>
      <p:bldP spid="30" grpId="0" animBg="1" build="p"/>
      <p:bldP spid="31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9"/>
          <p:cNvSpPr txBox="1"/>
          <p:nvPr/>
        </p:nvSpPr>
        <p:spPr>
          <a:xfrm>
            <a:off x="455109" y="350643"/>
            <a:ext cx="554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这些规律的共同点是什么？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9" name="S201.EPS" descr="id:214750720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1420" y="1021452"/>
            <a:ext cx="3600400" cy="2906522"/>
          </a:xfrm>
          <a:prstGeom prst="rect">
            <a:avLst/>
          </a:prstGeom>
        </p:spPr>
      </p:pic>
      <p:sp>
        <p:nvSpPr>
          <p:cNvPr id="23" name="圆角矩形标注 22"/>
          <p:cNvSpPr/>
          <p:nvPr/>
        </p:nvSpPr>
        <p:spPr>
          <a:xfrm>
            <a:off x="5312705" y="2584573"/>
            <a:ext cx="2045613" cy="667387"/>
          </a:xfrm>
          <a:prstGeom prst="wedgeRoundRectCallout">
            <a:avLst>
              <a:gd name="adj1" fmla="val -54325"/>
              <a:gd name="adj2" fmla="val -71689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它们都是重复出现的。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 animBg="1" build="p"/>
    </p:bldLst>
  </p:timing>
</p:sld>
</file>

<file path=ppt/tags/tag1.xml><?xml version="1.0" encoding="utf-8"?>
<p:tagLst xmlns:p="http://schemas.openxmlformats.org/presentationml/2006/main">
  <p:tag name="KSO_WPP_MARK_KEY" val="8c5db339-8326-46d9-b67c-8a53a249c9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WPS 演示</Application>
  <PresentationFormat>全屏显示(16:9)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等线</vt:lpstr>
      <vt:lpstr>黑体</vt:lpstr>
      <vt:lpstr>Calibri</vt:lpstr>
      <vt:lpstr>华文楷体</vt:lpstr>
      <vt:lpstr>微软雅黑</vt:lpstr>
      <vt:lpstr>楷体_GB2312</vt:lpstr>
      <vt:lpstr>新宋体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938</cp:revision>
  <dcterms:created xsi:type="dcterms:W3CDTF">2016-06-05T01:28:00Z</dcterms:created>
  <dcterms:modified xsi:type="dcterms:W3CDTF">2023-01-30T04:51:36Z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9E38E6A4BC9D4F42A8A23E6683EEB356</vt:lpwstr>
  </property>
</Properties>
</file>