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6"/>
  </p:notesMasterIdLst>
  <p:sldIdLst>
    <p:sldId id="531" r:id="rId3"/>
    <p:sldId id="510" r:id="rId4"/>
    <p:sldId id="472" r:id="rId5"/>
    <p:sldId id="511" r:id="rId7"/>
    <p:sldId id="512" r:id="rId8"/>
    <p:sldId id="513" r:id="rId9"/>
    <p:sldId id="519" r:id="rId10"/>
    <p:sldId id="526" r:id="rId11"/>
    <p:sldId id="527" r:id="rId12"/>
    <p:sldId id="528" r:id="rId13"/>
    <p:sldId id="529" r:id="rId14"/>
    <p:sldId id="530" r:id="rId15"/>
    <p:sldId id="502" r:id="rId16"/>
    <p:sldId id="524" r:id="rId17"/>
    <p:sldId id="515" r:id="rId18"/>
    <p:sldId id="518" r:id="rId19"/>
    <p:sldId id="533" r:id="rId20"/>
    <p:sldId id="534" r:id="rId21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25"/>
    </p:embeddedFont>
    <p:embeddedFont>
      <p:font typeface="微软雅黑" panose="020B0503020204020204" pitchFamily="34" charset="-122"/>
      <p:regular r:id="rId26"/>
    </p:embeddedFont>
    <p:embeddedFont>
      <p:font typeface="楷体" panose="02010609060101010101" pitchFamily="49" charset="-122"/>
      <p:regular r:id="rId27"/>
    </p:embeddedFont>
    <p:embeddedFont>
      <p:font typeface="幼圆" panose="02010509060101010101" pitchFamily="49" charset="-122"/>
      <p:regular r:id="rId28"/>
    </p:embeddedFont>
    <p:embeddedFont>
      <p:font typeface="Calibri" panose="020F0502020204030204" pitchFamily="34" charset="0"/>
      <p:regular r:id="rId29"/>
      <p:bold r:id="rId30"/>
      <p:italic r:id="rId31"/>
      <p:boldItalic r:id="rId32"/>
    </p:embeddedFont>
  </p:embeddedFontLst>
  <p:custDataLst>
    <p:tags r:id="rId33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2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0C0"/>
    <a:srgbClr val="0000FF"/>
    <a:srgbClr val="009900"/>
    <a:srgbClr val="FF9F9F"/>
    <a:srgbClr val="FF0000"/>
    <a:srgbClr val="FF9933"/>
    <a:srgbClr val="AFF22A"/>
    <a:srgbClr val="FFFFFF"/>
    <a:srgbClr val="CC9900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45" autoAdjust="0"/>
    <p:restoredTop sz="99556" autoAdjust="0"/>
  </p:normalViewPr>
  <p:slideViewPr>
    <p:cSldViewPr>
      <p:cViewPr varScale="1">
        <p:scale>
          <a:sx n="154" d="100"/>
          <a:sy n="154" d="100"/>
        </p:scale>
        <p:origin x="-384" y="-84"/>
      </p:cViewPr>
      <p:guideLst>
        <p:guide orient="horz" pos="1620"/>
        <p:guide pos="2825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176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font" Target="fonts/font8.fntdata"/><Relationship Id="rId31" Type="http://schemas.openxmlformats.org/officeDocument/2006/relationships/font" Target="fonts/font7.fntdata"/><Relationship Id="rId30" Type="http://schemas.openxmlformats.org/officeDocument/2006/relationships/font" Target="fonts/font6.fntdata"/><Relationship Id="rId3" Type="http://schemas.openxmlformats.org/officeDocument/2006/relationships/slide" Target="slides/slide1.xml"/><Relationship Id="rId29" Type="http://schemas.openxmlformats.org/officeDocument/2006/relationships/font" Target="fonts/font5.fntdata"/><Relationship Id="rId28" Type="http://schemas.openxmlformats.org/officeDocument/2006/relationships/font" Target="fonts/font4.fntdata"/><Relationship Id="rId27" Type="http://schemas.openxmlformats.org/officeDocument/2006/relationships/font" Target="fonts/font3.fntdata"/><Relationship Id="rId26" Type="http://schemas.openxmlformats.org/officeDocument/2006/relationships/font" Target="fonts/font2.fntdata"/><Relationship Id="rId25" Type="http://schemas.openxmlformats.org/officeDocument/2006/relationships/font" Target="fonts/font1.fntdata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914400"/>
            <a:fld id="{530820CF-B880-4189-942D-D702A7CBA730}" type="datetimeFigureOut">
              <a:rPr lang="zh-CN" altLang="en-US" sz="1800" smtClean="0">
                <a:solidFill>
                  <a:prstClr val="black"/>
                </a:solidFill>
              </a:rPr>
            </a:fld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914400"/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914400"/>
            <a:fld id="{0C913308-F349-4B6D-A68A-DD1791B4A57B}" type="slidenum">
              <a:rPr lang="zh-CN" altLang="en-US" sz="1800" smtClean="0">
                <a:solidFill>
                  <a:prstClr val="black"/>
                </a:solidFill>
              </a:rPr>
            </a:fld>
            <a:endParaRPr lang="zh-CN" altLang="en-US" sz="18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5" cstate="email"/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3779912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kumimoji="1" lang="zh-CN" altLang="en-US" sz="1800">
              <a:solidFill>
                <a:prstClr val="white"/>
              </a:solidFill>
            </a:endParaRPr>
          </a:p>
        </p:txBody>
      </p:sp>
      <p:sp>
        <p:nvSpPr>
          <p:cNvPr id="10" name="TextBox 9"/>
          <p:cNvSpPr txBox="1"/>
          <p:nvPr userDrawn="1"/>
        </p:nvSpPr>
        <p:spPr>
          <a:xfrm>
            <a:off x="179512" y="92978"/>
            <a:ext cx="35283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zh-CN" altLang="en-US" sz="1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万以内数的认识  数数和万以内数的组成</a:t>
            </a:r>
            <a:endParaRPr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3.png"/><Relationship Id="rId1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slide" Target="slide1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jpeg"/><Relationship Id="rId2" Type="http://schemas.openxmlformats.org/officeDocument/2006/relationships/image" Target="../media/image7.png"/><Relationship Id="rId1" Type="http://schemas.openxmlformats.org/officeDocument/2006/relationships/slide" Target="slide1.xm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jpeg"/><Relationship Id="rId2" Type="http://schemas.openxmlformats.org/officeDocument/2006/relationships/image" Target="../media/image7.png"/><Relationship Id="rId1" Type="http://schemas.openxmlformats.org/officeDocument/2006/relationships/slide" Target="slide1.xml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7.png"/><Relationship Id="rId2" Type="http://schemas.openxmlformats.org/officeDocument/2006/relationships/slide" Target="slide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slide" Target="slide1.xml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8.png"/><Relationship Id="rId3" Type="http://schemas.openxmlformats.org/officeDocument/2006/relationships/image" Target="../media/image17.emf"/><Relationship Id="rId2" Type="http://schemas.openxmlformats.org/officeDocument/2006/relationships/image" Target="../media/image7.png"/><Relationship Id="rId1" Type="http://schemas.openxmlformats.org/officeDocument/2006/relationships/slide" Target="slide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slide" Target="slide1.xml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7.png"/><Relationship Id="rId3" Type="http://schemas.openxmlformats.org/officeDocument/2006/relationships/slide" Target="slide1.xml"/><Relationship Id="rId2" Type="http://schemas.openxmlformats.org/officeDocument/2006/relationships/image" Target="../media/image20.png"/><Relationship Id="rId1" Type="http://schemas.openxmlformats.org/officeDocument/2006/relationships/image" Target="../media/image19.emf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7.png"/><Relationship Id="rId3" Type="http://schemas.openxmlformats.org/officeDocument/2006/relationships/slide" Target="slide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slide" Target="slide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0.jpeg"/><Relationship Id="rId4" Type="http://schemas.openxmlformats.org/officeDocument/2006/relationships/image" Target="../media/image7.png"/><Relationship Id="rId3" Type="http://schemas.openxmlformats.org/officeDocument/2006/relationships/slide" Target="slide1.xml"/><Relationship Id="rId2" Type="http://schemas.openxmlformats.org/officeDocument/2006/relationships/image" Target="../media/image9.png"/><Relationship Id="rId1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slide" Target="slide1.xml"/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slide" Target="slide1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slide" Target="slide1.xml"/><Relationship Id="rId1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jpeg"/><Relationship Id="rId2" Type="http://schemas.openxmlformats.org/officeDocument/2006/relationships/image" Target="../media/image7.png"/><Relationship Id="rId1" Type="http://schemas.openxmlformats.org/officeDocument/2006/relationships/slide" Target="slide1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slide" Target="slide1.xml"/><Relationship Id="rId1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jpeg"/><Relationship Id="rId2" Type="http://schemas.openxmlformats.org/officeDocument/2006/relationships/image" Target="../media/image7.png"/><Relationship Id="rId1" Type="http://schemas.openxmlformats.org/officeDocument/2006/relationships/slide" Target="sl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kumimoji="1"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kumimoji="1" lang="zh-CN" altLang="en-US" sz="1800">
                <a:solidFill>
                  <a:prstClr val="white"/>
                </a:solidFill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339102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defTabSz="914400"/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西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师大版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数学  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二年级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 flipH="1">
            <a:off x="1637928" y="4424294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19703"/>
            <a:ext cx="654821" cy="683823"/>
            <a:chOff x="1306635" y="1404594"/>
            <a:chExt cx="654821" cy="683823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28700" y="1404594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/>
              <a:r>
                <a:rPr kumimoji="1" lang="en-US" altLang="zh-CN" sz="3500" b="1" dirty="0" smtClean="0">
                  <a:solidFill>
                    <a:srgbClr val="0050AA"/>
                  </a:solidFill>
                  <a:latin typeface="宋体" panose="02010600030101010101" pitchFamily="2" charset="-122"/>
                </a:rPr>
                <a:t>1</a:t>
              </a:r>
              <a:endParaRPr kumimoji="1" lang="zh-CN" altLang="en-US" sz="3500" b="1" dirty="0">
                <a:solidFill>
                  <a:srgbClr val="0050AA"/>
                </a:solidFill>
                <a:latin typeface="宋体" panose="02010600030101010101" pitchFamily="2" charset="-122"/>
              </a:endParaRPr>
            </a:p>
          </p:txBody>
        </p:sp>
      </p:grpSp>
      <p:sp>
        <p:nvSpPr>
          <p:cNvPr id="26" name="矩形 25"/>
          <p:cNvSpPr/>
          <p:nvPr/>
        </p:nvSpPr>
        <p:spPr>
          <a:xfrm>
            <a:off x="0" y="1347614"/>
            <a:ext cx="9151628" cy="1731243"/>
          </a:xfrm>
          <a:prstGeom prst="rect">
            <a:avLst/>
          </a:prstGeom>
          <a:noFill/>
          <a:effectLst>
            <a:softEdge rad="0"/>
          </a:effectLst>
        </p:spPr>
        <p:txBody>
          <a:bodyPr wrap="square" lIns="68580" tIns="34290" rIns="68580" bIns="3429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万以内数的数</a:t>
            </a:r>
            <a:r>
              <a:rPr lang="zh-CN" altLang="en-US" sz="4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数</a:t>
            </a:r>
            <a:endParaRPr lang="en-US" altLang="zh-CN" sz="48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课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时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912693" y="571795"/>
            <a:ext cx="3011081" cy="56169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defTabSz="914400"/>
            <a:r>
              <a:rPr lang="zh-CN" altLang="en-US" sz="3200" dirty="0" smtClean="0">
                <a:solidFill>
                  <a:srgbClr val="0050A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万以内数的认识</a:t>
            </a:r>
            <a:endParaRPr lang="zh-CN" altLang="en-US" sz="3200" dirty="0">
              <a:solidFill>
                <a:srgbClr val="0050AA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71"/>
          <p:cNvSpPr txBox="1">
            <a:spLocks noChangeArrowheads="1"/>
          </p:cNvSpPr>
          <p:nvPr/>
        </p:nvSpPr>
        <p:spPr bwMode="auto">
          <a:xfrm>
            <a:off x="296338" y="483518"/>
            <a:ext cx="572534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）从一千九百数到二千零一十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196" name="Group 4"/>
          <p:cNvGrpSpPr/>
          <p:nvPr/>
        </p:nvGrpSpPr>
        <p:grpSpPr>
          <a:xfrm>
            <a:off x="1221908" y="1707654"/>
            <a:ext cx="2079625" cy="2201862"/>
            <a:chOff x="0" y="0"/>
            <a:chExt cx="1310" cy="1296"/>
          </a:xfrm>
        </p:grpSpPr>
        <p:sp>
          <p:nvSpPr>
            <p:cNvPr id="8234" name="AutoShape 5"/>
            <p:cNvSpPr/>
            <p:nvPr/>
          </p:nvSpPr>
          <p:spPr>
            <a:xfrm>
              <a:off x="0" y="864"/>
              <a:ext cx="1248" cy="432"/>
            </a:xfrm>
            <a:prstGeom prst="cube">
              <a:avLst>
                <a:gd name="adj" fmla="val 25000"/>
              </a:avLst>
            </a:prstGeom>
            <a:solidFill>
              <a:schemeClr val="accent2">
                <a:lumMod val="60000"/>
                <a:lumOff val="40000"/>
              </a:schemeClr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 b="1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 b="1">
                  <a:solidFill>
                    <a:schemeClr val="tx1"/>
                  </a:solidFill>
                  <a:latin typeface="华文新魏" pitchFamily="2" charset="-122"/>
                  <a:ea typeface="华文新魏" pitchFamily="2" charset="-122"/>
                </a:defRPr>
              </a:lvl2pPr>
              <a:lvl3pPr marL="9144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 b="1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defRPr>
              </a:lvl3pPr>
              <a:lvl4pPr marL="1371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None/>
              </a:pPr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235" name="Line 6"/>
            <p:cNvSpPr/>
            <p:nvPr/>
          </p:nvSpPr>
          <p:spPr>
            <a:xfrm>
              <a:off x="144" y="0"/>
              <a:ext cx="0" cy="912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8236" name="Line 7"/>
            <p:cNvSpPr/>
            <p:nvPr/>
          </p:nvSpPr>
          <p:spPr>
            <a:xfrm>
              <a:off x="384" y="0"/>
              <a:ext cx="0" cy="912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8237" name="Line 8"/>
            <p:cNvSpPr/>
            <p:nvPr/>
          </p:nvSpPr>
          <p:spPr>
            <a:xfrm flipH="1">
              <a:off x="624" y="0"/>
              <a:ext cx="0" cy="912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8238" name="Line 9"/>
            <p:cNvSpPr/>
            <p:nvPr/>
          </p:nvSpPr>
          <p:spPr>
            <a:xfrm flipH="1">
              <a:off x="864" y="0"/>
              <a:ext cx="0" cy="912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8239" name="Line 10"/>
            <p:cNvSpPr/>
            <p:nvPr/>
          </p:nvSpPr>
          <p:spPr>
            <a:xfrm>
              <a:off x="1104" y="0"/>
              <a:ext cx="0" cy="912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8240" name="Text Box 11"/>
            <p:cNvSpPr txBox="1"/>
            <p:nvPr/>
          </p:nvSpPr>
          <p:spPr>
            <a:xfrm>
              <a:off x="14" y="1008"/>
              <a:ext cx="1296" cy="21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 b="1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 b="1">
                  <a:solidFill>
                    <a:schemeClr val="tx1"/>
                  </a:solidFill>
                  <a:latin typeface="华文新魏" pitchFamily="2" charset="-122"/>
                  <a:ea typeface="华文新魏" pitchFamily="2" charset="-122"/>
                </a:defRPr>
              </a:lvl2pPr>
              <a:lvl3pPr marL="9144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 b="1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defRPr>
              </a:lvl3pPr>
              <a:lvl4pPr marL="1371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>
                <a:spcBef>
                  <a:spcPct val="50000"/>
                </a:spcBef>
                <a:buNone/>
              </a:pPr>
              <a:r>
                <a:rPr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万 千 百 十 个</a:t>
              </a:r>
              <a:endParaRPr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4572000" y="2016633"/>
            <a:ext cx="28993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一千九百九十、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5" name="Oval 31"/>
          <p:cNvSpPr>
            <a:spLocks noChangeArrowheads="1"/>
          </p:cNvSpPr>
          <p:nvPr/>
        </p:nvSpPr>
        <p:spPr bwMode="auto">
          <a:xfrm>
            <a:off x="2483768" y="3142024"/>
            <a:ext cx="228600" cy="1524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6" name="Oval 31"/>
          <p:cNvSpPr>
            <a:spLocks noChangeArrowheads="1"/>
          </p:cNvSpPr>
          <p:nvPr/>
        </p:nvSpPr>
        <p:spPr bwMode="auto">
          <a:xfrm>
            <a:off x="2124051" y="2873737"/>
            <a:ext cx="228600" cy="1524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pPr algn="dist"/>
            <a:endParaRPr lang="zh-CN" altLang="en-US"/>
          </a:p>
        </p:txBody>
      </p:sp>
      <p:sp>
        <p:nvSpPr>
          <p:cNvPr id="57" name="Oval 31"/>
          <p:cNvSpPr>
            <a:spLocks noChangeArrowheads="1"/>
          </p:cNvSpPr>
          <p:nvPr/>
        </p:nvSpPr>
        <p:spPr bwMode="auto">
          <a:xfrm>
            <a:off x="2124051" y="3153137"/>
            <a:ext cx="228600" cy="1524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pPr algn="dist"/>
            <a:endParaRPr lang="zh-CN" altLang="en-US"/>
          </a:p>
        </p:txBody>
      </p:sp>
      <p:sp>
        <p:nvSpPr>
          <p:cNvPr id="58" name="Oval 31"/>
          <p:cNvSpPr>
            <a:spLocks noChangeArrowheads="1"/>
          </p:cNvSpPr>
          <p:nvPr/>
        </p:nvSpPr>
        <p:spPr bwMode="auto">
          <a:xfrm>
            <a:off x="2124051" y="2729274"/>
            <a:ext cx="228600" cy="1524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pPr algn="dist"/>
            <a:endParaRPr lang="zh-CN" altLang="en-US"/>
          </a:p>
        </p:txBody>
      </p:sp>
      <p:sp>
        <p:nvSpPr>
          <p:cNvPr id="59" name="Oval 31"/>
          <p:cNvSpPr>
            <a:spLocks noChangeArrowheads="1"/>
          </p:cNvSpPr>
          <p:nvPr/>
        </p:nvSpPr>
        <p:spPr bwMode="auto">
          <a:xfrm>
            <a:off x="2124051" y="3008674"/>
            <a:ext cx="228600" cy="1524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pPr algn="dist"/>
            <a:endParaRPr lang="zh-CN" altLang="en-US"/>
          </a:p>
        </p:txBody>
      </p:sp>
      <p:sp>
        <p:nvSpPr>
          <p:cNvPr id="60" name="Oval 31"/>
          <p:cNvSpPr>
            <a:spLocks noChangeArrowheads="1"/>
          </p:cNvSpPr>
          <p:nvPr/>
        </p:nvSpPr>
        <p:spPr bwMode="auto">
          <a:xfrm>
            <a:off x="2124051" y="2586399"/>
            <a:ext cx="228600" cy="1524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pPr algn="dist"/>
            <a:endParaRPr lang="zh-CN" altLang="en-US"/>
          </a:p>
        </p:txBody>
      </p:sp>
      <p:sp>
        <p:nvSpPr>
          <p:cNvPr id="61" name="Oval 31"/>
          <p:cNvSpPr>
            <a:spLocks noChangeArrowheads="1"/>
          </p:cNvSpPr>
          <p:nvPr/>
        </p:nvSpPr>
        <p:spPr bwMode="auto">
          <a:xfrm>
            <a:off x="2124051" y="2441937"/>
            <a:ext cx="228600" cy="1524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pPr algn="dist"/>
            <a:endParaRPr lang="zh-CN" altLang="en-US"/>
          </a:p>
        </p:txBody>
      </p:sp>
      <p:sp>
        <p:nvSpPr>
          <p:cNvPr id="62" name="Oval 31"/>
          <p:cNvSpPr>
            <a:spLocks noChangeArrowheads="1"/>
          </p:cNvSpPr>
          <p:nvPr/>
        </p:nvSpPr>
        <p:spPr bwMode="auto">
          <a:xfrm>
            <a:off x="2124051" y="2297474"/>
            <a:ext cx="228600" cy="1524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pPr algn="dist"/>
            <a:endParaRPr lang="zh-CN" altLang="en-US"/>
          </a:p>
        </p:txBody>
      </p:sp>
      <p:sp>
        <p:nvSpPr>
          <p:cNvPr id="63" name="Oval 31"/>
          <p:cNvSpPr>
            <a:spLocks noChangeArrowheads="1"/>
          </p:cNvSpPr>
          <p:nvPr/>
        </p:nvSpPr>
        <p:spPr bwMode="auto">
          <a:xfrm>
            <a:off x="2124051" y="2154599"/>
            <a:ext cx="228600" cy="1524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pPr algn="dist"/>
            <a:endParaRPr lang="zh-CN" altLang="en-US"/>
          </a:p>
        </p:txBody>
      </p:sp>
      <p:sp>
        <p:nvSpPr>
          <p:cNvPr id="64" name="Oval 31"/>
          <p:cNvSpPr>
            <a:spLocks noChangeArrowheads="1"/>
          </p:cNvSpPr>
          <p:nvPr/>
        </p:nvSpPr>
        <p:spPr bwMode="auto">
          <a:xfrm>
            <a:off x="2124051" y="2010137"/>
            <a:ext cx="228600" cy="1524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pPr algn="dist"/>
            <a:endParaRPr lang="zh-CN" altLang="en-US"/>
          </a:p>
        </p:txBody>
      </p:sp>
      <p:sp>
        <p:nvSpPr>
          <p:cNvPr id="65" name="Oval 31"/>
          <p:cNvSpPr>
            <a:spLocks noChangeArrowheads="1"/>
          </p:cNvSpPr>
          <p:nvPr/>
        </p:nvSpPr>
        <p:spPr bwMode="auto">
          <a:xfrm>
            <a:off x="1691680" y="3018199"/>
            <a:ext cx="228600" cy="1524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6" name="Oval 31"/>
          <p:cNvSpPr>
            <a:spLocks noChangeArrowheads="1"/>
          </p:cNvSpPr>
          <p:nvPr/>
        </p:nvSpPr>
        <p:spPr bwMode="auto">
          <a:xfrm>
            <a:off x="1691680" y="3162662"/>
            <a:ext cx="228600" cy="1524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7" name="Oval 31"/>
          <p:cNvSpPr>
            <a:spLocks noChangeArrowheads="1"/>
          </p:cNvSpPr>
          <p:nvPr/>
        </p:nvSpPr>
        <p:spPr bwMode="auto">
          <a:xfrm>
            <a:off x="2124051" y="1865674"/>
            <a:ext cx="228600" cy="1524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pPr algn="dist"/>
            <a:endParaRPr lang="zh-CN" altLang="en-US"/>
          </a:p>
        </p:txBody>
      </p:sp>
      <p:sp>
        <p:nvSpPr>
          <p:cNvPr id="68" name="TextBox 67"/>
          <p:cNvSpPr txBox="1"/>
          <p:nvPr/>
        </p:nvSpPr>
        <p:spPr>
          <a:xfrm>
            <a:off x="4572000" y="2518831"/>
            <a:ext cx="28993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二千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4499992" y="3043292"/>
            <a:ext cx="28993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二千零一十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8" name="图片 37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9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2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7" grpId="0" animBg="1"/>
      <p:bldP spid="67" grpId="1" animBg="1"/>
      <p:bldP spid="68" grpId="0"/>
      <p:bldP spid="6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/>
          <p:cNvSpPr/>
          <p:nvPr/>
        </p:nvSpPr>
        <p:spPr>
          <a:xfrm>
            <a:off x="395536" y="699542"/>
            <a:ext cx="8183625" cy="523220"/>
          </a:xfrm>
          <a:prstGeom prst="rect">
            <a:avLst/>
          </a:prstGeom>
          <a:ln w="2857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）一千九百由（    ）个千和（   ）个百组成。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6148" name="Group 4"/>
          <p:cNvGrpSpPr/>
          <p:nvPr/>
        </p:nvGrpSpPr>
        <p:grpSpPr>
          <a:xfrm>
            <a:off x="1547664" y="1923678"/>
            <a:ext cx="2101850" cy="2201862"/>
            <a:chOff x="0" y="0"/>
            <a:chExt cx="1324" cy="1296"/>
          </a:xfrm>
        </p:grpSpPr>
        <p:sp>
          <p:nvSpPr>
            <p:cNvPr id="6176" name="AutoShape 5"/>
            <p:cNvSpPr/>
            <p:nvPr/>
          </p:nvSpPr>
          <p:spPr>
            <a:xfrm>
              <a:off x="0" y="864"/>
              <a:ext cx="1248" cy="432"/>
            </a:xfrm>
            <a:prstGeom prst="cube">
              <a:avLst>
                <a:gd name="adj" fmla="val 25000"/>
              </a:avLst>
            </a:prstGeom>
            <a:solidFill>
              <a:schemeClr val="accent2">
                <a:lumMod val="60000"/>
                <a:lumOff val="40000"/>
              </a:schemeClr>
            </a:solidFill>
            <a:ln>
              <a:headEnd type="none" w="med" len="med"/>
              <a:tailEnd type="none" w="med" len="med"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none" anchor="ctr">
              <a:scene3d>
                <a:camera prst="orthographicFront"/>
                <a:lightRig rig="threePt" dir="t"/>
              </a:scene3d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 b="1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 b="1">
                  <a:solidFill>
                    <a:schemeClr val="tx1"/>
                  </a:solidFill>
                  <a:latin typeface="华文新魏" pitchFamily="2" charset="-122"/>
                  <a:ea typeface="华文新魏" pitchFamily="2" charset="-122"/>
                </a:defRPr>
              </a:lvl2pPr>
              <a:lvl3pPr marL="9144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 b="1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defRPr>
              </a:lvl3pPr>
              <a:lvl4pPr marL="1371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None/>
              </a:pPr>
              <a:endParaRPr lang="zh-CN" altLang="en-US" sz="1800" b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7" name="Line 6"/>
            <p:cNvSpPr/>
            <p:nvPr/>
          </p:nvSpPr>
          <p:spPr>
            <a:xfrm>
              <a:off x="144" y="0"/>
              <a:ext cx="0" cy="912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178" name="Line 7"/>
            <p:cNvSpPr/>
            <p:nvPr/>
          </p:nvSpPr>
          <p:spPr>
            <a:xfrm>
              <a:off x="384" y="0"/>
              <a:ext cx="0" cy="912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179" name="Line 8"/>
            <p:cNvSpPr/>
            <p:nvPr/>
          </p:nvSpPr>
          <p:spPr>
            <a:xfrm flipH="1">
              <a:off x="624" y="0"/>
              <a:ext cx="0" cy="912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180" name="Line 9"/>
            <p:cNvSpPr/>
            <p:nvPr/>
          </p:nvSpPr>
          <p:spPr>
            <a:xfrm flipH="1">
              <a:off x="864" y="0"/>
              <a:ext cx="0" cy="912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181" name="Line 10"/>
            <p:cNvSpPr/>
            <p:nvPr/>
          </p:nvSpPr>
          <p:spPr>
            <a:xfrm>
              <a:off x="1104" y="0"/>
              <a:ext cx="0" cy="912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182" name="Text Box 11"/>
            <p:cNvSpPr txBox="1"/>
            <p:nvPr/>
          </p:nvSpPr>
          <p:spPr>
            <a:xfrm>
              <a:off x="28" y="1008"/>
              <a:ext cx="1296" cy="21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 b="1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 b="1">
                  <a:solidFill>
                    <a:schemeClr val="tx1"/>
                  </a:solidFill>
                  <a:latin typeface="华文新魏" pitchFamily="2" charset="-122"/>
                  <a:ea typeface="华文新魏" pitchFamily="2" charset="-122"/>
                </a:defRPr>
              </a:lvl2pPr>
              <a:lvl3pPr marL="9144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 b="1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defRPr>
              </a:lvl3pPr>
              <a:lvl4pPr marL="1371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>
                <a:spcBef>
                  <a:spcPct val="50000"/>
                </a:spcBef>
                <a:buNone/>
              </a:pPr>
              <a:r>
                <a:rPr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万 千 百 十 个</a:t>
              </a:r>
              <a:endParaRPr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Oval 31"/>
          <p:cNvSpPr/>
          <p:nvPr/>
        </p:nvSpPr>
        <p:spPr>
          <a:xfrm>
            <a:off x="2411760" y="3333603"/>
            <a:ext cx="228600" cy="152400"/>
          </a:xfrm>
          <a:prstGeom prst="ellips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Oval 31"/>
          <p:cNvSpPr/>
          <p:nvPr/>
        </p:nvSpPr>
        <p:spPr>
          <a:xfrm>
            <a:off x="2051720" y="3355603"/>
            <a:ext cx="228600" cy="152400"/>
          </a:xfrm>
          <a:prstGeom prst="ellips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" name="Text Box 11"/>
          <p:cNvSpPr txBox="1"/>
          <p:nvPr/>
        </p:nvSpPr>
        <p:spPr>
          <a:xfrm>
            <a:off x="1251620" y="3643234"/>
            <a:ext cx="2057400" cy="36867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371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1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千</a:t>
            </a:r>
            <a:endParaRPr lang="zh-CN" altLang="en-US" sz="1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" name="Text Box 11"/>
          <p:cNvSpPr txBox="1"/>
          <p:nvPr/>
        </p:nvSpPr>
        <p:spPr>
          <a:xfrm>
            <a:off x="1712120" y="3643234"/>
            <a:ext cx="2057400" cy="36867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371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1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百</a:t>
            </a:r>
            <a:endParaRPr lang="zh-CN" altLang="en-US" sz="1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707904" y="627534"/>
            <a:ext cx="23762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156176" y="627534"/>
            <a:ext cx="23762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Oval 31"/>
          <p:cNvSpPr/>
          <p:nvPr/>
        </p:nvSpPr>
        <p:spPr>
          <a:xfrm>
            <a:off x="2411760" y="3214682"/>
            <a:ext cx="228600" cy="152400"/>
          </a:xfrm>
          <a:prstGeom prst="ellips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0" name="Oval 31"/>
          <p:cNvSpPr/>
          <p:nvPr/>
        </p:nvSpPr>
        <p:spPr>
          <a:xfrm>
            <a:off x="2411760" y="3070666"/>
            <a:ext cx="228600" cy="152400"/>
          </a:xfrm>
          <a:prstGeom prst="ellips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" name="Oval 31"/>
          <p:cNvSpPr/>
          <p:nvPr/>
        </p:nvSpPr>
        <p:spPr>
          <a:xfrm>
            <a:off x="2411760" y="2935034"/>
            <a:ext cx="228600" cy="152400"/>
          </a:xfrm>
          <a:prstGeom prst="ellips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2" name="Oval 31"/>
          <p:cNvSpPr/>
          <p:nvPr/>
        </p:nvSpPr>
        <p:spPr>
          <a:xfrm>
            <a:off x="2411760" y="2782634"/>
            <a:ext cx="228600" cy="152400"/>
          </a:xfrm>
          <a:prstGeom prst="ellips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4" name="Oval 31"/>
          <p:cNvSpPr/>
          <p:nvPr/>
        </p:nvSpPr>
        <p:spPr>
          <a:xfrm>
            <a:off x="2411760" y="2638618"/>
            <a:ext cx="228600" cy="152400"/>
          </a:xfrm>
          <a:prstGeom prst="ellips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5" name="Oval 31"/>
          <p:cNvSpPr/>
          <p:nvPr/>
        </p:nvSpPr>
        <p:spPr>
          <a:xfrm>
            <a:off x="2411760" y="2519697"/>
            <a:ext cx="228600" cy="152400"/>
          </a:xfrm>
          <a:prstGeom prst="ellips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6" name="Oval 31"/>
          <p:cNvSpPr/>
          <p:nvPr/>
        </p:nvSpPr>
        <p:spPr>
          <a:xfrm>
            <a:off x="2411760" y="2375681"/>
            <a:ext cx="228600" cy="152400"/>
          </a:xfrm>
          <a:prstGeom prst="ellips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8" name="Oval 31"/>
          <p:cNvSpPr/>
          <p:nvPr/>
        </p:nvSpPr>
        <p:spPr>
          <a:xfrm>
            <a:off x="2411760" y="2240049"/>
            <a:ext cx="228600" cy="152400"/>
          </a:xfrm>
          <a:prstGeom prst="ellips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4" name="图片 43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5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37" name="Picture 37" descr="D5$QZIR8GN3[2HZ7A1F3DD7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6732240" y="2822313"/>
            <a:ext cx="1026725" cy="14235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6" name="AutoShape 7"/>
          <p:cNvSpPr/>
          <p:nvPr/>
        </p:nvSpPr>
        <p:spPr>
          <a:xfrm>
            <a:off x="3800490" y="1635646"/>
            <a:ext cx="3240360" cy="1345913"/>
          </a:xfrm>
          <a:prstGeom prst="cloudCallout">
            <a:avLst>
              <a:gd name="adj1" fmla="val 48283"/>
              <a:gd name="adj2" fmla="val 66685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rIns="0" anchor="t"/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数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出每个数位上有几颗珠子。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" grpId="0" animBg="1"/>
      <p:bldP spid="3" grpId="0" animBg="1"/>
      <p:bldP spid="24" grpId="0"/>
      <p:bldP spid="26" grpId="0"/>
      <p:bldP spid="5" grpId="0"/>
      <p:bldP spid="27" grpId="0"/>
      <p:bldP spid="39" grpId="0" animBg="1"/>
      <p:bldP spid="40" grpId="0" animBg="1"/>
      <p:bldP spid="41" grpId="0" animBg="1"/>
      <p:bldP spid="42" grpId="0" animBg="1"/>
      <p:bldP spid="34" grpId="0" animBg="1"/>
      <p:bldP spid="35" grpId="0" animBg="1"/>
      <p:bldP spid="36" grpId="0" animBg="1"/>
      <p:bldP spid="38" grpId="0" animBg="1"/>
      <p:bldP spid="4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/>
          <p:cNvSpPr/>
          <p:nvPr/>
        </p:nvSpPr>
        <p:spPr>
          <a:xfrm>
            <a:off x="81972" y="744647"/>
            <a:ext cx="8594484" cy="523220"/>
          </a:xfrm>
          <a:prstGeom prst="rect">
            <a:avLst/>
          </a:prstGeom>
          <a:ln w="2857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）二千零一十由（    ）个千和（   ）个十组成。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6148" name="Group 4"/>
          <p:cNvGrpSpPr/>
          <p:nvPr/>
        </p:nvGrpSpPr>
        <p:grpSpPr>
          <a:xfrm>
            <a:off x="1547664" y="1851670"/>
            <a:ext cx="2101850" cy="2201862"/>
            <a:chOff x="0" y="0"/>
            <a:chExt cx="1324" cy="1296"/>
          </a:xfrm>
        </p:grpSpPr>
        <p:sp>
          <p:nvSpPr>
            <p:cNvPr id="6176" name="AutoShape 5"/>
            <p:cNvSpPr/>
            <p:nvPr/>
          </p:nvSpPr>
          <p:spPr>
            <a:xfrm>
              <a:off x="0" y="864"/>
              <a:ext cx="1248" cy="432"/>
            </a:xfrm>
            <a:prstGeom prst="cube">
              <a:avLst>
                <a:gd name="adj" fmla="val 25000"/>
              </a:avLst>
            </a:prstGeom>
            <a:solidFill>
              <a:schemeClr val="accent2">
                <a:lumMod val="60000"/>
                <a:lumOff val="40000"/>
              </a:schemeClr>
            </a:solidFill>
            <a:ln>
              <a:headEnd type="none" w="med" len="med"/>
              <a:tailEnd type="none" w="med" len="med"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none" anchor="ctr">
              <a:scene3d>
                <a:camera prst="orthographicFront"/>
                <a:lightRig rig="threePt" dir="t"/>
              </a:scene3d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 b="1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 b="1">
                  <a:solidFill>
                    <a:schemeClr val="tx1"/>
                  </a:solidFill>
                  <a:latin typeface="华文新魏" pitchFamily="2" charset="-122"/>
                  <a:ea typeface="华文新魏" pitchFamily="2" charset="-122"/>
                </a:defRPr>
              </a:lvl2pPr>
              <a:lvl3pPr marL="9144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 b="1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defRPr>
              </a:lvl3pPr>
              <a:lvl4pPr marL="1371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None/>
              </a:pPr>
              <a:endParaRPr lang="zh-CN" altLang="en-US" sz="1800" b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7" name="Line 6"/>
            <p:cNvSpPr/>
            <p:nvPr/>
          </p:nvSpPr>
          <p:spPr>
            <a:xfrm>
              <a:off x="144" y="0"/>
              <a:ext cx="0" cy="912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178" name="Line 7"/>
            <p:cNvSpPr/>
            <p:nvPr/>
          </p:nvSpPr>
          <p:spPr>
            <a:xfrm>
              <a:off x="384" y="0"/>
              <a:ext cx="0" cy="912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179" name="Line 8"/>
            <p:cNvSpPr/>
            <p:nvPr/>
          </p:nvSpPr>
          <p:spPr>
            <a:xfrm flipH="1">
              <a:off x="624" y="0"/>
              <a:ext cx="0" cy="912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180" name="Line 9"/>
            <p:cNvSpPr/>
            <p:nvPr/>
          </p:nvSpPr>
          <p:spPr>
            <a:xfrm flipH="1">
              <a:off x="864" y="0"/>
              <a:ext cx="0" cy="912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181" name="Line 10"/>
            <p:cNvSpPr/>
            <p:nvPr/>
          </p:nvSpPr>
          <p:spPr>
            <a:xfrm>
              <a:off x="1104" y="0"/>
              <a:ext cx="0" cy="912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182" name="Text Box 11"/>
            <p:cNvSpPr txBox="1"/>
            <p:nvPr/>
          </p:nvSpPr>
          <p:spPr>
            <a:xfrm>
              <a:off x="28" y="1008"/>
              <a:ext cx="1296" cy="21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 b="1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 b="1">
                  <a:solidFill>
                    <a:schemeClr val="tx1"/>
                  </a:solidFill>
                  <a:latin typeface="华文新魏" pitchFamily="2" charset="-122"/>
                  <a:ea typeface="华文新魏" pitchFamily="2" charset="-122"/>
                </a:defRPr>
              </a:lvl2pPr>
              <a:lvl3pPr marL="9144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 b="1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defRPr>
              </a:lvl3pPr>
              <a:lvl4pPr marL="1371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>
                <a:spcBef>
                  <a:spcPct val="50000"/>
                </a:spcBef>
                <a:buNone/>
              </a:pPr>
              <a:r>
                <a:rPr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万 千 百 十 个</a:t>
              </a:r>
              <a:endParaRPr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Oval 31"/>
          <p:cNvSpPr/>
          <p:nvPr/>
        </p:nvSpPr>
        <p:spPr>
          <a:xfrm>
            <a:off x="2831232" y="3261595"/>
            <a:ext cx="228600" cy="152400"/>
          </a:xfrm>
          <a:prstGeom prst="ellips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Oval 31"/>
          <p:cNvSpPr/>
          <p:nvPr/>
        </p:nvSpPr>
        <p:spPr>
          <a:xfrm>
            <a:off x="2051720" y="3283595"/>
            <a:ext cx="228600" cy="152400"/>
          </a:xfrm>
          <a:prstGeom prst="ellips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" name="Text Box 11"/>
          <p:cNvSpPr txBox="1"/>
          <p:nvPr/>
        </p:nvSpPr>
        <p:spPr>
          <a:xfrm>
            <a:off x="1242864" y="3564229"/>
            <a:ext cx="2057400" cy="36867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371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1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千</a:t>
            </a:r>
            <a:endParaRPr lang="zh-CN" altLang="en-US" sz="1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" name="Text Box 11"/>
          <p:cNvSpPr txBox="1"/>
          <p:nvPr/>
        </p:nvSpPr>
        <p:spPr>
          <a:xfrm>
            <a:off x="2051720" y="3564229"/>
            <a:ext cx="2057400" cy="36867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371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1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十</a:t>
            </a:r>
            <a:endParaRPr lang="zh-CN" altLang="en-US" sz="1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779912" y="699542"/>
            <a:ext cx="6480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156176" y="699542"/>
            <a:ext cx="5760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Oval 31"/>
          <p:cNvSpPr/>
          <p:nvPr/>
        </p:nvSpPr>
        <p:spPr>
          <a:xfrm>
            <a:off x="2051720" y="3142674"/>
            <a:ext cx="228600" cy="152400"/>
          </a:xfrm>
          <a:prstGeom prst="ellips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9" name="图片 28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0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34" name="Picture 37" descr="D5$QZIR8GN3[2HZ7A1F3DD7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6732240" y="2822313"/>
            <a:ext cx="1026725" cy="14235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5" name="AutoShape 7"/>
          <p:cNvSpPr/>
          <p:nvPr/>
        </p:nvSpPr>
        <p:spPr>
          <a:xfrm>
            <a:off x="3800490" y="1635646"/>
            <a:ext cx="3075766" cy="1345913"/>
          </a:xfrm>
          <a:prstGeom prst="cloudCallout">
            <a:avLst>
              <a:gd name="adj1" fmla="val 52770"/>
              <a:gd name="adj2" fmla="val 67326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rIns="0" anchor="t"/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数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出每个数位上有几颗珠子。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" grpId="0" animBg="1"/>
      <p:bldP spid="3" grpId="0" animBg="1"/>
      <p:bldP spid="24" grpId="0"/>
      <p:bldP spid="26" grpId="0"/>
      <p:bldP spid="5" grpId="0"/>
      <p:bldP spid="27" grpId="0"/>
      <p:bldP spid="43" grpId="0" animBg="1"/>
      <p:bldP spid="3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extBox 25"/>
          <p:cNvSpPr txBox="1">
            <a:spLocks noChangeArrowheads="1"/>
          </p:cNvSpPr>
          <p:nvPr/>
        </p:nvSpPr>
        <p:spPr bwMode="auto">
          <a:xfrm>
            <a:off x="714381" y="948410"/>
            <a:ext cx="456310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在计数器图上画  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TextBox 25"/>
          <p:cNvSpPr txBox="1">
            <a:spLocks noChangeArrowheads="1"/>
          </p:cNvSpPr>
          <p:nvPr/>
        </p:nvSpPr>
        <p:spPr bwMode="auto">
          <a:xfrm>
            <a:off x="335606" y="3377024"/>
            <a:ext cx="2727325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由（  ）个千（  ）个百、（  ）个一组成。</a:t>
            </a:r>
            <a:endParaRPr lang="zh-CN" altLang="en-US" sz="2400" b="1" u="sng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Oval 28"/>
          <p:cNvSpPr>
            <a:spLocks noChangeArrowheads="1"/>
          </p:cNvSpPr>
          <p:nvPr/>
        </p:nvSpPr>
        <p:spPr bwMode="auto">
          <a:xfrm>
            <a:off x="3479304" y="1161910"/>
            <a:ext cx="228600" cy="152400"/>
          </a:xfrm>
          <a:prstGeom prst="ellipse">
            <a:avLst/>
          </a:prstGeom>
          <a:solidFill>
            <a:schemeClr val="tx1"/>
          </a:solidFill>
          <a:ln w="9525" cmpd="sng">
            <a:solidFill>
              <a:schemeClr val="bg1">
                <a:lumMod val="65000"/>
              </a:schemeClr>
            </a:solidFill>
            <a:round/>
          </a:ln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grpSp>
        <p:nvGrpSpPr>
          <p:cNvPr id="28" name="Group 4"/>
          <p:cNvGrpSpPr/>
          <p:nvPr/>
        </p:nvGrpSpPr>
        <p:grpSpPr bwMode="auto">
          <a:xfrm>
            <a:off x="6515735" y="1419622"/>
            <a:ext cx="2304415" cy="1890395"/>
            <a:chOff x="-469" y="-122"/>
            <a:chExt cx="2367" cy="1418"/>
          </a:xfrm>
        </p:grpSpPr>
        <p:sp>
          <p:nvSpPr>
            <p:cNvPr id="29" name="AutoShape 5"/>
            <p:cNvSpPr>
              <a:spLocks noChangeArrowheads="1"/>
            </p:cNvSpPr>
            <p:nvPr/>
          </p:nvSpPr>
          <p:spPr bwMode="auto">
            <a:xfrm>
              <a:off x="-405" y="864"/>
              <a:ext cx="2175" cy="432"/>
            </a:xfrm>
            <a:prstGeom prst="cube">
              <a:avLst>
                <a:gd name="adj" fmla="val 25000"/>
              </a:avLst>
            </a:prstGeom>
            <a:solidFill>
              <a:schemeClr val="accent2">
                <a:lumMod val="40000"/>
                <a:lumOff val="60000"/>
              </a:schemeClr>
            </a:solidFill>
            <a:ln w="19050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30" name="Line 6"/>
            <p:cNvSpPr>
              <a:spLocks noChangeShapeType="1"/>
            </p:cNvSpPr>
            <p:nvPr/>
          </p:nvSpPr>
          <p:spPr bwMode="auto">
            <a:xfrm>
              <a:off x="-155" y="-122"/>
              <a:ext cx="0" cy="103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" name="Line 7"/>
            <p:cNvSpPr>
              <a:spLocks noChangeShapeType="1"/>
            </p:cNvSpPr>
            <p:nvPr/>
          </p:nvSpPr>
          <p:spPr bwMode="auto">
            <a:xfrm>
              <a:off x="239" y="-122"/>
              <a:ext cx="0" cy="103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" name="Line 8"/>
            <p:cNvSpPr>
              <a:spLocks noChangeShapeType="1"/>
            </p:cNvSpPr>
            <p:nvPr/>
          </p:nvSpPr>
          <p:spPr bwMode="auto">
            <a:xfrm flipH="1">
              <a:off x="632" y="-122"/>
              <a:ext cx="0" cy="103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" name="Line 9"/>
            <p:cNvSpPr>
              <a:spLocks noChangeShapeType="1"/>
            </p:cNvSpPr>
            <p:nvPr/>
          </p:nvSpPr>
          <p:spPr bwMode="auto">
            <a:xfrm flipH="1">
              <a:off x="1026" y="-122"/>
              <a:ext cx="0" cy="103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" name="Line 10"/>
            <p:cNvSpPr>
              <a:spLocks noChangeShapeType="1"/>
            </p:cNvSpPr>
            <p:nvPr/>
          </p:nvSpPr>
          <p:spPr bwMode="auto">
            <a:xfrm>
              <a:off x="1420" y="-122"/>
              <a:ext cx="0" cy="103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" name="Text Box 11"/>
            <p:cNvSpPr txBox="1">
              <a:spLocks noChangeArrowheads="1"/>
            </p:cNvSpPr>
            <p:nvPr/>
          </p:nvSpPr>
          <p:spPr bwMode="auto">
            <a:xfrm>
              <a:off x="-469" y="971"/>
              <a:ext cx="2367" cy="299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20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万 千 百 </a:t>
              </a:r>
              <a:r>
                <a:rPr lang="zh-CN" altLang="en-US" sz="20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十 个  </a:t>
              </a:r>
              <a:endPara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55" name="Group 4"/>
          <p:cNvGrpSpPr/>
          <p:nvPr/>
        </p:nvGrpSpPr>
        <p:grpSpPr bwMode="auto">
          <a:xfrm>
            <a:off x="627380" y="1491630"/>
            <a:ext cx="2304415" cy="1922145"/>
            <a:chOff x="-469" y="-122"/>
            <a:chExt cx="2367" cy="1418"/>
          </a:xfrm>
        </p:grpSpPr>
        <p:sp>
          <p:nvSpPr>
            <p:cNvPr id="56" name="AutoShape 5"/>
            <p:cNvSpPr>
              <a:spLocks noChangeArrowheads="1"/>
            </p:cNvSpPr>
            <p:nvPr/>
          </p:nvSpPr>
          <p:spPr bwMode="auto">
            <a:xfrm>
              <a:off x="-405" y="864"/>
              <a:ext cx="2175" cy="432"/>
            </a:xfrm>
            <a:prstGeom prst="cube">
              <a:avLst>
                <a:gd name="adj" fmla="val 25000"/>
              </a:avLst>
            </a:prstGeom>
            <a:solidFill>
              <a:schemeClr val="accent2">
                <a:lumMod val="40000"/>
                <a:lumOff val="60000"/>
              </a:schemeClr>
            </a:solidFill>
            <a:ln w="19050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57" name="Line 6"/>
            <p:cNvSpPr>
              <a:spLocks noChangeShapeType="1"/>
            </p:cNvSpPr>
            <p:nvPr/>
          </p:nvSpPr>
          <p:spPr bwMode="auto">
            <a:xfrm>
              <a:off x="-155" y="-122"/>
              <a:ext cx="0" cy="103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" name="Line 7"/>
            <p:cNvSpPr>
              <a:spLocks noChangeShapeType="1"/>
            </p:cNvSpPr>
            <p:nvPr/>
          </p:nvSpPr>
          <p:spPr bwMode="auto">
            <a:xfrm>
              <a:off x="239" y="-122"/>
              <a:ext cx="0" cy="103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9" name="Line 8"/>
            <p:cNvSpPr>
              <a:spLocks noChangeShapeType="1"/>
            </p:cNvSpPr>
            <p:nvPr/>
          </p:nvSpPr>
          <p:spPr bwMode="auto">
            <a:xfrm flipH="1">
              <a:off x="632" y="-122"/>
              <a:ext cx="0" cy="103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" name="Line 9"/>
            <p:cNvSpPr>
              <a:spLocks noChangeShapeType="1"/>
            </p:cNvSpPr>
            <p:nvPr/>
          </p:nvSpPr>
          <p:spPr bwMode="auto">
            <a:xfrm flipH="1">
              <a:off x="1026" y="-122"/>
              <a:ext cx="0" cy="103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" name="Line 10"/>
            <p:cNvSpPr>
              <a:spLocks noChangeShapeType="1"/>
            </p:cNvSpPr>
            <p:nvPr/>
          </p:nvSpPr>
          <p:spPr bwMode="auto">
            <a:xfrm>
              <a:off x="1420" y="-122"/>
              <a:ext cx="0" cy="103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6" name="Text Box 11"/>
            <p:cNvSpPr txBox="1">
              <a:spLocks noChangeArrowheads="1"/>
            </p:cNvSpPr>
            <p:nvPr/>
          </p:nvSpPr>
          <p:spPr bwMode="auto">
            <a:xfrm>
              <a:off x="-469" y="971"/>
              <a:ext cx="2367" cy="294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20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万 千 百 </a:t>
              </a:r>
              <a:r>
                <a:rPr lang="zh-CN" altLang="en-US" sz="20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十 个  </a:t>
              </a:r>
              <a:endPara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67" name="Group 4"/>
          <p:cNvGrpSpPr/>
          <p:nvPr/>
        </p:nvGrpSpPr>
        <p:grpSpPr bwMode="auto">
          <a:xfrm>
            <a:off x="3707765" y="1491630"/>
            <a:ext cx="2304415" cy="1878965"/>
            <a:chOff x="-469" y="-122"/>
            <a:chExt cx="2367" cy="1418"/>
          </a:xfrm>
        </p:grpSpPr>
        <p:sp>
          <p:nvSpPr>
            <p:cNvPr id="68" name="AutoShape 5"/>
            <p:cNvSpPr>
              <a:spLocks noChangeArrowheads="1"/>
            </p:cNvSpPr>
            <p:nvPr/>
          </p:nvSpPr>
          <p:spPr bwMode="auto">
            <a:xfrm>
              <a:off x="-405" y="864"/>
              <a:ext cx="2175" cy="432"/>
            </a:xfrm>
            <a:prstGeom prst="cube">
              <a:avLst>
                <a:gd name="adj" fmla="val 25000"/>
              </a:avLst>
            </a:prstGeom>
            <a:solidFill>
              <a:schemeClr val="accent2">
                <a:lumMod val="40000"/>
                <a:lumOff val="60000"/>
              </a:schemeClr>
            </a:solidFill>
            <a:ln w="19050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69" name="Line 6"/>
            <p:cNvSpPr>
              <a:spLocks noChangeShapeType="1"/>
            </p:cNvSpPr>
            <p:nvPr/>
          </p:nvSpPr>
          <p:spPr bwMode="auto">
            <a:xfrm>
              <a:off x="-155" y="-122"/>
              <a:ext cx="0" cy="103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0" name="Line 7"/>
            <p:cNvSpPr>
              <a:spLocks noChangeShapeType="1"/>
            </p:cNvSpPr>
            <p:nvPr/>
          </p:nvSpPr>
          <p:spPr bwMode="auto">
            <a:xfrm>
              <a:off x="239" y="-122"/>
              <a:ext cx="0" cy="103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" name="Line 8"/>
            <p:cNvSpPr>
              <a:spLocks noChangeShapeType="1"/>
            </p:cNvSpPr>
            <p:nvPr/>
          </p:nvSpPr>
          <p:spPr bwMode="auto">
            <a:xfrm flipH="1">
              <a:off x="632" y="-122"/>
              <a:ext cx="0" cy="103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" name="Line 9"/>
            <p:cNvSpPr>
              <a:spLocks noChangeShapeType="1"/>
            </p:cNvSpPr>
            <p:nvPr/>
          </p:nvSpPr>
          <p:spPr bwMode="auto">
            <a:xfrm flipH="1">
              <a:off x="1026" y="-122"/>
              <a:ext cx="0" cy="103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3" name="Line 10"/>
            <p:cNvSpPr>
              <a:spLocks noChangeShapeType="1"/>
            </p:cNvSpPr>
            <p:nvPr/>
          </p:nvSpPr>
          <p:spPr bwMode="auto">
            <a:xfrm>
              <a:off x="1420" y="-122"/>
              <a:ext cx="0" cy="103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" name="Text Box 11"/>
            <p:cNvSpPr txBox="1">
              <a:spLocks noChangeArrowheads="1"/>
            </p:cNvSpPr>
            <p:nvPr/>
          </p:nvSpPr>
          <p:spPr bwMode="auto">
            <a:xfrm>
              <a:off x="-469" y="971"/>
              <a:ext cx="2367" cy="301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20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万 千 百 </a:t>
              </a:r>
              <a:r>
                <a:rPr lang="zh-CN" altLang="en-US" sz="20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十 个  </a:t>
              </a:r>
              <a:endPara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5" name="TextBox 25"/>
          <p:cNvSpPr txBox="1">
            <a:spLocks noChangeArrowheads="1"/>
          </p:cNvSpPr>
          <p:nvPr/>
        </p:nvSpPr>
        <p:spPr bwMode="auto">
          <a:xfrm>
            <a:off x="3175635" y="3442314"/>
            <a:ext cx="2836545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由（  ）个千和（  ） 个十组成。</a:t>
            </a:r>
            <a:endParaRPr lang="zh-CN" altLang="en-US" sz="2400" b="1" u="sng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2400" b="1" u="sng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7" name="Oval 28"/>
          <p:cNvSpPr>
            <a:spLocks noChangeArrowheads="1"/>
          </p:cNvSpPr>
          <p:nvPr/>
        </p:nvSpPr>
        <p:spPr bwMode="auto">
          <a:xfrm>
            <a:off x="1202260" y="2726437"/>
            <a:ext cx="228600" cy="152400"/>
          </a:xfrm>
          <a:prstGeom prst="ellipse">
            <a:avLst/>
          </a:prstGeom>
          <a:solidFill>
            <a:schemeClr val="tx1"/>
          </a:solidFill>
          <a:ln w="9525" cmpd="sng">
            <a:solidFill>
              <a:schemeClr val="bg1">
                <a:lumMod val="65000"/>
              </a:schemeClr>
            </a:solidFill>
            <a:round/>
          </a:ln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78" name="Oval 28"/>
          <p:cNvSpPr>
            <a:spLocks noChangeArrowheads="1"/>
          </p:cNvSpPr>
          <p:nvPr/>
        </p:nvSpPr>
        <p:spPr bwMode="auto">
          <a:xfrm>
            <a:off x="4282440" y="2714640"/>
            <a:ext cx="228600" cy="152400"/>
          </a:xfrm>
          <a:prstGeom prst="ellipse">
            <a:avLst/>
          </a:prstGeom>
          <a:solidFill>
            <a:schemeClr val="tx1"/>
          </a:solidFill>
          <a:ln w="9525" cmpd="sng">
            <a:solidFill>
              <a:schemeClr val="bg1">
                <a:lumMod val="65000"/>
              </a:schemeClr>
            </a:solidFill>
            <a:round/>
          </a:ln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79" name="Oval 28"/>
          <p:cNvSpPr>
            <a:spLocks noChangeArrowheads="1"/>
          </p:cNvSpPr>
          <p:nvPr/>
        </p:nvSpPr>
        <p:spPr bwMode="auto">
          <a:xfrm>
            <a:off x="7473497" y="2581372"/>
            <a:ext cx="228600" cy="152400"/>
          </a:xfrm>
          <a:prstGeom prst="ellipse">
            <a:avLst/>
          </a:prstGeom>
          <a:solidFill>
            <a:schemeClr val="tx1"/>
          </a:solidFill>
          <a:ln w="9525" cmpd="sng">
            <a:solidFill>
              <a:schemeClr val="bg1">
                <a:lumMod val="65000"/>
              </a:schemeClr>
            </a:solidFill>
            <a:round/>
          </a:ln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2" name="Oval 28"/>
          <p:cNvSpPr>
            <a:spLocks noChangeArrowheads="1"/>
          </p:cNvSpPr>
          <p:nvPr/>
        </p:nvSpPr>
        <p:spPr bwMode="auto">
          <a:xfrm>
            <a:off x="1202260" y="2574037"/>
            <a:ext cx="228600" cy="152400"/>
          </a:xfrm>
          <a:prstGeom prst="ellipse">
            <a:avLst/>
          </a:prstGeom>
          <a:solidFill>
            <a:schemeClr val="tx1"/>
          </a:solidFill>
          <a:ln w="9525" cmpd="sng">
            <a:solidFill>
              <a:schemeClr val="bg1">
                <a:lumMod val="65000"/>
              </a:schemeClr>
            </a:solidFill>
            <a:round/>
          </a:ln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3" name="Oval 28"/>
          <p:cNvSpPr>
            <a:spLocks noChangeArrowheads="1"/>
          </p:cNvSpPr>
          <p:nvPr/>
        </p:nvSpPr>
        <p:spPr bwMode="auto">
          <a:xfrm>
            <a:off x="1585165" y="2726437"/>
            <a:ext cx="228600" cy="152400"/>
          </a:xfrm>
          <a:prstGeom prst="ellipse">
            <a:avLst/>
          </a:prstGeom>
          <a:solidFill>
            <a:schemeClr val="tx1"/>
          </a:solidFill>
          <a:ln w="9525" cmpd="sng">
            <a:solidFill>
              <a:schemeClr val="bg1">
                <a:lumMod val="65000"/>
              </a:schemeClr>
            </a:solidFill>
            <a:round/>
          </a:ln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Oval 28"/>
          <p:cNvSpPr>
            <a:spLocks noChangeArrowheads="1"/>
          </p:cNvSpPr>
          <p:nvPr/>
        </p:nvSpPr>
        <p:spPr bwMode="auto">
          <a:xfrm>
            <a:off x="2352245" y="2726437"/>
            <a:ext cx="228600" cy="152400"/>
          </a:xfrm>
          <a:prstGeom prst="ellipse">
            <a:avLst/>
          </a:prstGeom>
          <a:solidFill>
            <a:schemeClr val="tx1"/>
          </a:solidFill>
          <a:ln w="9525" cmpd="sng">
            <a:solidFill>
              <a:schemeClr val="bg1">
                <a:lumMod val="65000"/>
              </a:schemeClr>
            </a:solidFill>
            <a:round/>
          </a:ln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Oval 28"/>
          <p:cNvSpPr>
            <a:spLocks noChangeArrowheads="1"/>
          </p:cNvSpPr>
          <p:nvPr/>
        </p:nvSpPr>
        <p:spPr bwMode="auto">
          <a:xfrm>
            <a:off x="2352245" y="2574037"/>
            <a:ext cx="228600" cy="152400"/>
          </a:xfrm>
          <a:prstGeom prst="ellipse">
            <a:avLst/>
          </a:prstGeom>
          <a:solidFill>
            <a:schemeClr val="tx1"/>
          </a:solidFill>
          <a:ln w="9525" cmpd="sng">
            <a:solidFill>
              <a:schemeClr val="bg1">
                <a:lumMod val="65000"/>
              </a:schemeClr>
            </a:solidFill>
            <a:round/>
          </a:ln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Oval 28"/>
          <p:cNvSpPr>
            <a:spLocks noChangeArrowheads="1"/>
          </p:cNvSpPr>
          <p:nvPr/>
        </p:nvSpPr>
        <p:spPr bwMode="auto">
          <a:xfrm>
            <a:off x="2352245" y="2421637"/>
            <a:ext cx="228600" cy="152400"/>
          </a:xfrm>
          <a:prstGeom prst="ellipse">
            <a:avLst/>
          </a:prstGeom>
          <a:solidFill>
            <a:schemeClr val="tx1"/>
          </a:solidFill>
          <a:ln w="9525" cmpd="sng">
            <a:solidFill>
              <a:schemeClr val="bg1">
                <a:lumMod val="65000"/>
              </a:schemeClr>
            </a:solidFill>
            <a:round/>
          </a:ln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TextBox 25"/>
          <p:cNvSpPr txBox="1">
            <a:spLocks noChangeArrowheads="1"/>
          </p:cNvSpPr>
          <p:nvPr/>
        </p:nvSpPr>
        <p:spPr bwMode="auto">
          <a:xfrm>
            <a:off x="6249669" y="3439516"/>
            <a:ext cx="2836545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由（  ）个千（  ）个百、（  ）个十组成。</a:t>
            </a:r>
            <a:endParaRPr lang="zh-CN" altLang="en-US" sz="2400" b="1" u="sng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2400" b="1" u="sng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Oval 28"/>
          <p:cNvSpPr>
            <a:spLocks noChangeArrowheads="1"/>
          </p:cNvSpPr>
          <p:nvPr/>
        </p:nvSpPr>
        <p:spPr bwMode="auto">
          <a:xfrm>
            <a:off x="5048885" y="1783095"/>
            <a:ext cx="228600" cy="152400"/>
          </a:xfrm>
          <a:prstGeom prst="ellipse">
            <a:avLst/>
          </a:prstGeom>
          <a:solidFill>
            <a:schemeClr val="tx1"/>
          </a:solidFill>
          <a:ln w="9525" cmpd="sng">
            <a:solidFill>
              <a:schemeClr val="bg1">
                <a:lumMod val="65000"/>
              </a:schemeClr>
            </a:solidFill>
            <a:round/>
          </a:ln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9" name="Oval 28"/>
          <p:cNvSpPr>
            <a:spLocks noChangeArrowheads="1"/>
          </p:cNvSpPr>
          <p:nvPr/>
        </p:nvSpPr>
        <p:spPr bwMode="auto">
          <a:xfrm>
            <a:off x="5049048" y="1935227"/>
            <a:ext cx="228600" cy="152400"/>
          </a:xfrm>
          <a:prstGeom prst="ellipse">
            <a:avLst/>
          </a:prstGeom>
          <a:solidFill>
            <a:schemeClr val="tx1"/>
          </a:solidFill>
          <a:ln w="9525" cmpd="sng">
            <a:solidFill>
              <a:schemeClr val="bg1">
                <a:lumMod val="65000"/>
              </a:schemeClr>
            </a:solidFill>
            <a:round/>
          </a:ln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10" name="Oval 28"/>
          <p:cNvSpPr>
            <a:spLocks noChangeArrowheads="1"/>
          </p:cNvSpPr>
          <p:nvPr/>
        </p:nvSpPr>
        <p:spPr bwMode="auto">
          <a:xfrm>
            <a:off x="5048885" y="2099325"/>
            <a:ext cx="228600" cy="152400"/>
          </a:xfrm>
          <a:prstGeom prst="ellipse">
            <a:avLst/>
          </a:prstGeom>
          <a:solidFill>
            <a:schemeClr val="tx1"/>
          </a:solidFill>
          <a:ln w="9525" cmpd="sng">
            <a:solidFill>
              <a:schemeClr val="bg1">
                <a:lumMod val="65000"/>
              </a:schemeClr>
            </a:solidFill>
            <a:round/>
          </a:ln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11" name="Oval 28"/>
          <p:cNvSpPr>
            <a:spLocks noChangeArrowheads="1"/>
          </p:cNvSpPr>
          <p:nvPr/>
        </p:nvSpPr>
        <p:spPr bwMode="auto">
          <a:xfrm>
            <a:off x="5049048" y="2269237"/>
            <a:ext cx="228600" cy="152400"/>
          </a:xfrm>
          <a:prstGeom prst="ellipse">
            <a:avLst/>
          </a:prstGeom>
          <a:solidFill>
            <a:schemeClr val="tx1"/>
          </a:solidFill>
          <a:ln w="9525" cmpd="sng">
            <a:solidFill>
              <a:schemeClr val="bg1">
                <a:lumMod val="65000"/>
              </a:schemeClr>
            </a:solidFill>
            <a:round/>
          </a:ln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12" name="Oval 28"/>
          <p:cNvSpPr>
            <a:spLocks noChangeArrowheads="1"/>
          </p:cNvSpPr>
          <p:nvPr/>
        </p:nvSpPr>
        <p:spPr bwMode="auto">
          <a:xfrm>
            <a:off x="5049048" y="2421637"/>
            <a:ext cx="228600" cy="152400"/>
          </a:xfrm>
          <a:prstGeom prst="ellipse">
            <a:avLst/>
          </a:prstGeom>
          <a:solidFill>
            <a:schemeClr val="tx1"/>
          </a:solidFill>
          <a:ln w="9525" cmpd="sng">
            <a:solidFill>
              <a:schemeClr val="bg1">
                <a:lumMod val="65000"/>
              </a:schemeClr>
            </a:solidFill>
            <a:round/>
          </a:ln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13" name="Oval 28"/>
          <p:cNvSpPr>
            <a:spLocks noChangeArrowheads="1"/>
          </p:cNvSpPr>
          <p:nvPr/>
        </p:nvSpPr>
        <p:spPr bwMode="auto">
          <a:xfrm>
            <a:off x="5049048" y="2574037"/>
            <a:ext cx="228600" cy="152400"/>
          </a:xfrm>
          <a:prstGeom prst="ellipse">
            <a:avLst/>
          </a:prstGeom>
          <a:solidFill>
            <a:schemeClr val="tx1"/>
          </a:solidFill>
          <a:ln w="9525" cmpd="sng">
            <a:solidFill>
              <a:schemeClr val="bg1">
                <a:lumMod val="65000"/>
              </a:schemeClr>
            </a:solidFill>
            <a:round/>
          </a:ln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14" name="Oval 28"/>
          <p:cNvSpPr>
            <a:spLocks noChangeArrowheads="1"/>
          </p:cNvSpPr>
          <p:nvPr/>
        </p:nvSpPr>
        <p:spPr bwMode="auto">
          <a:xfrm>
            <a:off x="5049048" y="2722627"/>
            <a:ext cx="228600" cy="152400"/>
          </a:xfrm>
          <a:prstGeom prst="ellipse">
            <a:avLst/>
          </a:prstGeom>
          <a:solidFill>
            <a:schemeClr val="tx1"/>
          </a:solidFill>
          <a:ln w="9525" cmpd="sng">
            <a:solidFill>
              <a:schemeClr val="bg1">
                <a:lumMod val="65000"/>
              </a:schemeClr>
            </a:solidFill>
            <a:round/>
          </a:ln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15" name="Oval 28"/>
          <p:cNvSpPr>
            <a:spLocks noChangeArrowheads="1"/>
          </p:cNvSpPr>
          <p:nvPr/>
        </p:nvSpPr>
        <p:spPr bwMode="auto">
          <a:xfrm>
            <a:off x="4282440" y="2269505"/>
            <a:ext cx="228600" cy="152400"/>
          </a:xfrm>
          <a:prstGeom prst="ellipse">
            <a:avLst/>
          </a:prstGeom>
          <a:solidFill>
            <a:schemeClr val="tx1"/>
          </a:solidFill>
          <a:ln w="9525" cmpd="sng">
            <a:solidFill>
              <a:schemeClr val="bg1">
                <a:lumMod val="65000"/>
              </a:schemeClr>
            </a:solidFill>
            <a:round/>
          </a:ln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16" name="Oval 28"/>
          <p:cNvSpPr>
            <a:spLocks noChangeArrowheads="1"/>
          </p:cNvSpPr>
          <p:nvPr/>
        </p:nvSpPr>
        <p:spPr bwMode="auto">
          <a:xfrm>
            <a:off x="4282440" y="2421905"/>
            <a:ext cx="228600" cy="152400"/>
          </a:xfrm>
          <a:prstGeom prst="ellipse">
            <a:avLst/>
          </a:prstGeom>
          <a:solidFill>
            <a:schemeClr val="tx1"/>
          </a:solidFill>
          <a:ln w="9525" cmpd="sng">
            <a:solidFill>
              <a:schemeClr val="bg1">
                <a:lumMod val="65000"/>
              </a:schemeClr>
            </a:solidFill>
            <a:round/>
          </a:ln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20" name="Oval 28"/>
          <p:cNvSpPr>
            <a:spLocks noChangeArrowheads="1"/>
          </p:cNvSpPr>
          <p:nvPr/>
        </p:nvSpPr>
        <p:spPr bwMode="auto">
          <a:xfrm>
            <a:off x="4282440" y="2562240"/>
            <a:ext cx="228600" cy="152400"/>
          </a:xfrm>
          <a:prstGeom prst="ellipse">
            <a:avLst/>
          </a:prstGeom>
          <a:solidFill>
            <a:schemeClr val="tx1"/>
          </a:solidFill>
          <a:ln w="9525" cmpd="sng">
            <a:solidFill>
              <a:schemeClr val="bg1">
                <a:lumMod val="65000"/>
              </a:schemeClr>
            </a:solidFill>
            <a:round/>
          </a:ln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21" name="Oval 28"/>
          <p:cNvSpPr>
            <a:spLocks noChangeArrowheads="1"/>
          </p:cNvSpPr>
          <p:nvPr/>
        </p:nvSpPr>
        <p:spPr bwMode="auto">
          <a:xfrm>
            <a:off x="7857018" y="2179449"/>
            <a:ext cx="228600" cy="152400"/>
          </a:xfrm>
          <a:prstGeom prst="ellipse">
            <a:avLst/>
          </a:prstGeom>
          <a:solidFill>
            <a:schemeClr val="tx1"/>
          </a:solidFill>
          <a:ln w="9525" cmpd="sng">
            <a:solidFill>
              <a:schemeClr val="bg1">
                <a:lumMod val="65000"/>
              </a:schemeClr>
            </a:solidFill>
            <a:round/>
          </a:ln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22" name="Oval 28"/>
          <p:cNvSpPr>
            <a:spLocks noChangeArrowheads="1"/>
          </p:cNvSpPr>
          <p:nvPr/>
        </p:nvSpPr>
        <p:spPr bwMode="auto">
          <a:xfrm>
            <a:off x="7857018" y="2312164"/>
            <a:ext cx="228600" cy="152400"/>
          </a:xfrm>
          <a:prstGeom prst="ellipse">
            <a:avLst/>
          </a:prstGeom>
          <a:solidFill>
            <a:schemeClr val="tx1"/>
          </a:solidFill>
          <a:ln w="9525" cmpd="sng">
            <a:solidFill>
              <a:schemeClr val="bg1">
                <a:lumMod val="65000"/>
              </a:schemeClr>
            </a:solidFill>
            <a:round/>
          </a:ln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23" name="Oval 28"/>
          <p:cNvSpPr>
            <a:spLocks noChangeArrowheads="1"/>
          </p:cNvSpPr>
          <p:nvPr/>
        </p:nvSpPr>
        <p:spPr bwMode="auto">
          <a:xfrm>
            <a:off x="7857018" y="2464564"/>
            <a:ext cx="228600" cy="152400"/>
          </a:xfrm>
          <a:prstGeom prst="ellipse">
            <a:avLst/>
          </a:prstGeom>
          <a:solidFill>
            <a:schemeClr val="tx1"/>
          </a:solidFill>
          <a:ln w="9525" cmpd="sng">
            <a:solidFill>
              <a:schemeClr val="bg1">
                <a:lumMod val="65000"/>
              </a:schemeClr>
            </a:solidFill>
            <a:round/>
          </a:ln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24" name="Oval 28"/>
          <p:cNvSpPr>
            <a:spLocks noChangeArrowheads="1"/>
          </p:cNvSpPr>
          <p:nvPr/>
        </p:nvSpPr>
        <p:spPr bwMode="auto">
          <a:xfrm>
            <a:off x="7857018" y="2616964"/>
            <a:ext cx="228600" cy="152400"/>
          </a:xfrm>
          <a:prstGeom prst="ellipse">
            <a:avLst/>
          </a:prstGeom>
          <a:solidFill>
            <a:schemeClr val="tx1"/>
          </a:solidFill>
          <a:ln w="9525" cmpd="sng">
            <a:solidFill>
              <a:schemeClr val="bg1">
                <a:lumMod val="65000"/>
              </a:schemeClr>
            </a:solidFill>
            <a:round/>
          </a:ln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25" name="Oval 28"/>
          <p:cNvSpPr>
            <a:spLocks noChangeArrowheads="1"/>
          </p:cNvSpPr>
          <p:nvPr/>
        </p:nvSpPr>
        <p:spPr bwMode="auto">
          <a:xfrm>
            <a:off x="7090573" y="2573784"/>
            <a:ext cx="228600" cy="152400"/>
          </a:xfrm>
          <a:prstGeom prst="ellipse">
            <a:avLst/>
          </a:prstGeom>
          <a:solidFill>
            <a:schemeClr val="tx1"/>
          </a:solidFill>
          <a:ln w="9525" cmpd="sng">
            <a:solidFill>
              <a:schemeClr val="bg1">
                <a:lumMod val="65000"/>
              </a:schemeClr>
            </a:solidFill>
            <a:round/>
          </a:ln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26" name="Oval 28"/>
          <p:cNvSpPr>
            <a:spLocks noChangeArrowheads="1"/>
          </p:cNvSpPr>
          <p:nvPr/>
        </p:nvSpPr>
        <p:spPr bwMode="auto">
          <a:xfrm>
            <a:off x="7473478" y="2276604"/>
            <a:ext cx="228600" cy="152400"/>
          </a:xfrm>
          <a:prstGeom prst="ellipse">
            <a:avLst/>
          </a:prstGeom>
          <a:solidFill>
            <a:schemeClr val="tx1"/>
          </a:solidFill>
          <a:ln w="9525" cmpd="sng">
            <a:solidFill>
              <a:schemeClr val="bg1">
                <a:lumMod val="65000"/>
              </a:schemeClr>
            </a:solidFill>
            <a:round/>
          </a:ln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27" name="Oval 28"/>
          <p:cNvSpPr>
            <a:spLocks noChangeArrowheads="1"/>
          </p:cNvSpPr>
          <p:nvPr/>
        </p:nvSpPr>
        <p:spPr bwMode="auto">
          <a:xfrm>
            <a:off x="7473478" y="2429004"/>
            <a:ext cx="228600" cy="152400"/>
          </a:xfrm>
          <a:prstGeom prst="ellipse">
            <a:avLst/>
          </a:prstGeom>
          <a:solidFill>
            <a:schemeClr val="tx1"/>
          </a:solidFill>
          <a:ln w="9525" cmpd="sng">
            <a:solidFill>
              <a:schemeClr val="bg1">
                <a:lumMod val="65000"/>
              </a:schemeClr>
            </a:solidFill>
            <a:round/>
          </a:ln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36" name="文本框 35"/>
          <p:cNvSpPr txBox="1"/>
          <p:nvPr/>
        </p:nvSpPr>
        <p:spPr>
          <a:xfrm>
            <a:off x="1069003" y="3363838"/>
            <a:ext cx="3346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1645067" y="3752205"/>
            <a:ext cx="3346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2578631" y="3363838"/>
            <a:ext cx="3371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4067944" y="3479527"/>
            <a:ext cx="3346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3563888" y="3867894"/>
            <a:ext cx="3346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7117675" y="3435846"/>
            <a:ext cx="3346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8629843" y="3407519"/>
            <a:ext cx="3346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7549723" y="3795886"/>
            <a:ext cx="3346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6" name="图片 75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80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</a:t>
            </a:r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81" name="组合 8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82" name="图片 81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83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000"/>
                            </p:stCondLst>
                            <p:childTnLst>
                              <p:par>
                                <p:cTn id="5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500"/>
                            </p:stCondLst>
                            <p:childTnLst>
                              <p:par>
                                <p:cTn id="6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000"/>
                            </p:stCondLst>
                            <p:childTnLst>
                              <p:par>
                                <p:cTn id="6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2500"/>
                            </p:stCondLst>
                            <p:childTnLst>
                              <p:par>
                                <p:cTn id="7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000"/>
                            </p:stCondLst>
                            <p:childTnLst>
                              <p:par>
                                <p:cTn id="7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3500"/>
                            </p:stCondLst>
                            <p:childTnLst>
                              <p:par>
                                <p:cTn id="8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77" grpId="0" animBg="1"/>
      <p:bldP spid="78" grpId="0" animBg="1"/>
      <p:bldP spid="79" grpId="0" animBg="1"/>
      <p:bldP spid="2" grpId="0" animBg="1"/>
      <p:bldP spid="3" grpId="0" animBg="1"/>
      <p:bldP spid="4" grpId="0" animBg="1"/>
      <p:bldP spid="5" grpId="0" animBg="1"/>
      <p:bldP spid="6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36" grpId="0"/>
      <p:bldP spid="39" grpId="0"/>
      <p:bldP spid="40" grpId="0"/>
      <p:bldP spid="42" grpId="0"/>
      <p:bldP spid="43" grpId="0"/>
      <p:bldP spid="44" grpId="0"/>
      <p:bldP spid="45" grpId="0"/>
      <p:bldP spid="4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4"/>
          <p:cNvSpPr>
            <a:spLocks noChangeArrowheads="1"/>
          </p:cNvSpPr>
          <p:nvPr/>
        </p:nvSpPr>
        <p:spPr bwMode="auto">
          <a:xfrm>
            <a:off x="323528" y="1540690"/>
            <a:ext cx="8120714" cy="953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200000"/>
              </a:lnSpc>
              <a:spcBef>
                <a:spcPct val="0"/>
              </a:spcBef>
              <a:buFontTx/>
              <a:buNone/>
            </a:pPr>
            <a:r>
              <a:rPr lang="en-US" altLang="zh-CN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endParaRPr lang="zh-CN" altLang="en-US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矩形 4"/>
          <p:cNvSpPr>
            <a:spLocks noChangeArrowheads="1"/>
          </p:cNvSpPr>
          <p:nvPr/>
        </p:nvSpPr>
        <p:spPr bwMode="auto">
          <a:xfrm>
            <a:off x="749935" y="555526"/>
            <a:ext cx="316835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填一填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50014" y="1313349"/>
            <a:ext cx="727837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图书馆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存书七千三百零八本，它是由（  ）千、（  ）个百和（  ）个一组成的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一千九百五十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是由一个（  ）、九个（  ）、五个（  ）组成的。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259632" y="1779662"/>
            <a:ext cx="4133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635896" y="3291830"/>
            <a:ext cx="4133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十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187624" y="3263503"/>
            <a:ext cx="4133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百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652120" y="2787774"/>
            <a:ext cx="4133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796136" y="1779662"/>
            <a:ext cx="4133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3347864" y="1779662"/>
            <a:ext cx="4133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2" name="图片 21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3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5" grpId="0"/>
      <p:bldP spid="16" grpId="0"/>
      <p:bldP spid="17" grpId="0"/>
      <p:bldP spid="18" grpId="0"/>
      <p:bldP spid="2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25"/>
          <p:cNvSpPr txBox="1">
            <a:spLocks noChangeArrowheads="1"/>
          </p:cNvSpPr>
          <p:nvPr/>
        </p:nvSpPr>
        <p:spPr bwMode="auto">
          <a:xfrm>
            <a:off x="539552" y="483518"/>
            <a:ext cx="595654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判断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题。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61060" y="1110253"/>
            <a:ext cx="72472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、四千零四这两个四表示的意义相同。（  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61060" y="1698263"/>
            <a:ext cx="770382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、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个百、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7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个十、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6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个一组成的数是三百七十六。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452320" y="1105565"/>
            <a:ext cx="50609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+mn-ea"/>
              </a:rPr>
              <a:t>×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</a:t>
            </a:r>
            <a:endParaRPr lang="zh-CN" altLang="en-US" sz="2800" b="1" dirty="0"/>
          </a:p>
        </p:txBody>
      </p:sp>
      <p:sp>
        <p:nvSpPr>
          <p:cNvPr id="14" name="文本框 13"/>
          <p:cNvSpPr txBox="1"/>
          <p:nvPr/>
        </p:nvSpPr>
        <p:spPr>
          <a:xfrm>
            <a:off x="1329601" y="2113677"/>
            <a:ext cx="5060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+mn-ea"/>
              </a:rPr>
              <a:t>√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1" name="图片 20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2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903440" y="2568485"/>
            <a:ext cx="3624478" cy="1603530"/>
            <a:chOff x="4903440" y="2568485"/>
            <a:chExt cx="3624478" cy="1603530"/>
          </a:xfrm>
        </p:grpSpPr>
        <p:grpSp>
          <p:nvGrpSpPr>
            <p:cNvPr id="26" name="组合 25"/>
            <p:cNvGrpSpPr/>
            <p:nvPr/>
          </p:nvGrpSpPr>
          <p:grpSpPr>
            <a:xfrm>
              <a:off x="4903440" y="2568485"/>
              <a:ext cx="2583168" cy="1227401"/>
              <a:chOff x="3215459" y="3473996"/>
              <a:chExt cx="2785058" cy="1227401"/>
            </a:xfrm>
            <a:noFill/>
          </p:grpSpPr>
          <p:sp>
            <p:nvSpPr>
              <p:cNvPr id="27" name="AutoShape 27"/>
              <p:cNvSpPr>
                <a:spLocks noChangeArrowheads="1"/>
              </p:cNvSpPr>
              <p:nvPr/>
            </p:nvSpPr>
            <p:spPr bwMode="auto">
              <a:xfrm>
                <a:off x="3215459" y="3473996"/>
                <a:ext cx="2785058" cy="1227401"/>
              </a:xfrm>
              <a:prstGeom prst="cloudCallout">
                <a:avLst>
                  <a:gd name="adj1" fmla="val 68665"/>
                  <a:gd name="adj2" fmla="val 12600"/>
                </a:avLst>
              </a:prstGeom>
              <a:grpFill/>
              <a:ln w="19050">
                <a:solidFill>
                  <a:srgbClr val="3399FF"/>
                </a:solidFill>
                <a:miter lim="800000"/>
              </a:ln>
            </p:spPr>
            <p:txBody>
              <a:bodyPr lIns="68580" tIns="34290" rIns="68580" bIns="34290"/>
              <a:lstStyle>
                <a:lvl1pPr indent="-3429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20000"/>
                  </a:spcBef>
                  <a:defRPr/>
                </a:pPr>
                <a:endParaRPr lang="zh-CN" altLang="en-US" sz="21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8" name="矩形 27"/>
              <p:cNvSpPr/>
              <p:nvPr/>
            </p:nvSpPr>
            <p:spPr>
              <a:xfrm>
                <a:off x="3372985" y="3603614"/>
                <a:ext cx="2357656" cy="830997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>
                  <a:spcBef>
                    <a:spcPct val="20000"/>
                  </a:spcBef>
                  <a:defRPr/>
                </a:pPr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每个数位表示的意义是什么。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8037133" y="2862271"/>
              <a:ext cx="490785" cy="1309744"/>
            </a:xfrm>
            <a:prstGeom prst="rect">
              <a:avLst/>
            </a:prstGeom>
          </p:spPr>
        </p:pic>
      </p:grpSp>
      <p:grpSp>
        <p:nvGrpSpPr>
          <p:cNvPr id="7" name="组合 6"/>
          <p:cNvGrpSpPr/>
          <p:nvPr/>
        </p:nvGrpSpPr>
        <p:grpSpPr>
          <a:xfrm>
            <a:off x="709626" y="2717776"/>
            <a:ext cx="4146338" cy="1582166"/>
            <a:chOff x="709626" y="2717776"/>
            <a:chExt cx="4146338" cy="1582166"/>
          </a:xfrm>
        </p:grpSpPr>
        <p:sp>
          <p:nvSpPr>
            <p:cNvPr id="30" name="AutoShape 27"/>
            <p:cNvSpPr>
              <a:spLocks noChangeArrowheads="1"/>
            </p:cNvSpPr>
            <p:nvPr/>
          </p:nvSpPr>
          <p:spPr bwMode="auto">
            <a:xfrm>
              <a:off x="2070906" y="2855904"/>
              <a:ext cx="2785058" cy="1227401"/>
            </a:xfrm>
            <a:prstGeom prst="cloudCallout">
              <a:avLst>
                <a:gd name="adj1" fmla="val -75674"/>
                <a:gd name="adj2" fmla="val -28866"/>
              </a:avLst>
            </a:prstGeom>
            <a:noFill/>
            <a:ln w="19050">
              <a:solidFill>
                <a:srgbClr val="3399FF"/>
              </a:solidFill>
              <a:miter lim="800000"/>
            </a:ln>
          </p:spPr>
          <p:txBody>
            <a:bodyPr lIns="68580" tIns="34290" rIns="68580" bIns="34290"/>
            <a:lstStyle>
              <a:lvl1pPr indent="-3429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20000"/>
                </a:spcBef>
                <a:defRPr/>
              </a:pPr>
              <a:endPara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709626" y="2717776"/>
              <a:ext cx="4146337" cy="1582166"/>
              <a:chOff x="709626" y="2717776"/>
              <a:chExt cx="4146337" cy="1582166"/>
            </a:xfrm>
          </p:grpSpPr>
          <p:pic>
            <p:nvPicPr>
              <p:cNvPr id="17" name="图片 16"/>
              <p:cNvPicPr>
                <a:picLocks noChangeAspect="1"/>
              </p:cNvPicPr>
              <p:nvPr/>
            </p:nvPicPr>
            <p:blipFill>
              <a:blip r:embed="rId4" cstate="email"/>
              <a:stretch>
                <a:fillRect/>
              </a:stretch>
            </p:blipFill>
            <p:spPr>
              <a:xfrm>
                <a:off x="709626" y="2717776"/>
                <a:ext cx="1104039" cy="1582166"/>
              </a:xfrm>
              <a:prstGeom prst="rect">
                <a:avLst/>
              </a:prstGeom>
            </p:spPr>
          </p:pic>
          <p:sp>
            <p:nvSpPr>
              <p:cNvPr id="3" name="TextBox 2"/>
              <p:cNvSpPr txBox="1"/>
              <p:nvPr/>
            </p:nvSpPr>
            <p:spPr>
              <a:xfrm>
                <a:off x="2411760" y="2991107"/>
                <a:ext cx="2444203" cy="104644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先看这两个四分别在哪一位上。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endParaRPr lang="zh-CN" altLang="en-US" dirty="0"/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4"/>
          <p:cNvSpPr>
            <a:spLocks noChangeArrowheads="1"/>
          </p:cNvSpPr>
          <p:nvPr/>
        </p:nvSpPr>
        <p:spPr bwMode="auto">
          <a:xfrm>
            <a:off x="540890" y="919065"/>
            <a:ext cx="7678505" cy="63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ts val="1200"/>
              </a:spcBef>
              <a:buNone/>
              <a:defRPr/>
            </a:pP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连一连。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40890" y="2171640"/>
            <a:ext cx="1366814" cy="830997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个千和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个百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2627784" y="2171640"/>
            <a:ext cx="1296144" cy="830997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个千和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个十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427984" y="2171640"/>
            <a:ext cx="1440160" cy="830997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个千和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个一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156175" y="2183834"/>
            <a:ext cx="2063219" cy="461665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个千和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个十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755576" y="3683808"/>
            <a:ext cx="1728192" cy="461665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六千零四十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2699792" y="3683808"/>
            <a:ext cx="1512168" cy="461665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六千零四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535996" y="3683808"/>
            <a:ext cx="1764196" cy="461665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四千零六十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6516216" y="3683808"/>
            <a:ext cx="1512168" cy="461665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四千六百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圆角矩形标注 9"/>
          <p:cNvSpPr/>
          <p:nvPr/>
        </p:nvSpPr>
        <p:spPr>
          <a:xfrm>
            <a:off x="4283968" y="627535"/>
            <a:ext cx="3888431" cy="1296144"/>
          </a:xfrm>
          <a:prstGeom prst="wedgeRoundRectCallout">
            <a:avLst>
              <a:gd name="adj1" fmla="val -49895"/>
              <a:gd name="adj2" fmla="val 63831"/>
              <a:gd name="adj3" fmla="val 1666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几个千就组成几千，几个百就组成几百，几个十就组成几十。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1593517" y="3067870"/>
            <a:ext cx="5354747" cy="565051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>
            <a:stCxn id="25" idx="2"/>
            <a:endCxn id="31" idx="0"/>
          </p:cNvCxnSpPr>
          <p:nvPr/>
        </p:nvCxnSpPr>
        <p:spPr>
          <a:xfrm>
            <a:off x="3275856" y="3002637"/>
            <a:ext cx="2142238" cy="681171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 flipH="1">
            <a:off x="3491880" y="3002637"/>
            <a:ext cx="1152128" cy="681171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 flipH="1">
            <a:off x="2123728" y="2787774"/>
            <a:ext cx="5689242" cy="845147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组合 3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7" name="图片 36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8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9" grpId="0" animBg="1"/>
      <p:bldP spid="25" grpId="0" animBg="1"/>
      <p:bldP spid="26" grpId="0" animBg="1"/>
      <p:bldP spid="27" grpId="0" animBg="1"/>
      <p:bldP spid="29" grpId="0" animBg="1"/>
      <p:bldP spid="30" grpId="0" animBg="1"/>
      <p:bldP spid="31" grpId="0" animBg="1"/>
      <p:bldP spid="32" grpId="0" animBg="1"/>
      <p:bldP spid="1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68" y="1751774"/>
            <a:ext cx="7500895" cy="2764192"/>
          </a:xfrm>
          <a:prstGeom prst="rect">
            <a:avLst/>
          </a:prstGeom>
        </p:spPr>
      </p:pic>
      <p:sp>
        <p:nvSpPr>
          <p:cNvPr id="20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36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971600" y="1995805"/>
            <a:ext cx="6912768" cy="80791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万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以内的数是由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几个千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几个百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几个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十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几个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一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组成的。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971600" y="3504215"/>
            <a:ext cx="6912768" cy="80791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数数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时，要关注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几十九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几百九十九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几千九百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九十九</a:t>
            </a:r>
            <a:r>
              <a:rPr lang="zh-CN" altLang="en-US" sz="2400" b="1" u="sng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后面的数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971600" y="2803718"/>
            <a:ext cx="6984775" cy="80708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数数时，可以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一个一个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地数，也可以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一十一十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地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数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1" name="图片 40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2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grpSp>
        <p:nvGrpSpPr>
          <p:cNvPr id="21" name="组合 2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6" name="图片 3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7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8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39" name="矩形 4"/>
          <p:cNvSpPr>
            <a:spLocks noChangeArrowheads="1"/>
          </p:cNvSpPr>
          <p:nvPr/>
        </p:nvSpPr>
        <p:spPr bwMode="auto">
          <a:xfrm>
            <a:off x="3059832" y="1673245"/>
            <a:ext cx="4320480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课本：</a:t>
            </a:r>
            <a:endParaRPr lang="en-US" altLang="zh-CN" sz="3200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6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页第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</a:t>
            </a:r>
            <a:endParaRPr lang="en-US" altLang="zh-CN" sz="3200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C:\Users\Administrator\Desktop\下载.jpg下载"/>
          <p:cNvPicPr>
            <a:picLocks noChangeAspect="1"/>
          </p:cNvPicPr>
          <p:nvPr/>
        </p:nvPicPr>
        <p:blipFill>
          <a:blip r:embed="rId1" cstate="print"/>
          <a:srcRect/>
          <a:stretch>
            <a:fillRect/>
          </a:stretch>
        </p:blipFill>
        <p:spPr>
          <a:xfrm>
            <a:off x="3635375" y="898753"/>
            <a:ext cx="5342255" cy="3545205"/>
          </a:xfrm>
          <a:prstGeom prst="rect">
            <a:avLst/>
          </a:prstGeom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6081" y="3015258"/>
            <a:ext cx="1495425" cy="1390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4" name="组合 23"/>
          <p:cNvGrpSpPr/>
          <p:nvPr/>
        </p:nvGrpSpPr>
        <p:grpSpPr>
          <a:xfrm>
            <a:off x="539552" y="1453529"/>
            <a:ext cx="3351645" cy="1358034"/>
            <a:chOff x="539552" y="1453529"/>
            <a:chExt cx="3351645" cy="1358034"/>
          </a:xfrm>
          <a:solidFill>
            <a:schemeClr val="accent6">
              <a:lumMod val="40000"/>
              <a:lumOff val="60000"/>
            </a:schemeClr>
          </a:solidFill>
        </p:grpSpPr>
        <p:sp>
          <p:nvSpPr>
            <p:cNvPr id="3" name="云形标注 5"/>
            <p:cNvSpPr>
              <a:spLocks noChangeArrowheads="1"/>
            </p:cNvSpPr>
            <p:nvPr/>
          </p:nvSpPr>
          <p:spPr bwMode="auto">
            <a:xfrm>
              <a:off x="539552" y="1453529"/>
              <a:ext cx="3351645" cy="1358034"/>
            </a:xfrm>
            <a:prstGeom prst="cloudCallout">
              <a:avLst>
                <a:gd name="adj1" fmla="val -18241"/>
                <a:gd name="adj2" fmla="val 81545"/>
              </a:avLst>
            </a:prstGeom>
            <a:grpFill/>
            <a:ln w="19050" algn="ctr">
              <a:solidFill>
                <a:srgbClr val="8BB408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" name="矩形 4"/>
            <p:cNvSpPr>
              <a:spLocks noChangeArrowheads="1"/>
            </p:cNvSpPr>
            <p:nvPr/>
          </p:nvSpPr>
          <p:spPr bwMode="auto">
            <a:xfrm>
              <a:off x="971600" y="1707654"/>
              <a:ext cx="2753591" cy="830997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观察右图</a:t>
              </a:r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，你能</a:t>
              </a:r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得</a:t>
              </a:r>
              <a:endPara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到</a:t>
              </a:r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什么信息</a:t>
              </a:r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？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" name="椭圆形标注 4"/>
          <p:cNvSpPr/>
          <p:nvPr/>
        </p:nvSpPr>
        <p:spPr>
          <a:xfrm>
            <a:off x="7339330" y="3131001"/>
            <a:ext cx="1578682" cy="575945"/>
          </a:xfrm>
          <a:prstGeom prst="wedgeEllipseCallout">
            <a:avLst>
              <a:gd name="adj1" fmla="val -71726"/>
              <a:gd name="adj2" fmla="val 18798"/>
            </a:avLst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九十七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椭圆形标注 5"/>
          <p:cNvSpPr/>
          <p:nvPr/>
        </p:nvSpPr>
        <p:spPr>
          <a:xfrm>
            <a:off x="7872095" y="2266905"/>
            <a:ext cx="1271905" cy="575945"/>
          </a:xfrm>
          <a:prstGeom prst="wedgeEllipseCallout">
            <a:avLst>
              <a:gd name="adj1" fmla="val -71726"/>
              <a:gd name="adj2" fmla="val 18798"/>
            </a:avLst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一百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椭圆形标注 6"/>
          <p:cNvSpPr/>
          <p:nvPr/>
        </p:nvSpPr>
        <p:spPr>
          <a:xfrm>
            <a:off x="7339330" y="1453529"/>
            <a:ext cx="1691680" cy="830134"/>
          </a:xfrm>
          <a:prstGeom prst="wedgeEllipseCallout">
            <a:avLst>
              <a:gd name="adj1" fmla="val -71726"/>
              <a:gd name="adj2" fmla="val 18798"/>
            </a:avLst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一百零四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椭圆形标注 7"/>
          <p:cNvSpPr/>
          <p:nvPr/>
        </p:nvSpPr>
        <p:spPr>
          <a:xfrm>
            <a:off x="5616574" y="1474817"/>
            <a:ext cx="1187673" cy="575945"/>
          </a:xfrm>
          <a:prstGeom prst="wedgeEllipseCallout">
            <a:avLst>
              <a:gd name="adj1" fmla="val -71726"/>
              <a:gd name="adj2" fmla="val 18798"/>
            </a:avLst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八十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椭圆形标注 8"/>
          <p:cNvSpPr/>
          <p:nvPr/>
        </p:nvSpPr>
        <p:spPr>
          <a:xfrm>
            <a:off x="5241289" y="2715766"/>
            <a:ext cx="1562957" cy="487124"/>
          </a:xfrm>
          <a:prstGeom prst="wedgeEllipseCallout">
            <a:avLst>
              <a:gd name="adj1" fmla="val -71726"/>
              <a:gd name="adj2" fmla="val 18798"/>
            </a:avLst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八十五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523042" y="1437019"/>
            <a:ext cx="3351645" cy="1358034"/>
            <a:chOff x="539552" y="1453529"/>
            <a:chExt cx="3351645" cy="1358034"/>
          </a:xfrm>
          <a:solidFill>
            <a:schemeClr val="accent6">
              <a:lumMod val="40000"/>
              <a:lumOff val="60000"/>
            </a:schemeClr>
          </a:solidFill>
        </p:grpSpPr>
        <p:sp>
          <p:nvSpPr>
            <p:cNvPr id="15" name="云形标注 5"/>
            <p:cNvSpPr>
              <a:spLocks noChangeArrowheads="1"/>
            </p:cNvSpPr>
            <p:nvPr/>
          </p:nvSpPr>
          <p:spPr bwMode="auto">
            <a:xfrm>
              <a:off x="539552" y="1453529"/>
              <a:ext cx="3351645" cy="1358034"/>
            </a:xfrm>
            <a:prstGeom prst="cloudCallout">
              <a:avLst>
                <a:gd name="adj1" fmla="val -18241"/>
                <a:gd name="adj2" fmla="val 81545"/>
              </a:avLst>
            </a:prstGeom>
            <a:grpFill/>
            <a:ln w="19050" algn="ctr">
              <a:solidFill>
                <a:srgbClr val="8BB408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6" name="矩形 4"/>
            <p:cNvSpPr>
              <a:spLocks noChangeArrowheads="1"/>
            </p:cNvSpPr>
            <p:nvPr/>
          </p:nvSpPr>
          <p:spPr bwMode="auto">
            <a:xfrm>
              <a:off x="971600" y="1707654"/>
              <a:ext cx="2753591" cy="46037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你会数吗？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0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grpSp>
        <p:nvGrpSpPr>
          <p:cNvPr id="22" name="组合 2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3" name="图片 22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6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1679032" y="1131590"/>
            <a:ext cx="2709396" cy="523220"/>
          </a:xfrm>
          <a:prstGeom prst="rect">
            <a:avLst/>
          </a:prstGeom>
          <a:ln w="28575">
            <a:solidFill>
              <a:schemeClr val="bg1"/>
            </a:solidFill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一个一个地数。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662522" y="1617365"/>
            <a:ext cx="6136616" cy="523220"/>
          </a:xfrm>
          <a:prstGeom prst="rect">
            <a:avLst/>
          </a:prstGeom>
          <a:ln w="28575">
            <a:solidFill>
              <a:schemeClr val="bg1"/>
            </a:solidFill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）用小棒从九十七数到一百二十。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5124" name="Picture 5" descr="_4E_6SL%(7G2WQH7W{MZYIT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226945" y="2212975"/>
            <a:ext cx="4271645" cy="21653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7" name="图片 16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8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323528" y="1003143"/>
            <a:ext cx="1166673" cy="1064551"/>
            <a:chOff x="670145" y="1457273"/>
            <a:chExt cx="1555361" cy="1419401"/>
          </a:xfrm>
        </p:grpSpPr>
        <p:pic>
          <p:nvPicPr>
            <p:cNvPr id="20" name="图片 19" descr="28Z58PICt4r.jpg"/>
            <p:cNvPicPr>
              <a:picLocks noChangeAspect="1" noChangeArrowheads="1"/>
            </p:cNvPicPr>
            <p:nvPr/>
          </p:nvPicPr>
          <p:blipFill>
            <a:blip r:embed="rId5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670145" y="1457273"/>
              <a:ext cx="1555361" cy="13934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3" name="矩形 22"/>
            <p:cNvSpPr/>
            <p:nvPr/>
          </p:nvSpPr>
          <p:spPr>
            <a:xfrm>
              <a:off x="921335" y="2322677"/>
              <a:ext cx="970652" cy="553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1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例 </a:t>
              </a:r>
              <a:r>
                <a:rPr lang="en-US" altLang="zh-CN" sz="21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4</a:t>
              </a:r>
              <a:endParaRPr lang="zh-CN" altLang="en-US" sz="21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bldLvl="0" animBg="1"/>
      <p:bldP spid="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56069" y="483518"/>
            <a:ext cx="2709396" cy="523220"/>
          </a:xfrm>
          <a:prstGeom prst="rect">
            <a:avLst/>
          </a:prstGeom>
          <a:ln w="28575">
            <a:solidFill>
              <a:schemeClr val="bg1"/>
            </a:solidFill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一个一个地数。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95536" y="1011540"/>
            <a:ext cx="6136616" cy="523220"/>
          </a:xfrm>
          <a:prstGeom prst="rect">
            <a:avLst/>
          </a:prstGeom>
          <a:ln w="28575">
            <a:solidFill>
              <a:schemeClr val="bg1"/>
            </a:solidFill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）用小棒从九十七数到一百二十。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6150" name="Picture 6" descr="[`TCCNC%$}OAE}66{8M8O5X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23528" y="2211710"/>
            <a:ext cx="292100" cy="15128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51" name="Picture 7" descr="[`TCCNC%$}OAE}66{8M8O5X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12453" y="2211710"/>
            <a:ext cx="292100" cy="15128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52" name="Picture 8" descr="[`TCCNC%$}OAE}66{8M8O5X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95028" y="2211710"/>
            <a:ext cx="292100" cy="15128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53" name="Picture 9" descr="[`TCCNC%$}OAE}66{8M8O5X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183953" y="2211710"/>
            <a:ext cx="292100" cy="15128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54" name="Picture 10" descr="[`TCCNC%$}OAE}66{8M8O5X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471290" y="2211710"/>
            <a:ext cx="292100" cy="15128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55" name="Picture 11" descr="[`TCCNC%$}OAE}66{8M8O5X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0215" y="2211710"/>
            <a:ext cx="292100" cy="15128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56" name="Picture 12" descr="[`TCCNC%$}OAE}66{8M8O5X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052315" y="2211710"/>
            <a:ext cx="292100" cy="15128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57" name="Picture 13" descr="[`TCCNC%$}OAE}66{8M8O5X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336478" y="2211710"/>
            <a:ext cx="292100" cy="15128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58" name="Picture 14" descr="[`TCCNC%$}OAE}66{8M8O5X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623815" y="2211710"/>
            <a:ext cx="292100" cy="15128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59" name="Picture 15" descr="VFK)[N[Z(7JBI%IZKA6{3RH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363715" y="2284735"/>
            <a:ext cx="209550" cy="13684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60" name="Picture 16" descr="VFK)[N[Z(7JBI%IZKA6{3RH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3060378" y="2284735"/>
            <a:ext cx="209550" cy="13684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61" name="Picture 17" descr="VFK)[N[Z(7JBI%IZKA6{3RH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3498528" y="2284735"/>
            <a:ext cx="209550" cy="13684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62" name="Picture 18" descr="VFK)[N[Z(7JBI%IZKA6{3RH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3714428" y="2284735"/>
            <a:ext cx="209550" cy="13684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63" name="Picture 19" descr="VFK)[N[Z(7JBI%IZKA6{3RH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146228" y="2284735"/>
            <a:ext cx="209550" cy="13684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64" name="Picture 20" descr="VFK)[N[Z(7JBI%IZKA6{3RH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3282628" y="2284735"/>
            <a:ext cx="209550" cy="13684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65" name="Picture 21" descr="VFK)[N[Z(7JBI%IZKA6{3RH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3930328" y="2284735"/>
            <a:ext cx="209550" cy="13684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66" name="Picture 22" descr="VFK)[N[Z(7JBI%IZKA6{3RH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579615" y="2284735"/>
            <a:ext cx="209550" cy="13684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67" name="Picture 23" descr="VFK)[N[Z(7JBI%IZKA6{3RH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795515" y="2284735"/>
            <a:ext cx="209550" cy="13684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68" name="Picture 24" descr="VFK)[N[Z(7JBI%IZKA6{3RH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5011415" y="2283445"/>
            <a:ext cx="209550" cy="13684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69" name="Picture 25" descr="[`TCCNC%$}OAE}66{8M8O5X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915915" y="2213298"/>
            <a:ext cx="292100" cy="15128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70" name="Picture 26" descr="~YAC7MBS7NO%8SF@}%]%STP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791840" y="2139354"/>
            <a:ext cx="1668463" cy="2160588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61" name="组合 6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62" name="图片 61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63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5364088" y="1491630"/>
            <a:ext cx="3672408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九十七、九十八、九十九、一百、一百零一、一百零二、一百零三、一百零四、一百零五、一百零六、一百零七、一百零八、一百零九、一百一十、一百一十一、一百一十二、一百一十三、一百一十四、一百一十五、一百一十六、一百一十七、一百一十八、一百一十九、一百二十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1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1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1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1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1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1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2000"/>
                                        <p:tgtEl>
                                          <p:spTgt spid="61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2000"/>
                                        <p:tgtEl>
                                          <p:spTgt spid="61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2000"/>
                                        <p:tgtEl>
                                          <p:spTgt spid="61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2000"/>
                                        <p:tgtEl>
                                          <p:spTgt spid="61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2000"/>
                                        <p:tgtEl>
                                          <p:spTgt spid="61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2000"/>
                                        <p:tgtEl>
                                          <p:spTgt spid="61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2000"/>
                                        <p:tgtEl>
                                          <p:spTgt spid="61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2000"/>
                                        <p:tgtEl>
                                          <p:spTgt spid="61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2000"/>
                                        <p:tgtEl>
                                          <p:spTgt spid="61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2000"/>
                                        <p:tgtEl>
                                          <p:spTgt spid="61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000"/>
                                        <p:tgtEl>
                                          <p:spTgt spid="6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7" dur="1000"/>
                                        <p:tgtEl>
                                          <p:spTgt spid="61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/>
                                        <p:tgtEl>
                                          <p:spTgt spid="61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2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1" dur="1000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2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5" dur="1000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2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9" dur="1000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2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3" dur="1000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2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7" dur="1000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2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1" dur="1000"/>
                                        <p:tgtEl>
                                          <p:spTgt spid="61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/>
                                        <p:tgtEl>
                                          <p:spTgt spid="61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2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5" dur="1000"/>
                                        <p:tgtEl>
                                          <p:spTgt spid="61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/>
                                        <p:tgtEl>
                                          <p:spTgt spid="61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2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9" dur="1000"/>
                                        <p:tgtEl>
                                          <p:spTgt spid="61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/>
                                        <p:tgtEl>
                                          <p:spTgt spid="61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2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3" dur="1000"/>
                                        <p:tgtEl>
                                          <p:spTgt spid="61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/>
                                        <p:tgtEl>
                                          <p:spTgt spid="61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6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6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61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6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6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61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61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6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2000"/>
                            </p:stCondLst>
                            <p:childTnLst>
                              <p:par>
                                <p:cTn id="1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61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6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6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3000"/>
                            </p:stCondLst>
                            <p:childTnLst>
                              <p:par>
                                <p:cTn id="13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1000"/>
                                        <p:tgtEl>
                                          <p:spTgt spid="61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6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6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4000"/>
                            </p:stCondLst>
                            <p:childTnLst>
                              <p:par>
                                <p:cTn id="13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1000"/>
                                        <p:tgtEl>
                                          <p:spTgt spid="61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6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6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5000"/>
                            </p:stCondLst>
                            <p:childTnLst>
                              <p:par>
                                <p:cTn id="14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1000"/>
                                        <p:tgtEl>
                                          <p:spTgt spid="61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6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6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6000"/>
                            </p:stCondLst>
                            <p:childTnLst>
                              <p:par>
                                <p:cTn id="14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1000"/>
                                        <p:tgtEl>
                                          <p:spTgt spid="61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6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6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7000"/>
                            </p:stCondLst>
                            <p:childTnLst>
                              <p:par>
                                <p:cTn id="15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" dur="1000"/>
                                        <p:tgtEl>
                                          <p:spTgt spid="61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61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61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8000"/>
                            </p:stCondLst>
                            <p:childTnLst>
                              <p:par>
                                <p:cTn id="16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1000"/>
                                        <p:tgtEl>
                                          <p:spTgt spid="61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61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61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5" fill="hold">
                            <p:stCondLst>
                              <p:cond delay="9000"/>
                            </p:stCondLst>
                            <p:childTnLst>
                              <p:par>
                                <p:cTn id="16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1000"/>
                                        <p:tgtEl>
                                          <p:spTgt spid="61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61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61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2" dur="2000"/>
                                        <p:tgtEl>
                                          <p:spTgt spid="61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5" dur="2000"/>
                                        <p:tgtEl>
                                          <p:spTgt spid="61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8" dur="2000"/>
                                        <p:tgtEl>
                                          <p:spTgt spid="61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1" dur="2000"/>
                                        <p:tgtEl>
                                          <p:spTgt spid="61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4" dur="2000"/>
                                        <p:tgtEl>
                                          <p:spTgt spid="61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7" dur="2000"/>
                                        <p:tgtEl>
                                          <p:spTgt spid="61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0" dur="2000"/>
                                        <p:tgtEl>
                                          <p:spTgt spid="61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3" dur="2000"/>
                                        <p:tgtEl>
                                          <p:spTgt spid="61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6" dur="2000"/>
                                        <p:tgtEl>
                                          <p:spTgt spid="61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9" dur="2000"/>
                                        <p:tgtEl>
                                          <p:spTgt spid="61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3" dur="2000"/>
                                        <p:tgtEl>
                                          <p:spTgt spid="6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4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6" dur="1000"/>
                                        <p:tgtEl>
                                          <p:spTgt spid="61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7" dur="1000" fill="hold"/>
                                        <p:tgtEl>
                                          <p:spTgt spid="6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1000" fill="hold"/>
                                        <p:tgtEl>
                                          <p:spTgt spid="6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9" fill="hold">
                            <p:stCondLst>
                              <p:cond delay="10000"/>
                            </p:stCondLst>
                            <p:childTnLst>
                              <p:par>
                                <p:cTn id="210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2" dur="1000"/>
                                        <p:tgtEl>
                                          <p:spTgt spid="61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3" dur="1000" fill="hold"/>
                                        <p:tgtEl>
                                          <p:spTgt spid="61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1000" fill="hold"/>
                                        <p:tgtEl>
                                          <p:spTgt spid="6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5" fill="hold">
                            <p:stCondLst>
                              <p:cond delay="11000"/>
                            </p:stCondLst>
                            <p:childTnLst>
                              <p:par>
                                <p:cTn id="216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8" dur="1000"/>
                                        <p:tgtEl>
                                          <p:spTgt spid="61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9" dur="1000" fill="hold"/>
                                        <p:tgtEl>
                                          <p:spTgt spid="6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1000" fill="hold"/>
                                        <p:tgtEl>
                                          <p:spTgt spid="6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1" fill="hold">
                            <p:stCondLst>
                              <p:cond delay="12000"/>
                            </p:stCondLst>
                            <p:childTnLst>
                              <p:par>
                                <p:cTn id="222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4" dur="1000"/>
                                        <p:tgtEl>
                                          <p:spTgt spid="61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5" dur="1000" fill="hold"/>
                                        <p:tgtEl>
                                          <p:spTgt spid="6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1000" fill="hold"/>
                                        <p:tgtEl>
                                          <p:spTgt spid="6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7" fill="hold">
                            <p:stCondLst>
                              <p:cond delay="13000"/>
                            </p:stCondLst>
                            <p:childTnLst>
                              <p:par>
                                <p:cTn id="22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0" dur="1000"/>
                                        <p:tgtEl>
                                          <p:spTgt spid="61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1" dur="1000" fill="hold"/>
                                        <p:tgtEl>
                                          <p:spTgt spid="6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1000" fill="hold"/>
                                        <p:tgtEl>
                                          <p:spTgt spid="6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3" fill="hold">
                            <p:stCondLst>
                              <p:cond delay="14000"/>
                            </p:stCondLst>
                            <p:childTnLst>
                              <p:par>
                                <p:cTn id="234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6" dur="1000"/>
                                        <p:tgtEl>
                                          <p:spTgt spid="61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7" dur="1000" fill="hold"/>
                                        <p:tgtEl>
                                          <p:spTgt spid="6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1000" fill="hold"/>
                                        <p:tgtEl>
                                          <p:spTgt spid="6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9" fill="hold">
                            <p:stCondLst>
                              <p:cond delay="15000"/>
                            </p:stCondLst>
                            <p:childTnLst>
                              <p:par>
                                <p:cTn id="240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2" dur="1000"/>
                                        <p:tgtEl>
                                          <p:spTgt spid="61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3" dur="1000" fill="hold"/>
                                        <p:tgtEl>
                                          <p:spTgt spid="6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1000" fill="hold"/>
                                        <p:tgtEl>
                                          <p:spTgt spid="6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5" fill="hold">
                            <p:stCondLst>
                              <p:cond delay="16000"/>
                            </p:stCondLst>
                            <p:childTnLst>
                              <p:par>
                                <p:cTn id="246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8" dur="1000"/>
                                        <p:tgtEl>
                                          <p:spTgt spid="61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9" dur="1000" fill="hold"/>
                                        <p:tgtEl>
                                          <p:spTgt spid="61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1000" fill="hold"/>
                                        <p:tgtEl>
                                          <p:spTgt spid="61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1" fill="hold">
                            <p:stCondLst>
                              <p:cond delay="17000"/>
                            </p:stCondLst>
                            <p:childTnLst>
                              <p:par>
                                <p:cTn id="252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4" dur="1000"/>
                                        <p:tgtEl>
                                          <p:spTgt spid="61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5" dur="1000" fill="hold"/>
                                        <p:tgtEl>
                                          <p:spTgt spid="61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6" dur="1000" fill="hold"/>
                                        <p:tgtEl>
                                          <p:spTgt spid="61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7" fill="hold">
                            <p:stCondLst>
                              <p:cond delay="18000"/>
                            </p:stCondLst>
                            <p:childTnLst>
                              <p:par>
                                <p:cTn id="25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0" dur="1000"/>
                                        <p:tgtEl>
                                          <p:spTgt spid="61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1" dur="1000" fill="hold"/>
                                        <p:tgtEl>
                                          <p:spTgt spid="61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2" dur="1000" fill="hold"/>
                                        <p:tgtEl>
                                          <p:spTgt spid="61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3" fill="hold">
                            <p:stCondLst>
                              <p:cond delay="19000"/>
                            </p:stCondLst>
                            <p:childTnLst>
                              <p:par>
                                <p:cTn id="264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5" dur="2000"/>
                                        <p:tgtEl>
                                          <p:spTgt spid="61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8" dur="2000"/>
                                        <p:tgtEl>
                                          <p:spTgt spid="61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1" dur="2000"/>
                                        <p:tgtEl>
                                          <p:spTgt spid="61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4" dur="2000"/>
                                        <p:tgtEl>
                                          <p:spTgt spid="61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7" dur="2000"/>
                                        <p:tgtEl>
                                          <p:spTgt spid="61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0" dur="2000"/>
                                        <p:tgtEl>
                                          <p:spTgt spid="61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3" dur="2000"/>
                                        <p:tgtEl>
                                          <p:spTgt spid="61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6" dur="2000"/>
                                        <p:tgtEl>
                                          <p:spTgt spid="61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9" dur="2000"/>
                                        <p:tgtEl>
                                          <p:spTgt spid="61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2" dur="2000"/>
                                        <p:tgtEl>
                                          <p:spTgt spid="61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6" dur="2000"/>
                                        <p:tgtEl>
                                          <p:spTgt spid="6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7" fill="hold">
                      <p:stCondLst>
                        <p:cond delay="indefinite"/>
                      </p:stCondLst>
                      <p:childTnLst>
                        <p:par>
                          <p:cTn id="298" fill="hold">
                            <p:stCondLst>
                              <p:cond delay="0"/>
                            </p:stCondLst>
                            <p:childTnLst>
                              <p:par>
                                <p:cTn id="29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bldLvl="0" animBg="1"/>
      <p:bldP spid="9" grpId="0" bldLvl="0" animBg="1"/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/>
          <p:cNvSpPr/>
          <p:nvPr/>
        </p:nvSpPr>
        <p:spPr>
          <a:xfrm>
            <a:off x="233602" y="635779"/>
            <a:ext cx="7545655" cy="523220"/>
          </a:xfrm>
          <a:prstGeom prst="rect">
            <a:avLst/>
          </a:prstGeom>
          <a:ln w="28575">
            <a:noFill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）在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计数器上从一百九十七数到二百一十。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6148" name="Group 4"/>
          <p:cNvGrpSpPr/>
          <p:nvPr/>
        </p:nvGrpSpPr>
        <p:grpSpPr>
          <a:xfrm>
            <a:off x="5134446" y="1707654"/>
            <a:ext cx="2101850" cy="2201862"/>
            <a:chOff x="0" y="0"/>
            <a:chExt cx="1324" cy="1296"/>
          </a:xfrm>
        </p:grpSpPr>
        <p:sp>
          <p:nvSpPr>
            <p:cNvPr id="6176" name="AutoShape 5"/>
            <p:cNvSpPr/>
            <p:nvPr/>
          </p:nvSpPr>
          <p:spPr>
            <a:xfrm>
              <a:off x="0" y="864"/>
              <a:ext cx="1248" cy="432"/>
            </a:xfrm>
            <a:prstGeom prst="cube">
              <a:avLst>
                <a:gd name="adj" fmla="val 25000"/>
              </a:avLst>
            </a:prstGeom>
            <a:solidFill>
              <a:schemeClr val="accent2">
                <a:lumMod val="60000"/>
                <a:lumOff val="40000"/>
              </a:schemeClr>
            </a:solidFill>
            <a:ln>
              <a:headEnd type="none" w="med" len="med"/>
              <a:tailEnd type="none" w="med" len="med"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none" anchor="ctr">
              <a:scene3d>
                <a:camera prst="orthographicFront"/>
                <a:lightRig rig="threePt" dir="t"/>
              </a:scene3d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 b="1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 b="1">
                  <a:solidFill>
                    <a:schemeClr val="tx1"/>
                  </a:solidFill>
                  <a:latin typeface="华文新魏" pitchFamily="2" charset="-122"/>
                  <a:ea typeface="华文新魏" pitchFamily="2" charset="-122"/>
                </a:defRPr>
              </a:lvl2pPr>
              <a:lvl3pPr marL="9144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 b="1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defRPr>
              </a:lvl3pPr>
              <a:lvl4pPr marL="1371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None/>
              </a:pPr>
              <a:endParaRPr lang="zh-CN" altLang="en-US" sz="1800" b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7" name="Line 6"/>
            <p:cNvSpPr/>
            <p:nvPr/>
          </p:nvSpPr>
          <p:spPr>
            <a:xfrm>
              <a:off x="144" y="0"/>
              <a:ext cx="0" cy="912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178" name="Line 7"/>
            <p:cNvSpPr/>
            <p:nvPr/>
          </p:nvSpPr>
          <p:spPr>
            <a:xfrm>
              <a:off x="384" y="0"/>
              <a:ext cx="0" cy="912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179" name="Line 8"/>
            <p:cNvSpPr/>
            <p:nvPr/>
          </p:nvSpPr>
          <p:spPr>
            <a:xfrm flipH="1">
              <a:off x="624" y="0"/>
              <a:ext cx="0" cy="912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180" name="Line 9"/>
            <p:cNvSpPr/>
            <p:nvPr/>
          </p:nvSpPr>
          <p:spPr>
            <a:xfrm flipH="1">
              <a:off x="864" y="0"/>
              <a:ext cx="0" cy="912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181" name="Line 10"/>
            <p:cNvSpPr/>
            <p:nvPr/>
          </p:nvSpPr>
          <p:spPr>
            <a:xfrm>
              <a:off x="1104" y="0"/>
              <a:ext cx="0" cy="912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182" name="Text Box 11"/>
            <p:cNvSpPr txBox="1"/>
            <p:nvPr/>
          </p:nvSpPr>
          <p:spPr>
            <a:xfrm>
              <a:off x="28" y="1008"/>
              <a:ext cx="1296" cy="21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 b="1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 b="1">
                  <a:solidFill>
                    <a:schemeClr val="tx1"/>
                  </a:solidFill>
                  <a:latin typeface="华文新魏" pitchFamily="2" charset="-122"/>
                  <a:ea typeface="华文新魏" pitchFamily="2" charset="-122"/>
                </a:defRPr>
              </a:lvl2pPr>
              <a:lvl3pPr marL="9144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 b="1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defRPr>
              </a:lvl3pPr>
              <a:lvl4pPr marL="1371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>
                <a:spcBef>
                  <a:spcPct val="50000"/>
                </a:spcBef>
                <a:buNone/>
              </a:pPr>
              <a:r>
                <a:rPr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万 千 百 十 个</a:t>
              </a:r>
              <a:endParaRPr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181" name="Oval 31"/>
          <p:cNvSpPr/>
          <p:nvPr/>
        </p:nvSpPr>
        <p:spPr>
          <a:xfrm>
            <a:off x="6779096" y="3147516"/>
            <a:ext cx="228600" cy="152400"/>
          </a:xfrm>
          <a:prstGeom prst="ellips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371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sz="1800" b="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82" name="Oval 31"/>
          <p:cNvSpPr/>
          <p:nvPr/>
        </p:nvSpPr>
        <p:spPr>
          <a:xfrm>
            <a:off x="6391746" y="3139579"/>
            <a:ext cx="228600" cy="152400"/>
          </a:xfrm>
          <a:prstGeom prst="ellips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371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sz="1800" b="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83" name="Oval 31"/>
          <p:cNvSpPr/>
          <p:nvPr/>
        </p:nvSpPr>
        <p:spPr>
          <a:xfrm>
            <a:off x="6391746" y="2995116"/>
            <a:ext cx="228600" cy="152400"/>
          </a:xfrm>
          <a:prstGeom prst="ellips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371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sz="1800" b="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84" name="Oval 31"/>
          <p:cNvSpPr/>
          <p:nvPr/>
        </p:nvSpPr>
        <p:spPr>
          <a:xfrm>
            <a:off x="6391746" y="2852241"/>
            <a:ext cx="228600" cy="152400"/>
          </a:xfrm>
          <a:prstGeom prst="ellips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371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sz="1800" b="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85" name="Oval 31"/>
          <p:cNvSpPr/>
          <p:nvPr/>
        </p:nvSpPr>
        <p:spPr>
          <a:xfrm>
            <a:off x="6391746" y="2707779"/>
            <a:ext cx="228600" cy="152400"/>
          </a:xfrm>
          <a:prstGeom prst="ellips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371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sz="1800" b="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86" name="Oval 31"/>
          <p:cNvSpPr/>
          <p:nvPr/>
        </p:nvSpPr>
        <p:spPr>
          <a:xfrm>
            <a:off x="6391746" y="2563316"/>
            <a:ext cx="228600" cy="152400"/>
          </a:xfrm>
          <a:prstGeom prst="ellips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371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sz="1800" b="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87" name="Oval 31"/>
          <p:cNvSpPr/>
          <p:nvPr/>
        </p:nvSpPr>
        <p:spPr>
          <a:xfrm>
            <a:off x="6391746" y="2420441"/>
            <a:ext cx="228600" cy="152400"/>
          </a:xfrm>
          <a:prstGeom prst="ellips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371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sz="1800" b="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88" name="Oval 31"/>
          <p:cNvSpPr/>
          <p:nvPr/>
        </p:nvSpPr>
        <p:spPr>
          <a:xfrm>
            <a:off x="6391746" y="2275979"/>
            <a:ext cx="228600" cy="152400"/>
          </a:xfrm>
          <a:prstGeom prst="ellips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371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sz="1800" b="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89" name="Oval 31"/>
          <p:cNvSpPr/>
          <p:nvPr/>
        </p:nvSpPr>
        <p:spPr>
          <a:xfrm>
            <a:off x="6391746" y="2131516"/>
            <a:ext cx="228600" cy="152400"/>
          </a:xfrm>
          <a:prstGeom prst="ellips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371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sz="1800" b="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90" name="Oval 31"/>
          <p:cNvSpPr/>
          <p:nvPr/>
        </p:nvSpPr>
        <p:spPr>
          <a:xfrm>
            <a:off x="6391746" y="1988641"/>
            <a:ext cx="228600" cy="152400"/>
          </a:xfrm>
          <a:prstGeom prst="ellips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371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sz="1800" b="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59" name="Oval 31"/>
          <p:cNvSpPr/>
          <p:nvPr/>
        </p:nvSpPr>
        <p:spPr>
          <a:xfrm>
            <a:off x="5999634" y="3139579"/>
            <a:ext cx="228600" cy="152400"/>
          </a:xfrm>
          <a:prstGeom prst="ellips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371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sz="1800" b="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92" name="Oval 31"/>
          <p:cNvSpPr/>
          <p:nvPr/>
        </p:nvSpPr>
        <p:spPr>
          <a:xfrm>
            <a:off x="6779096" y="2133104"/>
            <a:ext cx="228600" cy="152400"/>
          </a:xfrm>
          <a:prstGeom prst="ellips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371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sz="1800" b="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93" name="Oval 31"/>
          <p:cNvSpPr/>
          <p:nvPr/>
        </p:nvSpPr>
        <p:spPr>
          <a:xfrm>
            <a:off x="6779096" y="3003054"/>
            <a:ext cx="228600" cy="152400"/>
          </a:xfrm>
          <a:prstGeom prst="ellips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371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sz="1800" b="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94" name="Oval 31"/>
          <p:cNvSpPr/>
          <p:nvPr/>
        </p:nvSpPr>
        <p:spPr>
          <a:xfrm>
            <a:off x="6779096" y="2712541"/>
            <a:ext cx="228600" cy="152400"/>
          </a:xfrm>
          <a:prstGeom prst="ellips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371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sz="1800" b="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95" name="Oval 31"/>
          <p:cNvSpPr/>
          <p:nvPr/>
        </p:nvSpPr>
        <p:spPr>
          <a:xfrm>
            <a:off x="6779096" y="2858591"/>
            <a:ext cx="228600" cy="152400"/>
          </a:xfrm>
          <a:prstGeom prst="ellips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371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sz="1800" b="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96" name="Oval 31"/>
          <p:cNvSpPr/>
          <p:nvPr/>
        </p:nvSpPr>
        <p:spPr>
          <a:xfrm>
            <a:off x="6779096" y="2568079"/>
            <a:ext cx="228600" cy="152400"/>
          </a:xfrm>
          <a:prstGeom prst="ellips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371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sz="1800" b="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97" name="Oval 31"/>
          <p:cNvSpPr/>
          <p:nvPr/>
        </p:nvSpPr>
        <p:spPr>
          <a:xfrm>
            <a:off x="6779096" y="2423616"/>
            <a:ext cx="228600" cy="152400"/>
          </a:xfrm>
          <a:prstGeom prst="ellips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371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sz="1800" b="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98" name="Oval 31"/>
          <p:cNvSpPr/>
          <p:nvPr/>
        </p:nvSpPr>
        <p:spPr>
          <a:xfrm>
            <a:off x="6779096" y="2279154"/>
            <a:ext cx="228600" cy="152400"/>
          </a:xfrm>
          <a:prstGeom prst="ellips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371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sz="1800" b="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99" name="Oval 31"/>
          <p:cNvSpPr/>
          <p:nvPr/>
        </p:nvSpPr>
        <p:spPr>
          <a:xfrm>
            <a:off x="6779096" y="1988641"/>
            <a:ext cx="228600" cy="152400"/>
          </a:xfrm>
          <a:prstGeom prst="ellips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371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sz="1800" b="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200" name="Oval 31"/>
          <p:cNvSpPr/>
          <p:nvPr/>
        </p:nvSpPr>
        <p:spPr>
          <a:xfrm>
            <a:off x="6779096" y="1844179"/>
            <a:ext cx="228600" cy="152400"/>
          </a:xfrm>
          <a:prstGeom prst="ellips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371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sz="1800" b="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201" name="Oval 31"/>
          <p:cNvSpPr/>
          <p:nvPr/>
        </p:nvSpPr>
        <p:spPr>
          <a:xfrm>
            <a:off x="6391746" y="1844179"/>
            <a:ext cx="228600" cy="152400"/>
          </a:xfrm>
          <a:prstGeom prst="ellips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371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sz="1800" b="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202" name="Oval 31"/>
          <p:cNvSpPr/>
          <p:nvPr/>
        </p:nvSpPr>
        <p:spPr>
          <a:xfrm>
            <a:off x="5999634" y="2995116"/>
            <a:ext cx="228600" cy="152400"/>
          </a:xfrm>
          <a:prstGeom prst="ellips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371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sz="1800" b="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1104080" y="1468978"/>
            <a:ext cx="353992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一百九十七、一百九十八、一百九十九、二百、二百零一、二百零二、二百零三、二百零四、二百零五、二百零六、二百零七、二百零八、二百零九、二百一十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8" name="组合 5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59" name="图片 58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60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1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1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7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7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71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71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7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7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7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7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7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7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7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7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7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7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2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71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71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2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7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7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2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7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7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"/>
                            </p:stCondLst>
                            <p:childTnLst>
                              <p:par>
                                <p:cTn id="72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7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7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9" dur="500"/>
                                        <p:tgtEl>
                                          <p:spTgt spid="7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/>
                                        <p:tgtEl>
                                          <p:spTgt spid="7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3" dur="500"/>
                                        <p:tgtEl>
                                          <p:spTgt spid="71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/>
                                        <p:tgtEl>
                                          <p:spTgt spid="71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7" dur="500"/>
                                        <p:tgtEl>
                                          <p:spTgt spid="71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/>
                                        <p:tgtEl>
                                          <p:spTgt spid="7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1" dur="500"/>
                                        <p:tgtEl>
                                          <p:spTgt spid="71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/>
                                        <p:tgtEl>
                                          <p:spTgt spid="71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5" dur="500"/>
                                        <p:tgtEl>
                                          <p:spTgt spid="71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/>
                                        <p:tgtEl>
                                          <p:spTgt spid="71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9" dur="500"/>
                                        <p:tgtEl>
                                          <p:spTgt spid="71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/>
                                        <p:tgtEl>
                                          <p:spTgt spid="71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3" dur="500"/>
                                        <p:tgtEl>
                                          <p:spTgt spid="7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/>
                                        <p:tgtEl>
                                          <p:spTgt spid="7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7" dur="500"/>
                                        <p:tgtEl>
                                          <p:spTgt spid="71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/>
                                        <p:tgtEl>
                                          <p:spTgt spid="71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1" dur="500"/>
                                        <p:tgtEl>
                                          <p:spTgt spid="71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/>
                                        <p:tgtEl>
                                          <p:spTgt spid="71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2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5" dur="500"/>
                                        <p:tgtEl>
                                          <p:spTgt spid="7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/>
                                        <p:tgtEl>
                                          <p:spTgt spid="7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500"/>
                            </p:stCondLst>
                            <p:childTnLst>
                              <p:par>
                                <p:cTn id="119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7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7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ntr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1000" fill="hold"/>
                                        <p:tgtEl>
                                          <p:spTgt spid="7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1000" fill="hold"/>
                                        <p:tgtEl>
                                          <p:spTgt spid="7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1000"/>
                            </p:stCondLst>
                            <p:childTnLst>
                              <p:par>
                                <p:cTn id="130" presetID="2" presetClass="entr" presetSubtype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2" dur="1000" fill="hold"/>
                                        <p:tgtEl>
                                          <p:spTgt spid="71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3" dur="1000" fill="hold"/>
                                        <p:tgtEl>
                                          <p:spTgt spid="71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2000"/>
                            </p:stCondLst>
                            <p:childTnLst>
                              <p:par>
                                <p:cTn id="135" presetID="2" presetClass="entr" presetSubtype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1000" fill="hold"/>
                                        <p:tgtEl>
                                          <p:spTgt spid="7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1000" fill="hold"/>
                                        <p:tgtEl>
                                          <p:spTgt spid="7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3000"/>
                            </p:stCondLst>
                            <p:childTnLst>
                              <p:par>
                                <p:cTn id="140" presetID="2" presetClass="entr" presetSubtype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2" dur="1000" fill="hold"/>
                                        <p:tgtEl>
                                          <p:spTgt spid="7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3" dur="1000" fill="hold"/>
                                        <p:tgtEl>
                                          <p:spTgt spid="7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4000"/>
                            </p:stCondLst>
                            <p:childTnLst>
                              <p:par>
                                <p:cTn id="145" presetID="2" presetClass="entr" presetSubtype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7" dur="1000" fill="hold"/>
                                        <p:tgtEl>
                                          <p:spTgt spid="7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8" dur="1000" fill="hold"/>
                                        <p:tgtEl>
                                          <p:spTgt spid="7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5000"/>
                            </p:stCondLst>
                            <p:childTnLst>
                              <p:par>
                                <p:cTn id="150" presetID="2" presetClass="entr" presetSubtype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2" dur="1000" fill="hold"/>
                                        <p:tgtEl>
                                          <p:spTgt spid="7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3" dur="1000" fill="hold"/>
                                        <p:tgtEl>
                                          <p:spTgt spid="7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6000"/>
                            </p:stCondLst>
                            <p:childTnLst>
                              <p:par>
                                <p:cTn id="155" presetID="2" presetClass="entr" presetSubtype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7" dur="1000" fill="hold"/>
                                        <p:tgtEl>
                                          <p:spTgt spid="7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8" dur="1000" fill="hold"/>
                                        <p:tgtEl>
                                          <p:spTgt spid="7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7000"/>
                            </p:stCondLst>
                            <p:childTnLst>
                              <p:par>
                                <p:cTn id="160" presetID="2" presetClass="entr" presetSubtype="1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2" dur="1000" fill="hold"/>
                                        <p:tgtEl>
                                          <p:spTgt spid="71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3" dur="1000" fill="hold"/>
                                        <p:tgtEl>
                                          <p:spTgt spid="71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8000"/>
                            </p:stCondLst>
                            <p:childTnLst>
                              <p:par>
                                <p:cTn id="165" presetID="2" presetClass="entr" presetSubtype="1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7" dur="1000" fill="hold"/>
                                        <p:tgtEl>
                                          <p:spTgt spid="7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8" dur="1000" fill="hold"/>
                                        <p:tgtEl>
                                          <p:spTgt spid="7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9000"/>
                            </p:stCondLst>
                            <p:childTnLst>
                              <p:par>
                                <p:cTn id="170" presetID="2" presetClass="entr" presetSubtype="1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2" dur="1000" fill="hold"/>
                                        <p:tgtEl>
                                          <p:spTgt spid="7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3" dur="1000" fill="hold"/>
                                        <p:tgtEl>
                                          <p:spTgt spid="7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2" presetClass="exit" presetSubtype="1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7" dur="500"/>
                                        <p:tgtEl>
                                          <p:spTgt spid="7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8" dur="500"/>
                                        <p:tgtEl>
                                          <p:spTgt spid="7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0" presetID="2" presetClass="exit" presetSubtype="1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1" dur="500"/>
                                        <p:tgtEl>
                                          <p:spTgt spid="7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2" dur="500"/>
                                        <p:tgtEl>
                                          <p:spTgt spid="7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4" presetID="2" presetClass="exit" presetSubtype="1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5" dur="500"/>
                                        <p:tgtEl>
                                          <p:spTgt spid="7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6" dur="500"/>
                                        <p:tgtEl>
                                          <p:spTgt spid="7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2" presetClass="exit" presetSubtype="1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9" dur="500"/>
                                        <p:tgtEl>
                                          <p:spTgt spid="7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0" dur="500"/>
                                        <p:tgtEl>
                                          <p:spTgt spid="7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2" presetID="2" presetClass="exit" presetSubtype="1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93" dur="500"/>
                                        <p:tgtEl>
                                          <p:spTgt spid="7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4" dur="500"/>
                                        <p:tgtEl>
                                          <p:spTgt spid="7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6" presetID="2" presetClass="exit" presetSubtype="1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97" dur="500"/>
                                        <p:tgtEl>
                                          <p:spTgt spid="7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8" dur="500"/>
                                        <p:tgtEl>
                                          <p:spTgt spid="7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" presetID="2" presetClass="exit" presetSubtype="1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1" dur="500"/>
                                        <p:tgtEl>
                                          <p:spTgt spid="7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2" dur="500"/>
                                        <p:tgtEl>
                                          <p:spTgt spid="7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4" presetID="2" presetClass="exit" presetSubtype="1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5" dur="500"/>
                                        <p:tgtEl>
                                          <p:spTgt spid="71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6" dur="500"/>
                                        <p:tgtEl>
                                          <p:spTgt spid="71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8" presetID="2" presetClass="exit" presetSubtype="1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9" dur="500"/>
                                        <p:tgtEl>
                                          <p:spTgt spid="71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0" dur="500"/>
                                        <p:tgtEl>
                                          <p:spTgt spid="71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2" presetID="2" presetClass="exit" presetSubtype="1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13" dur="500"/>
                                        <p:tgtEl>
                                          <p:spTgt spid="7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4" dur="500"/>
                                        <p:tgtEl>
                                          <p:spTgt spid="7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6" fill="hold">
                            <p:stCondLst>
                              <p:cond delay="500"/>
                            </p:stCondLst>
                            <p:childTnLst>
                              <p:par>
                                <p:cTn id="217" presetID="2" presetClass="entr" presetSubtype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9" dur="500" fill="hold"/>
                                        <p:tgtEl>
                                          <p:spTgt spid="7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0" dur="500" fill="hold"/>
                                        <p:tgtEl>
                                          <p:spTgt spid="7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1" fill="hold">
                      <p:stCondLst>
                        <p:cond delay="indefinite"/>
                      </p:stCondLst>
                      <p:childTnLst>
                        <p:par>
                          <p:cTn id="222" fill="hold">
                            <p:stCondLst>
                              <p:cond delay="0"/>
                            </p:stCondLst>
                            <p:childTnLst>
                              <p:par>
                                <p:cTn id="2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7181" grpId="0" bldLvl="0" animBg="1"/>
      <p:bldP spid="7181" grpId="1" bldLvl="0" animBg="1"/>
      <p:bldP spid="7181" grpId="2" bldLvl="0" animBg="1"/>
      <p:bldP spid="7182" grpId="0" bldLvl="0" animBg="1"/>
      <p:bldP spid="7182" grpId="1" bldLvl="0" animBg="1"/>
      <p:bldP spid="7183" grpId="0" bldLvl="0" animBg="1"/>
      <p:bldP spid="7184" grpId="0" bldLvl="0" animBg="1"/>
      <p:bldP spid="7185" grpId="0" bldLvl="0" animBg="1"/>
      <p:bldP spid="7186" grpId="0" bldLvl="0" animBg="1"/>
      <p:bldP spid="7187" grpId="0" bldLvl="0" animBg="1"/>
      <p:bldP spid="7188" grpId="0" bldLvl="0" animBg="1"/>
      <p:bldP spid="7189" grpId="0" bldLvl="0" animBg="1"/>
      <p:bldP spid="7190" grpId="0" bldLvl="0" animBg="1"/>
      <p:bldP spid="7192" grpId="0" bldLvl="0" animBg="1"/>
      <p:bldP spid="7192" grpId="1" bldLvl="0" animBg="1"/>
      <p:bldP spid="7192" grpId="2" bldLvl="0" animBg="1"/>
      <p:bldP spid="7192" grpId="3" bldLvl="0" animBg="1"/>
      <p:bldP spid="7193" grpId="0" bldLvl="0" animBg="1"/>
      <p:bldP spid="7193" grpId="1" bldLvl="0" animBg="1"/>
      <p:bldP spid="7193" grpId="2" bldLvl="0" animBg="1"/>
      <p:bldP spid="7194" grpId="0" bldLvl="0" animBg="1"/>
      <p:bldP spid="7194" grpId="1" bldLvl="0" animBg="1"/>
      <p:bldP spid="7194" grpId="2" bldLvl="0" animBg="1"/>
      <p:bldP spid="7195" grpId="0" bldLvl="0" animBg="1"/>
      <p:bldP spid="7195" grpId="1" bldLvl="0" animBg="1"/>
      <p:bldP spid="7195" grpId="2" bldLvl="0" animBg="1"/>
      <p:bldP spid="7196" grpId="0" bldLvl="0" animBg="1"/>
      <p:bldP spid="7196" grpId="1" bldLvl="0" animBg="1"/>
      <p:bldP spid="7196" grpId="2" bldLvl="0" animBg="1"/>
      <p:bldP spid="7197" grpId="0" bldLvl="0" animBg="1"/>
      <p:bldP spid="7197" grpId="1" bldLvl="0" animBg="1"/>
      <p:bldP spid="7197" grpId="2" bldLvl="0" animBg="1"/>
      <p:bldP spid="7198" grpId="0" bldLvl="0" animBg="1"/>
      <p:bldP spid="7198" grpId="1" bldLvl="0" animBg="1"/>
      <p:bldP spid="7198" grpId="2" bldLvl="0" animBg="1"/>
      <p:bldP spid="7199" grpId="0" bldLvl="0" animBg="1"/>
      <p:bldP spid="7199" grpId="1" bldLvl="0" animBg="1"/>
      <p:bldP spid="7199" grpId="2" bldLvl="0" animBg="1"/>
      <p:bldP spid="7199" grpId="3" bldLvl="0" animBg="1"/>
      <p:bldP spid="7200" grpId="0" bldLvl="0" animBg="1"/>
      <p:bldP spid="7200" grpId="1" bldLvl="0" animBg="1"/>
      <p:bldP spid="7200" grpId="2" bldLvl="0" animBg="1"/>
      <p:bldP spid="7200" grpId="3" bldLvl="0" animBg="1"/>
      <p:bldP spid="7201" grpId="0" bldLvl="0" animBg="1"/>
      <p:bldP spid="7201" grpId="1" bldLvl="0" animBg="1"/>
      <p:bldP spid="7202" grpId="0" bldLvl="0" animBg="1"/>
      <p:bldP spid="4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71" name="Picture 37" descr="D5$QZIR8GN3[2HZ7A1F3DD7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04248" y="3062704"/>
            <a:ext cx="1026725" cy="15252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" name="矩形 24"/>
          <p:cNvSpPr/>
          <p:nvPr/>
        </p:nvSpPr>
        <p:spPr>
          <a:xfrm>
            <a:off x="510978" y="680072"/>
            <a:ext cx="8021462" cy="523220"/>
          </a:xfrm>
          <a:prstGeom prst="rect">
            <a:avLst/>
          </a:prstGeom>
          <a:ln w="2857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）二百一十里有（    ）个百和（   ）个十。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6148" name="Group 4"/>
          <p:cNvGrpSpPr/>
          <p:nvPr/>
        </p:nvGrpSpPr>
        <p:grpSpPr>
          <a:xfrm>
            <a:off x="1475656" y="1851670"/>
            <a:ext cx="2101850" cy="2201862"/>
            <a:chOff x="0" y="0"/>
            <a:chExt cx="1324" cy="1296"/>
          </a:xfrm>
        </p:grpSpPr>
        <p:sp>
          <p:nvSpPr>
            <p:cNvPr id="6176" name="AutoShape 5"/>
            <p:cNvSpPr/>
            <p:nvPr/>
          </p:nvSpPr>
          <p:spPr>
            <a:xfrm>
              <a:off x="0" y="864"/>
              <a:ext cx="1248" cy="432"/>
            </a:xfrm>
            <a:prstGeom prst="cube">
              <a:avLst>
                <a:gd name="adj" fmla="val 25000"/>
              </a:avLst>
            </a:prstGeom>
            <a:solidFill>
              <a:schemeClr val="accent2">
                <a:lumMod val="60000"/>
                <a:lumOff val="40000"/>
              </a:schemeClr>
            </a:solidFill>
            <a:ln>
              <a:headEnd type="none" w="med" len="med"/>
              <a:tailEnd type="none" w="med" len="med"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none" anchor="ctr">
              <a:scene3d>
                <a:camera prst="orthographicFront"/>
                <a:lightRig rig="threePt" dir="t"/>
              </a:scene3d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 b="1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 b="1">
                  <a:solidFill>
                    <a:schemeClr val="tx1"/>
                  </a:solidFill>
                  <a:latin typeface="华文新魏" pitchFamily="2" charset="-122"/>
                  <a:ea typeface="华文新魏" pitchFamily="2" charset="-122"/>
                </a:defRPr>
              </a:lvl2pPr>
              <a:lvl3pPr marL="9144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 b="1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defRPr>
              </a:lvl3pPr>
              <a:lvl4pPr marL="1371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None/>
              </a:pPr>
              <a:endParaRPr lang="zh-CN" altLang="en-US" sz="1800" b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7" name="Line 6"/>
            <p:cNvSpPr/>
            <p:nvPr/>
          </p:nvSpPr>
          <p:spPr>
            <a:xfrm>
              <a:off x="144" y="0"/>
              <a:ext cx="0" cy="912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178" name="Line 7"/>
            <p:cNvSpPr/>
            <p:nvPr/>
          </p:nvSpPr>
          <p:spPr>
            <a:xfrm>
              <a:off x="384" y="0"/>
              <a:ext cx="0" cy="912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179" name="Line 8"/>
            <p:cNvSpPr/>
            <p:nvPr/>
          </p:nvSpPr>
          <p:spPr>
            <a:xfrm flipH="1">
              <a:off x="624" y="0"/>
              <a:ext cx="0" cy="912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180" name="Line 9"/>
            <p:cNvSpPr/>
            <p:nvPr/>
          </p:nvSpPr>
          <p:spPr>
            <a:xfrm flipH="1">
              <a:off x="864" y="0"/>
              <a:ext cx="0" cy="912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181" name="Line 10"/>
            <p:cNvSpPr/>
            <p:nvPr/>
          </p:nvSpPr>
          <p:spPr>
            <a:xfrm>
              <a:off x="1104" y="0"/>
              <a:ext cx="0" cy="912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182" name="Text Box 11"/>
            <p:cNvSpPr txBox="1"/>
            <p:nvPr/>
          </p:nvSpPr>
          <p:spPr>
            <a:xfrm>
              <a:off x="28" y="1008"/>
              <a:ext cx="1296" cy="21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 b="1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 b="1">
                  <a:solidFill>
                    <a:schemeClr val="tx1"/>
                  </a:solidFill>
                  <a:latin typeface="华文新魏" pitchFamily="2" charset="-122"/>
                  <a:ea typeface="华文新魏" pitchFamily="2" charset="-122"/>
                </a:defRPr>
              </a:lvl2pPr>
              <a:lvl3pPr marL="9144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 b="1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defRPr>
              </a:lvl3pPr>
              <a:lvl4pPr marL="1371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>
                <a:spcBef>
                  <a:spcPct val="50000"/>
                </a:spcBef>
                <a:buNone/>
              </a:pPr>
              <a:r>
                <a:rPr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万 千 百 十 个</a:t>
              </a:r>
              <a:endParaRPr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8205" name="AutoShape 7"/>
          <p:cNvSpPr/>
          <p:nvPr/>
        </p:nvSpPr>
        <p:spPr>
          <a:xfrm>
            <a:off x="3800490" y="1889139"/>
            <a:ext cx="3240360" cy="1345913"/>
          </a:xfrm>
          <a:prstGeom prst="cloudCallout">
            <a:avLst>
              <a:gd name="adj1" fmla="val 48283"/>
              <a:gd name="adj2" fmla="val 66685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rIns="0" anchor="t"/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数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出每个数位上有几颗珠子。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Oval 31"/>
          <p:cNvSpPr/>
          <p:nvPr/>
        </p:nvSpPr>
        <p:spPr>
          <a:xfrm>
            <a:off x="2732956" y="3283595"/>
            <a:ext cx="228600" cy="152400"/>
          </a:xfrm>
          <a:prstGeom prst="ellips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Oval 31"/>
          <p:cNvSpPr/>
          <p:nvPr/>
        </p:nvSpPr>
        <p:spPr>
          <a:xfrm>
            <a:off x="2340844" y="3283595"/>
            <a:ext cx="228600" cy="152400"/>
          </a:xfrm>
          <a:prstGeom prst="ellips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Oval 31"/>
          <p:cNvSpPr/>
          <p:nvPr/>
        </p:nvSpPr>
        <p:spPr>
          <a:xfrm>
            <a:off x="2340844" y="3139132"/>
            <a:ext cx="228600" cy="152400"/>
          </a:xfrm>
          <a:prstGeom prst="ellips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" name="Text Box 11"/>
          <p:cNvSpPr txBox="1"/>
          <p:nvPr/>
        </p:nvSpPr>
        <p:spPr>
          <a:xfrm>
            <a:off x="1520106" y="3571226"/>
            <a:ext cx="2057400" cy="36867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371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1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  </a:t>
            </a:r>
            <a:r>
              <a:rPr lang="zh-CN" altLang="en-US" sz="1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百</a:t>
            </a:r>
            <a:endParaRPr lang="zh-CN" altLang="en-US" sz="1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" name="Text Box 11"/>
          <p:cNvSpPr txBox="1"/>
          <p:nvPr/>
        </p:nvSpPr>
        <p:spPr>
          <a:xfrm>
            <a:off x="1979712" y="3571226"/>
            <a:ext cx="2057400" cy="36867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371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1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十</a:t>
            </a:r>
            <a:endParaRPr lang="zh-CN" altLang="en-US" sz="1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139952" y="618823"/>
            <a:ext cx="4320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627068" y="627534"/>
            <a:ext cx="6092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9" name="图片 28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0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8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8205" grpId="0" bldLvl="0" animBg="1"/>
      <p:bldP spid="2" grpId="0" animBg="1"/>
      <p:bldP spid="3" grpId="0" animBg="1"/>
      <p:bldP spid="4" grpId="0" animBg="1"/>
      <p:bldP spid="24" grpId="0"/>
      <p:bldP spid="26" grpId="0"/>
      <p:bldP spid="5" grpId="0"/>
      <p:bldP spid="2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TextBox 71"/>
          <p:cNvSpPr txBox="1">
            <a:spLocks noChangeArrowheads="1"/>
          </p:cNvSpPr>
          <p:nvPr/>
        </p:nvSpPr>
        <p:spPr bwMode="auto">
          <a:xfrm>
            <a:off x="1547664" y="555526"/>
            <a:ext cx="5725343" cy="63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一十一十地数。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TextBox 71"/>
          <p:cNvSpPr txBox="1">
            <a:spLocks noChangeArrowheads="1"/>
          </p:cNvSpPr>
          <p:nvPr/>
        </p:nvSpPr>
        <p:spPr bwMode="auto">
          <a:xfrm>
            <a:off x="1331640" y="987574"/>
            <a:ext cx="5725343" cy="63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）从九百八十数到一千零五十。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196" name="Group 4"/>
          <p:cNvGrpSpPr/>
          <p:nvPr/>
        </p:nvGrpSpPr>
        <p:grpSpPr>
          <a:xfrm>
            <a:off x="1221908" y="2026072"/>
            <a:ext cx="2079625" cy="2201862"/>
            <a:chOff x="0" y="0"/>
            <a:chExt cx="1310" cy="1296"/>
          </a:xfrm>
        </p:grpSpPr>
        <p:sp>
          <p:nvSpPr>
            <p:cNvPr id="8234" name="AutoShape 5"/>
            <p:cNvSpPr/>
            <p:nvPr/>
          </p:nvSpPr>
          <p:spPr>
            <a:xfrm>
              <a:off x="0" y="864"/>
              <a:ext cx="1248" cy="432"/>
            </a:xfrm>
            <a:prstGeom prst="cube">
              <a:avLst>
                <a:gd name="adj" fmla="val 25000"/>
              </a:avLst>
            </a:prstGeom>
            <a:solidFill>
              <a:schemeClr val="accent2">
                <a:lumMod val="60000"/>
                <a:lumOff val="40000"/>
              </a:schemeClr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 b="1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 b="1">
                  <a:solidFill>
                    <a:schemeClr val="tx1"/>
                  </a:solidFill>
                  <a:latin typeface="华文新魏" pitchFamily="2" charset="-122"/>
                  <a:ea typeface="华文新魏" pitchFamily="2" charset="-122"/>
                </a:defRPr>
              </a:lvl2pPr>
              <a:lvl3pPr marL="9144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 b="1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defRPr>
              </a:lvl3pPr>
              <a:lvl4pPr marL="1371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None/>
              </a:pPr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235" name="Line 6"/>
            <p:cNvSpPr/>
            <p:nvPr/>
          </p:nvSpPr>
          <p:spPr>
            <a:xfrm>
              <a:off x="144" y="0"/>
              <a:ext cx="0" cy="912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8236" name="Line 7"/>
            <p:cNvSpPr/>
            <p:nvPr/>
          </p:nvSpPr>
          <p:spPr>
            <a:xfrm>
              <a:off x="384" y="0"/>
              <a:ext cx="0" cy="912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8237" name="Line 8"/>
            <p:cNvSpPr/>
            <p:nvPr/>
          </p:nvSpPr>
          <p:spPr>
            <a:xfrm flipH="1">
              <a:off x="624" y="0"/>
              <a:ext cx="0" cy="912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8238" name="Line 9"/>
            <p:cNvSpPr/>
            <p:nvPr/>
          </p:nvSpPr>
          <p:spPr>
            <a:xfrm flipH="1">
              <a:off x="864" y="0"/>
              <a:ext cx="0" cy="912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8239" name="Line 10"/>
            <p:cNvSpPr/>
            <p:nvPr/>
          </p:nvSpPr>
          <p:spPr>
            <a:xfrm>
              <a:off x="1104" y="0"/>
              <a:ext cx="0" cy="912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8240" name="Text Box 11"/>
            <p:cNvSpPr txBox="1"/>
            <p:nvPr/>
          </p:nvSpPr>
          <p:spPr>
            <a:xfrm>
              <a:off x="14" y="1008"/>
              <a:ext cx="1296" cy="21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 b="1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 b="1">
                  <a:solidFill>
                    <a:schemeClr val="tx1"/>
                  </a:solidFill>
                  <a:latin typeface="华文新魏" pitchFamily="2" charset="-122"/>
                  <a:ea typeface="华文新魏" pitchFamily="2" charset="-122"/>
                </a:defRPr>
              </a:lvl2pPr>
              <a:lvl3pPr marL="9144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 b="1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defRPr>
              </a:lvl3pPr>
              <a:lvl4pPr marL="1371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>
                <a:spcBef>
                  <a:spcPct val="50000"/>
                </a:spcBef>
                <a:buNone/>
              </a:pPr>
              <a:r>
                <a:rPr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万 千 百 十 个</a:t>
              </a:r>
              <a:endParaRPr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9229" name="Oval 31"/>
          <p:cNvSpPr/>
          <p:nvPr/>
        </p:nvSpPr>
        <p:spPr>
          <a:xfrm>
            <a:off x="2493496" y="3457997"/>
            <a:ext cx="228600" cy="152400"/>
          </a:xfrm>
          <a:prstGeom prst="ellips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371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sz="1800" b="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30" name="Oval 31"/>
          <p:cNvSpPr/>
          <p:nvPr/>
        </p:nvSpPr>
        <p:spPr>
          <a:xfrm>
            <a:off x="2493496" y="3313534"/>
            <a:ext cx="228600" cy="152400"/>
          </a:xfrm>
          <a:prstGeom prst="ellips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371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sz="1800" b="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31" name="Oval 31"/>
          <p:cNvSpPr/>
          <p:nvPr/>
        </p:nvSpPr>
        <p:spPr>
          <a:xfrm>
            <a:off x="2493496" y="3170659"/>
            <a:ext cx="228600" cy="152400"/>
          </a:xfrm>
          <a:prstGeom prst="ellips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371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sz="1800" b="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32" name="Oval 31"/>
          <p:cNvSpPr/>
          <p:nvPr/>
        </p:nvSpPr>
        <p:spPr>
          <a:xfrm>
            <a:off x="2493496" y="3026197"/>
            <a:ext cx="228600" cy="152400"/>
          </a:xfrm>
          <a:prstGeom prst="ellips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371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sz="1800" b="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33" name="Oval 31"/>
          <p:cNvSpPr/>
          <p:nvPr/>
        </p:nvSpPr>
        <p:spPr>
          <a:xfrm>
            <a:off x="2493496" y="2881734"/>
            <a:ext cx="228600" cy="152400"/>
          </a:xfrm>
          <a:prstGeom prst="ellips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371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sz="1800" b="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34" name="Oval 31"/>
          <p:cNvSpPr/>
          <p:nvPr/>
        </p:nvSpPr>
        <p:spPr>
          <a:xfrm>
            <a:off x="2493496" y="2746797"/>
            <a:ext cx="228600" cy="152400"/>
          </a:xfrm>
          <a:prstGeom prst="ellips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371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sz="1800" b="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35" name="Oval 31"/>
          <p:cNvSpPr/>
          <p:nvPr/>
        </p:nvSpPr>
        <p:spPr>
          <a:xfrm>
            <a:off x="2493496" y="2594397"/>
            <a:ext cx="228600" cy="152400"/>
          </a:xfrm>
          <a:prstGeom prst="ellips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371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sz="1800" b="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36" name="Oval 31"/>
          <p:cNvSpPr/>
          <p:nvPr/>
        </p:nvSpPr>
        <p:spPr>
          <a:xfrm>
            <a:off x="2493496" y="2449934"/>
            <a:ext cx="228600" cy="152400"/>
          </a:xfrm>
          <a:prstGeom prst="ellips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371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sz="1800" b="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37" name="Oval 31"/>
          <p:cNvSpPr/>
          <p:nvPr/>
        </p:nvSpPr>
        <p:spPr>
          <a:xfrm>
            <a:off x="2099796" y="3178597"/>
            <a:ext cx="228600" cy="152400"/>
          </a:xfrm>
          <a:prstGeom prst="ellips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371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sz="1800" b="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38" name="Oval 31"/>
          <p:cNvSpPr/>
          <p:nvPr/>
        </p:nvSpPr>
        <p:spPr>
          <a:xfrm>
            <a:off x="2099796" y="3457997"/>
            <a:ext cx="228600" cy="152400"/>
          </a:xfrm>
          <a:prstGeom prst="ellips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371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sz="1800" b="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39" name="Oval 31"/>
          <p:cNvSpPr/>
          <p:nvPr/>
        </p:nvSpPr>
        <p:spPr>
          <a:xfrm>
            <a:off x="2099796" y="3034134"/>
            <a:ext cx="228600" cy="152400"/>
          </a:xfrm>
          <a:prstGeom prst="ellips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371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sz="1800" b="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40" name="Oval 31"/>
          <p:cNvSpPr/>
          <p:nvPr/>
        </p:nvSpPr>
        <p:spPr>
          <a:xfrm>
            <a:off x="2099796" y="3313534"/>
            <a:ext cx="228600" cy="152400"/>
          </a:xfrm>
          <a:prstGeom prst="ellips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371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sz="1800" b="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41" name="Oval 31"/>
          <p:cNvSpPr/>
          <p:nvPr/>
        </p:nvSpPr>
        <p:spPr>
          <a:xfrm>
            <a:off x="2099796" y="2891259"/>
            <a:ext cx="228600" cy="152400"/>
          </a:xfrm>
          <a:prstGeom prst="ellips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371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sz="1800" b="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42" name="Oval 31"/>
          <p:cNvSpPr/>
          <p:nvPr/>
        </p:nvSpPr>
        <p:spPr>
          <a:xfrm>
            <a:off x="2099796" y="2746797"/>
            <a:ext cx="228600" cy="152400"/>
          </a:xfrm>
          <a:prstGeom prst="ellips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371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sz="1800" b="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43" name="Oval 31"/>
          <p:cNvSpPr/>
          <p:nvPr/>
        </p:nvSpPr>
        <p:spPr>
          <a:xfrm>
            <a:off x="2099796" y="2602334"/>
            <a:ext cx="228600" cy="152400"/>
          </a:xfrm>
          <a:prstGeom prst="ellips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371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sz="1800" b="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44" name="Oval 31"/>
          <p:cNvSpPr/>
          <p:nvPr/>
        </p:nvSpPr>
        <p:spPr>
          <a:xfrm>
            <a:off x="2099796" y="2459459"/>
            <a:ext cx="228600" cy="152400"/>
          </a:xfrm>
          <a:prstGeom prst="ellips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371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sz="1800" b="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45" name="Oval 31"/>
          <p:cNvSpPr/>
          <p:nvPr/>
        </p:nvSpPr>
        <p:spPr>
          <a:xfrm>
            <a:off x="2099796" y="2314997"/>
            <a:ext cx="228600" cy="152400"/>
          </a:xfrm>
          <a:prstGeom prst="ellips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371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sz="1800" b="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46" name="Oval 31"/>
          <p:cNvSpPr/>
          <p:nvPr/>
        </p:nvSpPr>
        <p:spPr>
          <a:xfrm>
            <a:off x="2493496" y="2314997"/>
            <a:ext cx="228600" cy="152400"/>
          </a:xfrm>
          <a:prstGeom prst="ellips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371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sz="1800" b="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47" name="Oval 31"/>
          <p:cNvSpPr/>
          <p:nvPr/>
        </p:nvSpPr>
        <p:spPr>
          <a:xfrm>
            <a:off x="2493496" y="2170534"/>
            <a:ext cx="228600" cy="152400"/>
          </a:xfrm>
          <a:prstGeom prst="ellips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371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sz="1800" b="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48" name="Oval 31"/>
          <p:cNvSpPr/>
          <p:nvPr/>
        </p:nvSpPr>
        <p:spPr>
          <a:xfrm>
            <a:off x="2099796" y="2170534"/>
            <a:ext cx="228600" cy="152400"/>
          </a:xfrm>
          <a:prstGeom prst="ellips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371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sz="1800" b="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49" name="Oval 31"/>
          <p:cNvSpPr/>
          <p:nvPr/>
        </p:nvSpPr>
        <p:spPr>
          <a:xfrm>
            <a:off x="1726733" y="3467522"/>
            <a:ext cx="228600" cy="152400"/>
          </a:xfrm>
          <a:prstGeom prst="ellips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371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sz="1800" b="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50" name="Oval 31"/>
          <p:cNvSpPr/>
          <p:nvPr/>
        </p:nvSpPr>
        <p:spPr>
          <a:xfrm>
            <a:off x="2493496" y="3467522"/>
            <a:ext cx="228600" cy="152400"/>
          </a:xfrm>
          <a:prstGeom prst="ellips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371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sz="1800" b="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51" name="Oval 31"/>
          <p:cNvSpPr/>
          <p:nvPr/>
        </p:nvSpPr>
        <p:spPr>
          <a:xfrm>
            <a:off x="2493496" y="3323059"/>
            <a:ext cx="228600" cy="152400"/>
          </a:xfrm>
          <a:prstGeom prst="ellips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371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sz="1800" b="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52" name="Oval 31"/>
          <p:cNvSpPr/>
          <p:nvPr/>
        </p:nvSpPr>
        <p:spPr>
          <a:xfrm>
            <a:off x="2493496" y="3178597"/>
            <a:ext cx="228600" cy="152400"/>
          </a:xfrm>
          <a:prstGeom prst="ellips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371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sz="1800" b="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53" name="Oval 31"/>
          <p:cNvSpPr/>
          <p:nvPr/>
        </p:nvSpPr>
        <p:spPr>
          <a:xfrm>
            <a:off x="2493496" y="3034134"/>
            <a:ext cx="228600" cy="152400"/>
          </a:xfrm>
          <a:prstGeom prst="ellips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371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sz="1800" b="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54" name="Oval 31"/>
          <p:cNvSpPr/>
          <p:nvPr/>
        </p:nvSpPr>
        <p:spPr>
          <a:xfrm>
            <a:off x="2493496" y="2891259"/>
            <a:ext cx="228600" cy="152400"/>
          </a:xfrm>
          <a:prstGeom prst="ellips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371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sz="1800" b="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55" name="组合 5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56" name="图片 55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57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323528" y="555526"/>
            <a:ext cx="1166673" cy="1064551"/>
            <a:chOff x="670145" y="1457273"/>
            <a:chExt cx="1555361" cy="1419401"/>
          </a:xfrm>
        </p:grpSpPr>
        <p:pic>
          <p:nvPicPr>
            <p:cNvPr id="59" name="图片 58" descr="28Z58PICt4r.jpg"/>
            <p:cNvPicPr>
              <a:picLocks noChangeAspect="1" noChangeArrowheads="1"/>
            </p:cNvPicPr>
            <p:nvPr/>
          </p:nvPicPr>
          <p:blipFill>
            <a:blip r:embed="rId3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670145" y="1457273"/>
              <a:ext cx="1555361" cy="13934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0" name="矩形 59"/>
            <p:cNvSpPr/>
            <p:nvPr/>
          </p:nvSpPr>
          <p:spPr>
            <a:xfrm>
              <a:off x="921335" y="2322677"/>
              <a:ext cx="970652" cy="553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1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例 </a:t>
              </a:r>
              <a:r>
                <a:rPr lang="en-US" altLang="zh-CN" sz="21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5</a:t>
              </a:r>
              <a:endParaRPr lang="zh-CN" altLang="en-US" sz="21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4557619" y="1941560"/>
            <a:ext cx="367240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九百八十、九百九十、一千、一千零一十、一千零二十、一千零三十、一千零四十、一千零五十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2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92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92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92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92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92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92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92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92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92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92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92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92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92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92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92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92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2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9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9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2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92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9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92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9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92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92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92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92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92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92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92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92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1" dur="500"/>
                                        <p:tgtEl>
                                          <p:spTgt spid="92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/>
                                        <p:tgtEl>
                                          <p:spTgt spid="92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9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/>
                                        <p:tgtEl>
                                          <p:spTgt spid="9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9" dur="500"/>
                                        <p:tgtEl>
                                          <p:spTgt spid="9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/>
                                        <p:tgtEl>
                                          <p:spTgt spid="9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3" dur="500"/>
                                        <p:tgtEl>
                                          <p:spTgt spid="9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/>
                                        <p:tgtEl>
                                          <p:spTgt spid="9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7" dur="500"/>
                                        <p:tgtEl>
                                          <p:spTgt spid="9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/>
                                        <p:tgtEl>
                                          <p:spTgt spid="9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2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1" dur="500"/>
                                        <p:tgtEl>
                                          <p:spTgt spid="92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/>
                                        <p:tgtEl>
                                          <p:spTgt spid="9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500"/>
                            </p:stCondLst>
                            <p:childTnLst>
                              <p:par>
                                <p:cTn id="10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92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92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92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9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92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9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92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9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92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92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92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92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9" grpId="0" bldLvl="0" animBg="1"/>
      <p:bldP spid="9230" grpId="0" bldLvl="0" animBg="1"/>
      <p:bldP spid="9231" grpId="0" bldLvl="0" animBg="1"/>
      <p:bldP spid="9232" grpId="0" bldLvl="0" animBg="1"/>
      <p:bldP spid="9233" grpId="0" bldLvl="0" animBg="1"/>
      <p:bldP spid="9234" grpId="0" bldLvl="0" animBg="1"/>
      <p:bldP spid="9235" grpId="0" bldLvl="0" animBg="1"/>
      <p:bldP spid="9236" grpId="0" bldLvl="0" animBg="1"/>
      <p:bldP spid="9237" grpId="0" bldLvl="0" animBg="1"/>
      <p:bldP spid="9238" grpId="0" bldLvl="0" animBg="1"/>
      <p:bldP spid="9239" grpId="0" bldLvl="0" animBg="1"/>
      <p:bldP spid="9240" grpId="0" bldLvl="0" animBg="1"/>
      <p:bldP spid="9241" grpId="0" bldLvl="0" animBg="1"/>
      <p:bldP spid="9242" grpId="0" bldLvl="0" animBg="1"/>
      <p:bldP spid="9243" grpId="0" bldLvl="0" animBg="1"/>
      <p:bldP spid="9244" grpId="0" bldLvl="0" animBg="1"/>
      <p:bldP spid="9245" grpId="0" bldLvl="0" animBg="1"/>
      <p:bldP spid="9246" grpId="0" bldLvl="0" animBg="1"/>
      <p:bldP spid="9246" grpId="1" bldLvl="0" animBg="1"/>
      <p:bldP spid="9247" grpId="0" bldLvl="0" animBg="1"/>
      <p:bldP spid="9247" grpId="1" bldLvl="0" animBg="1"/>
      <p:bldP spid="9248" grpId="0" bldLvl="0" animBg="1"/>
      <p:bldP spid="9248" grpId="1" bldLvl="0" animBg="1"/>
      <p:bldP spid="9249" grpId="0" bldLvl="0" animBg="1"/>
      <p:bldP spid="9250" grpId="0" bldLvl="0" animBg="1"/>
      <p:bldP spid="9251" grpId="0" bldLvl="0" animBg="1"/>
      <p:bldP spid="9252" grpId="0" bldLvl="0" animBg="1"/>
      <p:bldP spid="9253" grpId="0" bldLvl="0" animBg="1"/>
      <p:bldP spid="9254" grpId="0" bldLvl="0" animBg="1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71" name="Picture 37" descr="D5$QZIR8GN3[2HZ7A1F3DD7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732240" y="2822313"/>
            <a:ext cx="1026725" cy="14235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" name="矩形 24"/>
          <p:cNvSpPr/>
          <p:nvPr/>
        </p:nvSpPr>
        <p:spPr>
          <a:xfrm>
            <a:off x="251520" y="555526"/>
            <a:ext cx="8327641" cy="523220"/>
          </a:xfrm>
          <a:prstGeom prst="rect">
            <a:avLst/>
          </a:prstGeom>
          <a:ln w="2857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）九百八十由（    ）个百和（   ）个十组成。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6148" name="Group 4"/>
          <p:cNvGrpSpPr/>
          <p:nvPr/>
        </p:nvGrpSpPr>
        <p:grpSpPr>
          <a:xfrm>
            <a:off x="1547664" y="1882965"/>
            <a:ext cx="2101850" cy="2201862"/>
            <a:chOff x="0" y="0"/>
            <a:chExt cx="1324" cy="1296"/>
          </a:xfrm>
        </p:grpSpPr>
        <p:sp>
          <p:nvSpPr>
            <p:cNvPr id="6176" name="AutoShape 5"/>
            <p:cNvSpPr/>
            <p:nvPr/>
          </p:nvSpPr>
          <p:spPr>
            <a:xfrm>
              <a:off x="0" y="864"/>
              <a:ext cx="1248" cy="432"/>
            </a:xfrm>
            <a:prstGeom prst="cube">
              <a:avLst>
                <a:gd name="adj" fmla="val 25000"/>
              </a:avLst>
            </a:prstGeom>
            <a:solidFill>
              <a:schemeClr val="accent2">
                <a:lumMod val="60000"/>
                <a:lumOff val="40000"/>
              </a:schemeClr>
            </a:solidFill>
            <a:ln>
              <a:headEnd type="none" w="med" len="med"/>
              <a:tailEnd type="none" w="med" len="med"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none" anchor="ctr">
              <a:scene3d>
                <a:camera prst="orthographicFront"/>
                <a:lightRig rig="threePt" dir="t"/>
              </a:scene3d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 b="1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 b="1">
                  <a:solidFill>
                    <a:schemeClr val="tx1"/>
                  </a:solidFill>
                  <a:latin typeface="华文新魏" pitchFamily="2" charset="-122"/>
                  <a:ea typeface="华文新魏" pitchFamily="2" charset="-122"/>
                </a:defRPr>
              </a:lvl2pPr>
              <a:lvl3pPr marL="9144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 b="1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defRPr>
              </a:lvl3pPr>
              <a:lvl4pPr marL="1371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None/>
              </a:pPr>
              <a:endParaRPr lang="zh-CN" altLang="en-US" sz="1800" b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7" name="Line 6"/>
            <p:cNvSpPr/>
            <p:nvPr/>
          </p:nvSpPr>
          <p:spPr>
            <a:xfrm>
              <a:off x="144" y="0"/>
              <a:ext cx="0" cy="912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178" name="Line 7"/>
            <p:cNvSpPr/>
            <p:nvPr/>
          </p:nvSpPr>
          <p:spPr>
            <a:xfrm>
              <a:off x="384" y="0"/>
              <a:ext cx="0" cy="912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179" name="Line 8"/>
            <p:cNvSpPr/>
            <p:nvPr/>
          </p:nvSpPr>
          <p:spPr>
            <a:xfrm flipH="1">
              <a:off x="624" y="0"/>
              <a:ext cx="0" cy="912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180" name="Line 9"/>
            <p:cNvSpPr/>
            <p:nvPr/>
          </p:nvSpPr>
          <p:spPr>
            <a:xfrm flipH="1">
              <a:off x="864" y="0"/>
              <a:ext cx="0" cy="912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181" name="Line 10"/>
            <p:cNvSpPr/>
            <p:nvPr/>
          </p:nvSpPr>
          <p:spPr>
            <a:xfrm>
              <a:off x="1104" y="0"/>
              <a:ext cx="0" cy="912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182" name="Text Box 11"/>
            <p:cNvSpPr txBox="1"/>
            <p:nvPr/>
          </p:nvSpPr>
          <p:spPr>
            <a:xfrm>
              <a:off x="28" y="1008"/>
              <a:ext cx="1296" cy="21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 b="1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 b="1">
                  <a:solidFill>
                    <a:schemeClr val="tx1"/>
                  </a:solidFill>
                  <a:latin typeface="华文新魏" pitchFamily="2" charset="-122"/>
                  <a:ea typeface="华文新魏" pitchFamily="2" charset="-122"/>
                </a:defRPr>
              </a:lvl2pPr>
              <a:lvl3pPr marL="9144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 b="1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defRPr>
              </a:lvl3pPr>
              <a:lvl4pPr marL="1371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>
                <a:spcBef>
                  <a:spcPct val="50000"/>
                </a:spcBef>
                <a:buNone/>
              </a:pPr>
              <a:r>
                <a:rPr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万 千 百 十 个</a:t>
              </a:r>
              <a:endParaRPr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8205" name="AutoShape 7"/>
          <p:cNvSpPr/>
          <p:nvPr/>
        </p:nvSpPr>
        <p:spPr>
          <a:xfrm>
            <a:off x="3800490" y="1635646"/>
            <a:ext cx="3240360" cy="1345913"/>
          </a:xfrm>
          <a:prstGeom prst="cloudCallout">
            <a:avLst>
              <a:gd name="adj1" fmla="val 48283"/>
              <a:gd name="adj2" fmla="val 66685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rIns="0" anchor="t"/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数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出每个数位上有几颗珠子。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Oval 31"/>
          <p:cNvSpPr/>
          <p:nvPr/>
        </p:nvSpPr>
        <p:spPr>
          <a:xfrm>
            <a:off x="2771800" y="3292890"/>
            <a:ext cx="228600" cy="152400"/>
          </a:xfrm>
          <a:prstGeom prst="ellips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Oval 31"/>
          <p:cNvSpPr/>
          <p:nvPr/>
        </p:nvSpPr>
        <p:spPr>
          <a:xfrm>
            <a:off x="2412852" y="3314890"/>
            <a:ext cx="228600" cy="152400"/>
          </a:xfrm>
          <a:prstGeom prst="ellips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Oval 31"/>
          <p:cNvSpPr/>
          <p:nvPr/>
        </p:nvSpPr>
        <p:spPr>
          <a:xfrm>
            <a:off x="2412852" y="3170427"/>
            <a:ext cx="228600" cy="152400"/>
          </a:xfrm>
          <a:prstGeom prst="ellips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" name="Text Box 11"/>
          <p:cNvSpPr txBox="1"/>
          <p:nvPr/>
        </p:nvSpPr>
        <p:spPr>
          <a:xfrm>
            <a:off x="1578496" y="3605765"/>
            <a:ext cx="2057400" cy="36867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371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1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  </a:t>
            </a:r>
            <a:r>
              <a:rPr lang="zh-CN" altLang="en-US" sz="1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百</a:t>
            </a:r>
            <a:endParaRPr lang="zh-CN" altLang="en-US" sz="1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" name="Text Box 11"/>
          <p:cNvSpPr txBox="1"/>
          <p:nvPr/>
        </p:nvSpPr>
        <p:spPr>
          <a:xfrm>
            <a:off x="2051720" y="3605765"/>
            <a:ext cx="2057400" cy="36867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371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1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十</a:t>
            </a:r>
            <a:endParaRPr lang="zh-CN" altLang="en-US" sz="1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63888" y="483518"/>
            <a:ext cx="5040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012160" y="483518"/>
            <a:ext cx="4568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Oval 31"/>
          <p:cNvSpPr/>
          <p:nvPr/>
        </p:nvSpPr>
        <p:spPr>
          <a:xfrm>
            <a:off x="2411760" y="3029953"/>
            <a:ext cx="228600" cy="152400"/>
          </a:xfrm>
          <a:prstGeom prst="ellips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9" name="Oval 31"/>
          <p:cNvSpPr/>
          <p:nvPr/>
        </p:nvSpPr>
        <p:spPr>
          <a:xfrm>
            <a:off x="2411760" y="2885490"/>
            <a:ext cx="228600" cy="152400"/>
          </a:xfrm>
          <a:prstGeom prst="ellips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" name="Oval 31"/>
          <p:cNvSpPr/>
          <p:nvPr/>
        </p:nvSpPr>
        <p:spPr>
          <a:xfrm>
            <a:off x="2412852" y="2741921"/>
            <a:ext cx="228600" cy="152400"/>
          </a:xfrm>
          <a:prstGeom prst="ellips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4" name="Oval 31"/>
          <p:cNvSpPr/>
          <p:nvPr/>
        </p:nvSpPr>
        <p:spPr>
          <a:xfrm>
            <a:off x="2412852" y="2597458"/>
            <a:ext cx="228600" cy="152400"/>
          </a:xfrm>
          <a:prstGeom prst="ellips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5" name="Oval 31"/>
          <p:cNvSpPr/>
          <p:nvPr/>
        </p:nvSpPr>
        <p:spPr>
          <a:xfrm>
            <a:off x="2411760" y="2456984"/>
            <a:ext cx="228600" cy="152400"/>
          </a:xfrm>
          <a:prstGeom prst="ellips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6" name="Oval 31"/>
          <p:cNvSpPr/>
          <p:nvPr/>
        </p:nvSpPr>
        <p:spPr>
          <a:xfrm>
            <a:off x="2411760" y="2312521"/>
            <a:ext cx="228600" cy="152400"/>
          </a:xfrm>
          <a:prstGeom prst="ellips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8" name="Oval 31"/>
          <p:cNvSpPr/>
          <p:nvPr/>
        </p:nvSpPr>
        <p:spPr>
          <a:xfrm>
            <a:off x="2423964" y="2160121"/>
            <a:ext cx="228600" cy="152400"/>
          </a:xfrm>
          <a:prstGeom prst="ellips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9" name="Oval 31"/>
          <p:cNvSpPr/>
          <p:nvPr/>
        </p:nvSpPr>
        <p:spPr>
          <a:xfrm>
            <a:off x="2771800" y="3173969"/>
            <a:ext cx="228600" cy="152400"/>
          </a:xfrm>
          <a:prstGeom prst="ellips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0" name="Oval 31"/>
          <p:cNvSpPr/>
          <p:nvPr/>
        </p:nvSpPr>
        <p:spPr>
          <a:xfrm>
            <a:off x="2771800" y="3029953"/>
            <a:ext cx="228600" cy="152400"/>
          </a:xfrm>
          <a:prstGeom prst="ellips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" name="Oval 31"/>
          <p:cNvSpPr/>
          <p:nvPr/>
        </p:nvSpPr>
        <p:spPr>
          <a:xfrm>
            <a:off x="2771800" y="2894321"/>
            <a:ext cx="228600" cy="152400"/>
          </a:xfrm>
          <a:prstGeom prst="ellips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2" name="Oval 31"/>
          <p:cNvSpPr/>
          <p:nvPr/>
        </p:nvSpPr>
        <p:spPr>
          <a:xfrm>
            <a:off x="2771800" y="2741921"/>
            <a:ext cx="228600" cy="152400"/>
          </a:xfrm>
          <a:prstGeom prst="ellips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3" name="Oval 31"/>
          <p:cNvSpPr/>
          <p:nvPr/>
        </p:nvSpPr>
        <p:spPr>
          <a:xfrm>
            <a:off x="2771800" y="2623000"/>
            <a:ext cx="228600" cy="152400"/>
          </a:xfrm>
          <a:prstGeom prst="ellips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4" name="Oval 31"/>
          <p:cNvSpPr/>
          <p:nvPr/>
        </p:nvSpPr>
        <p:spPr>
          <a:xfrm>
            <a:off x="2771800" y="2478984"/>
            <a:ext cx="228600" cy="152400"/>
          </a:xfrm>
          <a:prstGeom prst="ellips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5" name="Oval 31"/>
          <p:cNvSpPr/>
          <p:nvPr/>
        </p:nvSpPr>
        <p:spPr>
          <a:xfrm>
            <a:off x="2771800" y="2343352"/>
            <a:ext cx="228600" cy="152400"/>
          </a:xfrm>
          <a:prstGeom prst="ellips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7" name="图片 46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8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4" dur="500"/>
                                        <p:tgtEl>
                                          <p:spTgt spid="8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8205" grpId="0" bldLvl="0" animBg="1"/>
      <p:bldP spid="2" grpId="0" animBg="1"/>
      <p:bldP spid="3" grpId="0" animBg="1"/>
      <p:bldP spid="4" grpId="0" animBg="1"/>
      <p:bldP spid="24" grpId="0"/>
      <p:bldP spid="26" grpId="0"/>
      <p:bldP spid="5" grpId="0"/>
      <p:bldP spid="27" grpId="0"/>
      <p:bldP spid="28" grpId="0" animBg="1"/>
      <p:bldP spid="29" grpId="0" animBg="1"/>
      <p:bldP spid="30" grpId="0" animBg="1"/>
      <p:bldP spid="34" grpId="0" animBg="1"/>
      <p:bldP spid="35" grpId="0" animBg="1"/>
      <p:bldP spid="36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/>
          <p:cNvSpPr/>
          <p:nvPr/>
        </p:nvSpPr>
        <p:spPr>
          <a:xfrm>
            <a:off x="323528" y="573817"/>
            <a:ext cx="8594484" cy="523220"/>
          </a:xfrm>
          <a:prstGeom prst="rect">
            <a:avLst/>
          </a:prstGeom>
          <a:ln w="2857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）一千零五十由（    ）个千和（   ）个十组成。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6148" name="Group 4"/>
          <p:cNvGrpSpPr/>
          <p:nvPr/>
        </p:nvGrpSpPr>
        <p:grpSpPr>
          <a:xfrm>
            <a:off x="1547664" y="2136458"/>
            <a:ext cx="2101850" cy="2201862"/>
            <a:chOff x="0" y="0"/>
            <a:chExt cx="1324" cy="1296"/>
          </a:xfrm>
        </p:grpSpPr>
        <p:sp>
          <p:nvSpPr>
            <p:cNvPr id="6176" name="AutoShape 5"/>
            <p:cNvSpPr/>
            <p:nvPr/>
          </p:nvSpPr>
          <p:spPr>
            <a:xfrm>
              <a:off x="0" y="864"/>
              <a:ext cx="1248" cy="432"/>
            </a:xfrm>
            <a:prstGeom prst="cube">
              <a:avLst>
                <a:gd name="adj" fmla="val 25000"/>
              </a:avLst>
            </a:prstGeom>
            <a:solidFill>
              <a:schemeClr val="accent2">
                <a:lumMod val="60000"/>
                <a:lumOff val="40000"/>
              </a:schemeClr>
            </a:solidFill>
            <a:ln>
              <a:headEnd type="none" w="med" len="med"/>
              <a:tailEnd type="none" w="med" len="med"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none" anchor="ctr">
              <a:scene3d>
                <a:camera prst="orthographicFront"/>
                <a:lightRig rig="threePt" dir="t"/>
              </a:scene3d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 b="1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 b="1">
                  <a:solidFill>
                    <a:schemeClr val="tx1"/>
                  </a:solidFill>
                  <a:latin typeface="华文新魏" pitchFamily="2" charset="-122"/>
                  <a:ea typeface="华文新魏" pitchFamily="2" charset="-122"/>
                </a:defRPr>
              </a:lvl2pPr>
              <a:lvl3pPr marL="9144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 b="1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defRPr>
              </a:lvl3pPr>
              <a:lvl4pPr marL="1371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None/>
              </a:pPr>
              <a:endParaRPr lang="zh-CN" altLang="en-US" sz="1800" b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7" name="Line 6"/>
            <p:cNvSpPr/>
            <p:nvPr/>
          </p:nvSpPr>
          <p:spPr>
            <a:xfrm>
              <a:off x="144" y="0"/>
              <a:ext cx="0" cy="912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178" name="Line 7"/>
            <p:cNvSpPr/>
            <p:nvPr/>
          </p:nvSpPr>
          <p:spPr>
            <a:xfrm>
              <a:off x="384" y="0"/>
              <a:ext cx="0" cy="912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179" name="Line 8"/>
            <p:cNvSpPr/>
            <p:nvPr/>
          </p:nvSpPr>
          <p:spPr>
            <a:xfrm flipH="1">
              <a:off x="624" y="0"/>
              <a:ext cx="0" cy="912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180" name="Line 9"/>
            <p:cNvSpPr/>
            <p:nvPr/>
          </p:nvSpPr>
          <p:spPr>
            <a:xfrm flipH="1">
              <a:off x="864" y="0"/>
              <a:ext cx="0" cy="912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181" name="Line 10"/>
            <p:cNvSpPr/>
            <p:nvPr/>
          </p:nvSpPr>
          <p:spPr>
            <a:xfrm>
              <a:off x="1104" y="0"/>
              <a:ext cx="0" cy="912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182" name="Text Box 11"/>
            <p:cNvSpPr txBox="1"/>
            <p:nvPr/>
          </p:nvSpPr>
          <p:spPr>
            <a:xfrm>
              <a:off x="28" y="1008"/>
              <a:ext cx="1296" cy="21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 b="1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 b="1">
                  <a:solidFill>
                    <a:schemeClr val="tx1"/>
                  </a:solidFill>
                  <a:latin typeface="华文新魏" pitchFamily="2" charset="-122"/>
                  <a:ea typeface="华文新魏" pitchFamily="2" charset="-122"/>
                </a:defRPr>
              </a:lvl2pPr>
              <a:lvl3pPr marL="9144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 b="1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defRPr>
              </a:lvl3pPr>
              <a:lvl4pPr marL="1371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>
                <a:spcBef>
                  <a:spcPct val="50000"/>
                </a:spcBef>
                <a:buNone/>
              </a:pPr>
              <a:r>
                <a:rPr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万 千 百 十 个</a:t>
              </a:r>
              <a:endParaRPr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Oval 31"/>
          <p:cNvSpPr/>
          <p:nvPr/>
        </p:nvSpPr>
        <p:spPr>
          <a:xfrm>
            <a:off x="2771800" y="3546383"/>
            <a:ext cx="228600" cy="152400"/>
          </a:xfrm>
          <a:prstGeom prst="ellips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Oval 31"/>
          <p:cNvSpPr/>
          <p:nvPr/>
        </p:nvSpPr>
        <p:spPr>
          <a:xfrm>
            <a:off x="2051720" y="3568383"/>
            <a:ext cx="228600" cy="152400"/>
          </a:xfrm>
          <a:prstGeom prst="ellips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" name="Text Box 11"/>
          <p:cNvSpPr txBox="1"/>
          <p:nvPr/>
        </p:nvSpPr>
        <p:spPr>
          <a:xfrm>
            <a:off x="1242864" y="3849280"/>
            <a:ext cx="2057400" cy="36867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371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1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千</a:t>
            </a:r>
            <a:endParaRPr lang="zh-CN" altLang="en-US" sz="1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" name="Text Box 11"/>
          <p:cNvSpPr txBox="1"/>
          <p:nvPr/>
        </p:nvSpPr>
        <p:spPr>
          <a:xfrm>
            <a:off x="2048067" y="3851874"/>
            <a:ext cx="2057400" cy="36867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371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1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十</a:t>
            </a:r>
            <a:endParaRPr lang="zh-CN" altLang="en-US" sz="1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067944" y="546815"/>
            <a:ext cx="5040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372200" y="546815"/>
            <a:ext cx="5040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Oval 31"/>
          <p:cNvSpPr/>
          <p:nvPr/>
        </p:nvSpPr>
        <p:spPr>
          <a:xfrm>
            <a:off x="2771800" y="3427462"/>
            <a:ext cx="228600" cy="152400"/>
          </a:xfrm>
          <a:prstGeom prst="ellips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0" name="Oval 31"/>
          <p:cNvSpPr/>
          <p:nvPr/>
        </p:nvSpPr>
        <p:spPr>
          <a:xfrm>
            <a:off x="2771800" y="3283446"/>
            <a:ext cx="228600" cy="152400"/>
          </a:xfrm>
          <a:prstGeom prst="ellips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" name="Oval 31"/>
          <p:cNvSpPr/>
          <p:nvPr/>
        </p:nvSpPr>
        <p:spPr>
          <a:xfrm>
            <a:off x="2771800" y="3147814"/>
            <a:ext cx="228600" cy="152400"/>
          </a:xfrm>
          <a:prstGeom prst="ellips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2" name="Oval 31"/>
          <p:cNvSpPr/>
          <p:nvPr/>
        </p:nvSpPr>
        <p:spPr>
          <a:xfrm>
            <a:off x="2771800" y="2995414"/>
            <a:ext cx="228600" cy="152400"/>
          </a:xfrm>
          <a:prstGeom prst="ellips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5" name="图片 34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6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29" name="Picture 37" descr="D5$QZIR8GN3[2HZ7A1F3DD7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6732240" y="2822313"/>
            <a:ext cx="1026725" cy="14235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" name="AutoShape 7"/>
          <p:cNvSpPr/>
          <p:nvPr/>
        </p:nvSpPr>
        <p:spPr>
          <a:xfrm>
            <a:off x="3800490" y="1635646"/>
            <a:ext cx="3240360" cy="1345913"/>
          </a:xfrm>
          <a:prstGeom prst="cloudCallout">
            <a:avLst>
              <a:gd name="adj1" fmla="val 48283"/>
              <a:gd name="adj2" fmla="val 66685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rIns="0" anchor="t"/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数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出每个数位上有几颗珠子。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" grpId="0" animBg="1"/>
      <p:bldP spid="3" grpId="0" animBg="1"/>
      <p:bldP spid="24" grpId="0"/>
      <p:bldP spid="26" grpId="0"/>
      <p:bldP spid="5" grpId="0"/>
      <p:bldP spid="27" grpId="0"/>
      <p:bldP spid="39" grpId="0" animBg="1"/>
      <p:bldP spid="40" grpId="0" animBg="1"/>
      <p:bldP spid="41" grpId="0" animBg="1"/>
      <p:bldP spid="42" grpId="0" animBg="1"/>
      <p:bldP spid="30" grpId="0" bldLvl="0" animBg="1"/>
    </p:bldLst>
  </p:timing>
</p:sld>
</file>

<file path=ppt/tags/tag1.xml><?xml version="1.0" encoding="utf-8"?>
<p:tagLst xmlns:p="http://schemas.openxmlformats.org/presentationml/2006/main">
  <p:tag name="KSO_WPP_MARK_KEY" val="a1000499-3611-4d52-9f0e-321cc6f05f27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1324</Words>
  <Application>WPS 演示</Application>
  <PresentationFormat>全屏显示(16:9)</PresentationFormat>
  <Paragraphs>277</Paragraphs>
  <Slides>18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32" baseType="lpstr">
      <vt:lpstr>Arial</vt:lpstr>
      <vt:lpstr>宋体</vt:lpstr>
      <vt:lpstr>Wingdings</vt:lpstr>
      <vt:lpstr>黑体</vt:lpstr>
      <vt:lpstr>微软雅黑</vt:lpstr>
      <vt:lpstr>楷体</vt:lpstr>
      <vt:lpstr>等线</vt:lpstr>
      <vt:lpstr>幼圆</vt:lpstr>
      <vt:lpstr>Times New Roman</vt:lpstr>
      <vt:lpstr>华文新魏</vt:lpstr>
      <vt:lpstr>Calibri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8</cp:revision>
  <dcterms:created xsi:type="dcterms:W3CDTF">2017-03-17T02:28:00Z</dcterms:created>
  <dcterms:modified xsi:type="dcterms:W3CDTF">2023-01-30T08:05:29Z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9F416506EAFB42DBA422BFF1BAA35948</vt:lpwstr>
  </property>
</Properties>
</file>