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sldIdLst>
    <p:sldId id="561" r:id="rId3"/>
    <p:sldId id="510" r:id="rId4"/>
    <p:sldId id="555" r:id="rId5"/>
    <p:sldId id="540" r:id="rId6"/>
    <p:sldId id="557" r:id="rId7"/>
    <p:sldId id="556" r:id="rId8"/>
    <p:sldId id="559" r:id="rId9"/>
    <p:sldId id="541" r:id="rId10"/>
    <p:sldId id="560" r:id="rId11"/>
    <p:sldId id="543" r:id="rId12"/>
    <p:sldId id="518" r:id="rId13"/>
    <p:sldId id="548" r:id="rId14"/>
    <p:sldId id="544" r:id="rId15"/>
    <p:sldId id="542" r:id="rId16"/>
    <p:sldId id="524" r:id="rId17"/>
    <p:sldId id="515" r:id="rId18"/>
    <p:sldId id="562" r:id="rId19"/>
    <p:sldId id="501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隶书" panose="02010509060101010101" pitchFamily="49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2" userDrawn="1">
          <p15:clr>
            <a:srgbClr val="A4A3A4"/>
          </p15:clr>
        </p15:guide>
        <p15:guide id="2" pos="28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F9F"/>
    <a:srgbClr val="0070C0"/>
    <a:srgbClr val="0000FF"/>
    <a:srgbClr val="0099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1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92"/>
        <p:guide pos="28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80"/>
            <a:ext cx="3563888" cy="200332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万以内数的写法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91684" y="4423954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3807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Rectangle 6"/>
          <p:cNvSpPr/>
          <p:nvPr/>
        </p:nvSpPr>
        <p:spPr>
          <a:xfrm>
            <a:off x="-4287" y="1419622"/>
            <a:ext cx="9144000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4000" spc="6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</a:t>
            </a:r>
            <a:r>
              <a:rPr lang="zh-CN" altLang="en-US" sz="40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写数</a:t>
            </a:r>
            <a:r>
              <a:rPr lang="zh-CN" altLang="en-US" sz="4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、读</a:t>
            </a:r>
            <a:r>
              <a:rPr lang="zh-CN" altLang="en-US" sz="40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000" spc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en-US" altLang="zh-CN" sz="3200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/>
          <p:nvPr/>
        </p:nvSpPr>
        <p:spPr>
          <a:xfrm>
            <a:off x="3776945" y="3255663"/>
            <a:ext cx="864394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2075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3772965" y="2715768"/>
            <a:ext cx="118681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946" y="1750047"/>
            <a:ext cx="7596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柜式空调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四千八百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台洗衣机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二千零七十五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元。</a:t>
            </a:r>
            <a:endParaRPr lang="zh-CN" altLang="en-US" sz="2400" b="1" dirty="0"/>
          </a:p>
        </p:txBody>
      </p:sp>
      <p:grpSp>
        <p:nvGrpSpPr>
          <p:cNvPr id="49" name="组合 48"/>
          <p:cNvGrpSpPr/>
          <p:nvPr/>
        </p:nvGrpSpPr>
        <p:grpSpPr>
          <a:xfrm>
            <a:off x="4700344" y="2211706"/>
            <a:ext cx="4014845" cy="1762772"/>
            <a:chOff x="3246294" y="3473994"/>
            <a:chExt cx="2864054" cy="1312439"/>
          </a:xfrm>
          <a:noFill/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246294" y="3473994"/>
              <a:ext cx="2785058" cy="1312438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08845" y="3493446"/>
              <a:ext cx="2801503" cy="1292987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根据文字描述，确定数的最高位以及位数，再按照万以内数的写法写出这两个数。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547668" y="957957"/>
            <a:ext cx="3070071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写出横线上的数。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7"/>
          <p:cNvSpPr txBox="1"/>
          <p:nvPr/>
        </p:nvSpPr>
        <p:spPr>
          <a:xfrm>
            <a:off x="1044236" y="2715768"/>
            <a:ext cx="19172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四千八百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"/>
          <p:cNvSpPr txBox="1"/>
          <p:nvPr/>
        </p:nvSpPr>
        <p:spPr>
          <a:xfrm>
            <a:off x="2904039" y="2686151"/>
            <a:ext cx="95863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7"/>
          <p:cNvSpPr txBox="1"/>
          <p:nvPr/>
        </p:nvSpPr>
        <p:spPr>
          <a:xfrm>
            <a:off x="926547" y="3265991"/>
            <a:ext cx="214974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二千零七十五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7"/>
          <p:cNvSpPr txBox="1"/>
          <p:nvPr/>
        </p:nvSpPr>
        <p:spPr>
          <a:xfrm>
            <a:off x="2942768" y="3249441"/>
            <a:ext cx="19172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3532" y="555528"/>
            <a:ext cx="1166673" cy="1064551"/>
            <a:chOff x="670145" y="1457273"/>
            <a:chExt cx="1555361" cy="1419401"/>
          </a:xfrm>
        </p:grpSpPr>
        <p:pic>
          <p:nvPicPr>
            <p:cNvPr id="36" name="图片 35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6" y="483519"/>
            <a:ext cx="767850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看图写数。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Picture 4" descr="5EDW)`V326U0SL@`03J_]]O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11560" y="1121195"/>
            <a:ext cx="7776864" cy="1687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041774" y="3867894"/>
            <a:ext cx="2966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写作：（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3271" y="3867894"/>
            <a:ext cx="117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2121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471200" y="1936252"/>
            <a:ext cx="288032" cy="2135094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2047" y="3075806"/>
            <a:ext cx="152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241555" y="2885595"/>
            <a:ext cx="0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41970" y="3219822"/>
            <a:ext cx="1674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16200000">
            <a:off x="6506031" y="2581942"/>
            <a:ext cx="236404" cy="79208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156176" y="3003798"/>
            <a:ext cx="1364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7790304" y="2859782"/>
            <a:ext cx="0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387394" y="3219822"/>
            <a:ext cx="1361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" grpId="0"/>
      <p:bldP spid="9" grpId="0"/>
      <p:bldP spid="7" grpId="0" animBg="1"/>
      <p:bldP spid="10" grpId="0"/>
      <p:bldP spid="18" grpId="0"/>
      <p:bldP spid="19" grpId="0" animBg="1"/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323528" y="1540692"/>
            <a:ext cx="81207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3568" y="915568"/>
            <a:ext cx="3168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580" y="1602105"/>
            <a:ext cx="76384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是（   ）位数，最高位是（   ）位，表示（   ）个（   ），百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位上是（   ）表示（   ）个（   ），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十位上是（   ）表示（   ）个（   ），个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位上是（   ）表示（   ）个（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410" y="1635648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8554" y="2067696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5736" y="2058985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08554" y="2563041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百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8954" y="3067097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08954" y="2067696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3400" y="2570661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0362" y="3067097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80362" y="2563041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08554" y="3067097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80362" y="3499145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23928" y="3571153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16866" y="1635648"/>
            <a:ext cx="51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4" grpId="0"/>
      <p:bldP spid="25" grpId="0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/>
          <p:nvPr/>
        </p:nvSpPr>
        <p:spPr>
          <a:xfrm>
            <a:off x="6063604" y="3260885"/>
            <a:ext cx="119776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4001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894516" y="1851672"/>
            <a:ext cx="119776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6145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822508" y="2571752"/>
            <a:ext cx="1197764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5050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467544" y="627536"/>
            <a:ext cx="3168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1827204"/>
            <a:ext cx="304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六千一百四十五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04432" y="1851672"/>
            <a:ext cx="382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写作：（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2517667"/>
            <a:ext cx="2987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五千零五十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9952" y="2499744"/>
            <a:ext cx="3618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写作：（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3608" y="3165739"/>
            <a:ext cx="297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四千零一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27978" y="3211113"/>
            <a:ext cx="382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写作：（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12"/>
          <p:cNvGrpSpPr/>
          <p:nvPr/>
        </p:nvGrpSpPr>
        <p:grpSpPr>
          <a:xfrm>
            <a:off x="2730674" y="1635646"/>
            <a:ext cx="1543050" cy="1334690"/>
            <a:chOff x="0" y="175"/>
            <a:chExt cx="1296" cy="1121"/>
          </a:xfrm>
        </p:grpSpPr>
        <p:sp>
          <p:nvSpPr>
            <p:cNvPr id="73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5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6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7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8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9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Group 12"/>
          <p:cNvGrpSpPr/>
          <p:nvPr/>
        </p:nvGrpSpPr>
        <p:grpSpPr>
          <a:xfrm>
            <a:off x="899592" y="1635646"/>
            <a:ext cx="1543050" cy="1334690"/>
            <a:chOff x="0" y="175"/>
            <a:chExt cx="1296" cy="1121"/>
          </a:xfrm>
        </p:grpSpPr>
        <p:sp>
          <p:nvSpPr>
            <p:cNvPr id="60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3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4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5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6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69" name="Rectangle 3"/>
          <p:cNvSpPr/>
          <p:nvPr/>
        </p:nvSpPr>
        <p:spPr>
          <a:xfrm>
            <a:off x="467544" y="3489796"/>
            <a:ext cx="6444902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94" name="Oval 28"/>
          <p:cNvSpPr/>
          <p:nvPr/>
        </p:nvSpPr>
        <p:spPr>
          <a:xfrm>
            <a:off x="1245717" y="24028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5" name="Oval 29"/>
          <p:cNvSpPr/>
          <p:nvPr/>
        </p:nvSpPr>
        <p:spPr>
          <a:xfrm>
            <a:off x="1830314" y="240402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6" name="Oval 30"/>
          <p:cNvSpPr/>
          <p:nvPr/>
        </p:nvSpPr>
        <p:spPr>
          <a:xfrm>
            <a:off x="1830314" y="228972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7" name="Oval 31"/>
          <p:cNvSpPr/>
          <p:nvPr/>
        </p:nvSpPr>
        <p:spPr>
          <a:xfrm>
            <a:off x="1538610" y="24028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Oval 32"/>
          <p:cNvSpPr/>
          <p:nvPr/>
        </p:nvSpPr>
        <p:spPr>
          <a:xfrm>
            <a:off x="3120951" y="24028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9" name="Oval 33"/>
          <p:cNvSpPr/>
          <p:nvPr/>
        </p:nvSpPr>
        <p:spPr>
          <a:xfrm>
            <a:off x="3120951" y="22885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0" name="Oval 34"/>
          <p:cNvSpPr/>
          <p:nvPr/>
        </p:nvSpPr>
        <p:spPr>
          <a:xfrm>
            <a:off x="2100585" y="24159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1" name="Oval 35"/>
          <p:cNvSpPr/>
          <p:nvPr/>
        </p:nvSpPr>
        <p:spPr>
          <a:xfrm>
            <a:off x="2100585" y="23016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2" name="Oval 36"/>
          <p:cNvSpPr/>
          <p:nvPr/>
        </p:nvSpPr>
        <p:spPr>
          <a:xfrm>
            <a:off x="2100585" y="21873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3" name="Oval 37"/>
          <p:cNvSpPr/>
          <p:nvPr/>
        </p:nvSpPr>
        <p:spPr>
          <a:xfrm>
            <a:off x="3682926" y="207898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4" name="Oval 38"/>
          <p:cNvSpPr/>
          <p:nvPr/>
        </p:nvSpPr>
        <p:spPr>
          <a:xfrm>
            <a:off x="3982964" y="24099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5" name="Oval 39"/>
          <p:cNvSpPr/>
          <p:nvPr/>
        </p:nvSpPr>
        <p:spPr>
          <a:xfrm>
            <a:off x="3682926" y="24028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6" name="Oval 40"/>
          <p:cNvSpPr/>
          <p:nvPr/>
        </p:nvSpPr>
        <p:spPr>
          <a:xfrm>
            <a:off x="3682926" y="229448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7" name="Oval 41"/>
          <p:cNvSpPr/>
          <p:nvPr/>
        </p:nvSpPr>
        <p:spPr>
          <a:xfrm>
            <a:off x="3682926" y="21873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8" name="Oval 42"/>
          <p:cNvSpPr/>
          <p:nvPr/>
        </p:nvSpPr>
        <p:spPr>
          <a:xfrm>
            <a:off x="5593879" y="224090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9" name="Oval 43"/>
          <p:cNvSpPr/>
          <p:nvPr/>
        </p:nvSpPr>
        <p:spPr>
          <a:xfrm>
            <a:off x="5593879" y="235520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0" name="Oval 44"/>
          <p:cNvSpPr/>
          <p:nvPr/>
        </p:nvSpPr>
        <p:spPr>
          <a:xfrm>
            <a:off x="5025951" y="202540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1" name="Oval 45"/>
          <p:cNvSpPr/>
          <p:nvPr/>
        </p:nvSpPr>
        <p:spPr>
          <a:xfrm>
            <a:off x="5025951" y="213255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2" name="Oval 46"/>
          <p:cNvSpPr/>
          <p:nvPr/>
        </p:nvSpPr>
        <p:spPr>
          <a:xfrm>
            <a:off x="5025951" y="223852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3" name="Oval 47"/>
          <p:cNvSpPr/>
          <p:nvPr/>
        </p:nvSpPr>
        <p:spPr>
          <a:xfrm>
            <a:off x="5025951" y="234568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14" name="Oval 48"/>
          <p:cNvSpPr/>
          <p:nvPr/>
        </p:nvSpPr>
        <p:spPr>
          <a:xfrm>
            <a:off x="5025951" y="191824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1" name="Text Box 49"/>
          <p:cNvSpPr txBox="1"/>
          <p:nvPr/>
        </p:nvSpPr>
        <p:spPr>
          <a:xfrm>
            <a:off x="1475660" y="3478239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1423</a:t>
            </a:r>
            <a:endParaRPr lang="en-US" altLang="zh-CN" sz="2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42" name="Text Box 50"/>
          <p:cNvSpPr txBox="1"/>
          <p:nvPr/>
        </p:nvSpPr>
        <p:spPr>
          <a:xfrm>
            <a:off x="3563892" y="3507856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2041</a:t>
            </a:r>
            <a:endParaRPr lang="en-US" altLang="zh-CN" sz="2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43" name="Text Box 51"/>
          <p:cNvSpPr txBox="1"/>
          <p:nvPr/>
        </p:nvSpPr>
        <p:spPr>
          <a:xfrm>
            <a:off x="5652124" y="3507856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5020</a:t>
            </a:r>
            <a:endParaRPr lang="en-US" altLang="zh-CN" sz="2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219" name="Oval 53"/>
          <p:cNvSpPr/>
          <p:nvPr/>
        </p:nvSpPr>
        <p:spPr>
          <a:xfrm>
            <a:off x="1538610" y="22956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20" name="Oval 54"/>
          <p:cNvSpPr/>
          <p:nvPr/>
        </p:nvSpPr>
        <p:spPr>
          <a:xfrm>
            <a:off x="1538610" y="21873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21" name="Oval 55"/>
          <p:cNvSpPr/>
          <p:nvPr/>
        </p:nvSpPr>
        <p:spPr>
          <a:xfrm>
            <a:off x="1538610" y="207898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0" name="Group 12"/>
          <p:cNvGrpSpPr/>
          <p:nvPr/>
        </p:nvGrpSpPr>
        <p:grpSpPr>
          <a:xfrm>
            <a:off x="4644008" y="1669108"/>
            <a:ext cx="1543050" cy="1334690"/>
            <a:chOff x="0" y="175"/>
            <a:chExt cx="1296" cy="1121"/>
          </a:xfrm>
        </p:grpSpPr>
        <p:sp>
          <p:nvSpPr>
            <p:cNvPr id="81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3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4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矩形 4"/>
          <p:cNvSpPr>
            <a:spLocks noChangeArrowheads="1"/>
          </p:cNvSpPr>
          <p:nvPr/>
        </p:nvSpPr>
        <p:spPr bwMode="auto">
          <a:xfrm>
            <a:off x="467544" y="555528"/>
            <a:ext cx="3168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看图写数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912446" y="1171362"/>
            <a:ext cx="1465744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明确几位数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7524328" y="1582804"/>
            <a:ext cx="120990" cy="302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6948264" y="1923678"/>
            <a:ext cx="1465744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从最高位写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下箭头 93"/>
          <p:cNvSpPr/>
          <p:nvPr/>
        </p:nvSpPr>
        <p:spPr>
          <a:xfrm>
            <a:off x="7524328" y="2341429"/>
            <a:ext cx="120990" cy="302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6948264" y="2706474"/>
            <a:ext cx="1465744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数准珠子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下箭头 95"/>
          <p:cNvSpPr/>
          <p:nvPr/>
        </p:nvSpPr>
        <p:spPr>
          <a:xfrm>
            <a:off x="7524328" y="3133516"/>
            <a:ext cx="120990" cy="302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6732244" y="3498562"/>
            <a:ext cx="2016225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没有珠子用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0" name="图片 8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8241" grpId="0"/>
      <p:bldP spid="8242" grpId="0"/>
      <p:bldP spid="8243" grpId="0"/>
      <p:bldP spid="91" grpId="0" animBg="1"/>
      <p:bldP spid="5" grpId="0" animBg="1"/>
      <p:bldP spid="93" grpId="0" animBg="1"/>
      <p:bldP spid="94" grpId="0" animBg="1"/>
      <p:bldP spid="95" grpId="0" animBg="1"/>
      <p:bldP spid="96" grpId="0" animBg="1"/>
      <p:bldP spid="9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323528" y="1540692"/>
            <a:ext cx="81207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483520"/>
            <a:ext cx="3168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540" y="987576"/>
            <a:ext cx="79985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蜜蜂每秒约振动三百八十次翅膀，海龟的寿命最长可达一百五十二年。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三百八十 写作：（    ）一百五十二 写作：（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3928" y="196992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592" y="2491033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552" y="2944495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太平洋是世界上第一大洋，平均水深约四千五百七十米。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四千五百七十 写作：（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08798" y="3939904"/>
            <a:ext cx="117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4570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9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40" y="339502"/>
            <a:ext cx="6668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我说你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481" y="799857"/>
            <a:ext cx="83299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个数个位上是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，十位上是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，百位上是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千位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，这个数写作（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个数的千位和十位上都是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，百位和个位上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都是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，这个数写作（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一个数是由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个千和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组成的，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写作（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9544" y="1203598"/>
            <a:ext cx="95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2635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6053" y="2048530"/>
            <a:ext cx="983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3030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5580" y="2931790"/>
            <a:ext cx="924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3005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42258" y="3216559"/>
            <a:ext cx="6914118" cy="1227401"/>
            <a:chOff x="1042258" y="3216557"/>
            <a:chExt cx="6914118" cy="1227401"/>
          </a:xfrm>
        </p:grpSpPr>
        <p:grpSp>
          <p:nvGrpSpPr>
            <p:cNvPr id="26" name="组合 25"/>
            <p:cNvGrpSpPr/>
            <p:nvPr/>
          </p:nvGrpSpPr>
          <p:grpSpPr>
            <a:xfrm>
              <a:off x="1042258" y="3216557"/>
              <a:ext cx="6039552" cy="1227401"/>
              <a:chOff x="3246294" y="3473996"/>
              <a:chExt cx="2785058" cy="1227401"/>
            </a:xfrm>
            <a:noFill/>
          </p:grpSpPr>
          <p:sp>
            <p:nvSpPr>
              <p:cNvPr id="27" name="AutoShape 27"/>
              <p:cNvSpPr>
                <a:spLocks noChangeArrowheads="1"/>
              </p:cNvSpPr>
              <p:nvPr/>
            </p:nvSpPr>
            <p:spPr bwMode="auto">
              <a:xfrm>
                <a:off x="3246294" y="3473996"/>
                <a:ext cx="2785058" cy="1227401"/>
              </a:xfrm>
              <a:prstGeom prst="cloudCallout">
                <a:avLst>
                  <a:gd name="adj1" fmla="val 56679"/>
                  <a:gd name="adj2" fmla="val -11457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450076" y="3626493"/>
                <a:ext cx="2444369" cy="83099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先看这些数字别在哪一数位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。在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哪个数位上就在相应的数位写几。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234946" y="3449743"/>
              <a:ext cx="721430" cy="94188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  <p:bldP spid="9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9" y="1751774"/>
            <a:ext cx="7416824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3608" y="3003799"/>
            <a:ext cx="669735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总之，哪一位上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有几个计数单位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就在这一位上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，哪个数位上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一个计数单位也没有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，就在这一位上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占位。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43612" y="1923679"/>
            <a:ext cx="6769361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写数时，从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写起，几个千就在千位上写几，几个百就在百位上写几，几个十就在十位上写几，几个一就在个位上写几。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2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课本：练习二第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987824" y="1635648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8856" y="2997861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932323" y="1436132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5817" y="1429740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5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你会写数吗？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22" name="Group 4"/>
          <p:cNvGrpSpPr/>
          <p:nvPr/>
        </p:nvGrpSpPr>
        <p:grpSpPr>
          <a:xfrm>
            <a:off x="5338928" y="2000951"/>
            <a:ext cx="2057400" cy="1771650"/>
            <a:chOff x="-24" y="180"/>
            <a:chExt cx="1296" cy="1116"/>
          </a:xfrm>
        </p:grpSpPr>
        <p:sp>
          <p:nvSpPr>
            <p:cNvPr id="5123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Line 6"/>
            <p:cNvSpPr/>
            <p:nvPr/>
          </p:nvSpPr>
          <p:spPr>
            <a:xfrm>
              <a:off x="14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5" name="Line 7"/>
            <p:cNvSpPr/>
            <p:nvPr/>
          </p:nvSpPr>
          <p:spPr>
            <a:xfrm>
              <a:off x="38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6" name="Line 8"/>
            <p:cNvSpPr/>
            <p:nvPr/>
          </p:nvSpPr>
          <p:spPr>
            <a:xfrm flipH="1">
              <a:off x="62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7" name="Line 9"/>
            <p:cNvSpPr/>
            <p:nvPr/>
          </p:nvSpPr>
          <p:spPr>
            <a:xfrm flipH="1">
              <a:off x="86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8" name="Line 10"/>
            <p:cNvSpPr/>
            <p:nvPr/>
          </p:nvSpPr>
          <p:spPr>
            <a:xfrm>
              <a:off x="110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9" name="Text Box 11"/>
            <p:cNvSpPr txBox="1"/>
            <p:nvPr/>
          </p:nvSpPr>
          <p:spPr>
            <a:xfrm>
              <a:off x="-24" y="982"/>
              <a:ext cx="1296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73" name="Oval 29"/>
          <p:cNvSpPr/>
          <p:nvPr/>
        </p:nvSpPr>
        <p:spPr>
          <a:xfrm>
            <a:off x="5872644" y="283851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5" name="Oval 31"/>
          <p:cNvSpPr/>
          <p:nvPr/>
        </p:nvSpPr>
        <p:spPr>
          <a:xfrm>
            <a:off x="6253644" y="299091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9" name="Oval 35"/>
          <p:cNvSpPr/>
          <p:nvPr/>
        </p:nvSpPr>
        <p:spPr>
          <a:xfrm>
            <a:off x="5872327" y="299123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2" name="Oval 38"/>
          <p:cNvSpPr/>
          <p:nvPr/>
        </p:nvSpPr>
        <p:spPr>
          <a:xfrm>
            <a:off x="6253644" y="283851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Oval 29"/>
          <p:cNvSpPr/>
          <p:nvPr/>
        </p:nvSpPr>
        <p:spPr>
          <a:xfrm>
            <a:off x="6630834" y="268643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Oval 29"/>
          <p:cNvSpPr/>
          <p:nvPr/>
        </p:nvSpPr>
        <p:spPr>
          <a:xfrm>
            <a:off x="6634644" y="283851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Oval 29"/>
          <p:cNvSpPr/>
          <p:nvPr/>
        </p:nvSpPr>
        <p:spPr>
          <a:xfrm rot="180000">
            <a:off x="6634644" y="299726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Oval 29"/>
          <p:cNvSpPr/>
          <p:nvPr/>
        </p:nvSpPr>
        <p:spPr>
          <a:xfrm>
            <a:off x="6253644" y="2686116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Oval 29"/>
          <p:cNvSpPr/>
          <p:nvPr/>
        </p:nvSpPr>
        <p:spPr>
          <a:xfrm>
            <a:off x="7011834" y="269278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Oval 29"/>
          <p:cNvSpPr/>
          <p:nvPr/>
        </p:nvSpPr>
        <p:spPr>
          <a:xfrm>
            <a:off x="7015644" y="284518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Oval 29"/>
          <p:cNvSpPr/>
          <p:nvPr/>
        </p:nvSpPr>
        <p:spPr>
          <a:xfrm>
            <a:off x="7011834" y="3003298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Oval 29"/>
          <p:cNvSpPr/>
          <p:nvPr/>
        </p:nvSpPr>
        <p:spPr>
          <a:xfrm>
            <a:off x="7015644" y="2540383"/>
            <a:ext cx="228600" cy="1524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72004" y="3781175"/>
            <a:ext cx="2783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写作（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bldLvl="0" animBg="1"/>
      <p:bldP spid="6175" grpId="0" bldLvl="0" animBg="1"/>
      <p:bldP spid="6179" grpId="0" bldLvl="0" animBg="1"/>
      <p:bldP spid="618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6" grpId="0" bldLvl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1012534" y="3057748"/>
            <a:ext cx="7197203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)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11562" y="3540996"/>
            <a:ext cx="8103153" cy="930590"/>
            <a:chOff x="2600266" y="3315800"/>
            <a:chExt cx="3475867" cy="1565835"/>
          </a:xfrm>
          <a:noFill/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2600266" y="3315800"/>
              <a:ext cx="3431086" cy="1565835"/>
            </a:xfrm>
            <a:prstGeom prst="flowChartAlternateProcess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600266" y="3327560"/>
              <a:ext cx="3475867" cy="1547008"/>
            </a:xfrm>
            <a:prstGeom prst="flowChartAlternateProcess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从计数器上可以看出：从右往左数，第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位是个位，第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位是十位，第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位是百位。第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位是千位，第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位是万位。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1662526" y="1078250"/>
            <a:ext cx="3070071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拨一拨，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Group 4"/>
          <p:cNvGrpSpPr/>
          <p:nvPr/>
        </p:nvGrpSpPr>
        <p:grpSpPr>
          <a:xfrm>
            <a:off x="1763692" y="1675063"/>
            <a:ext cx="1544241" cy="1328737"/>
            <a:chOff x="0" y="180"/>
            <a:chExt cx="1297" cy="1116"/>
          </a:xfrm>
        </p:grpSpPr>
        <p:sp>
          <p:nvSpPr>
            <p:cNvPr id="83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Line 6"/>
            <p:cNvSpPr/>
            <p:nvPr/>
          </p:nvSpPr>
          <p:spPr>
            <a:xfrm>
              <a:off x="14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7"/>
            <p:cNvSpPr/>
            <p:nvPr/>
          </p:nvSpPr>
          <p:spPr>
            <a:xfrm>
              <a:off x="38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8"/>
            <p:cNvSpPr/>
            <p:nvPr/>
          </p:nvSpPr>
          <p:spPr>
            <a:xfrm flipH="1">
              <a:off x="62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Line 9"/>
            <p:cNvSpPr/>
            <p:nvPr/>
          </p:nvSpPr>
          <p:spPr>
            <a:xfrm flipH="1">
              <a:off x="86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8" name="Line 10"/>
            <p:cNvSpPr/>
            <p:nvPr/>
          </p:nvSpPr>
          <p:spPr>
            <a:xfrm>
              <a:off x="110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9" name="Text Box 11"/>
            <p:cNvSpPr txBox="1"/>
            <p:nvPr/>
          </p:nvSpPr>
          <p:spPr>
            <a:xfrm>
              <a:off x="1" y="1006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Oval 28"/>
          <p:cNvSpPr/>
          <p:nvPr/>
        </p:nvSpPr>
        <p:spPr>
          <a:xfrm>
            <a:off x="2714997" y="232538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Oval 29"/>
          <p:cNvSpPr/>
          <p:nvPr/>
        </p:nvSpPr>
        <p:spPr>
          <a:xfrm>
            <a:off x="2714997" y="222274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Oval 30"/>
          <p:cNvSpPr/>
          <p:nvPr/>
        </p:nvSpPr>
        <p:spPr>
          <a:xfrm>
            <a:off x="2714997" y="211559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Oval 31"/>
          <p:cNvSpPr/>
          <p:nvPr/>
        </p:nvSpPr>
        <p:spPr>
          <a:xfrm>
            <a:off x="2714997" y="243944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Oval 32"/>
          <p:cNvSpPr/>
          <p:nvPr/>
        </p:nvSpPr>
        <p:spPr>
          <a:xfrm>
            <a:off x="3001938" y="24430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Oval 33"/>
          <p:cNvSpPr/>
          <p:nvPr/>
        </p:nvSpPr>
        <p:spPr>
          <a:xfrm>
            <a:off x="3001938" y="23287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Oval 34"/>
          <p:cNvSpPr/>
          <p:nvPr/>
        </p:nvSpPr>
        <p:spPr>
          <a:xfrm>
            <a:off x="3001938" y="22144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Oval 35"/>
          <p:cNvSpPr/>
          <p:nvPr/>
        </p:nvSpPr>
        <p:spPr>
          <a:xfrm>
            <a:off x="3001938" y="21001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Oval 36"/>
          <p:cNvSpPr/>
          <p:nvPr/>
        </p:nvSpPr>
        <p:spPr>
          <a:xfrm>
            <a:off x="3001938" y="198581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Oval 37"/>
          <p:cNvSpPr/>
          <p:nvPr/>
        </p:nvSpPr>
        <p:spPr>
          <a:xfrm>
            <a:off x="2714997" y="189294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Oval 38"/>
          <p:cNvSpPr/>
          <p:nvPr/>
        </p:nvSpPr>
        <p:spPr>
          <a:xfrm>
            <a:off x="2714997" y="200129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1" name="Group 12"/>
          <p:cNvGrpSpPr/>
          <p:nvPr/>
        </p:nvGrpSpPr>
        <p:grpSpPr>
          <a:xfrm>
            <a:off x="3605014" y="1669108"/>
            <a:ext cx="1543050" cy="1334690"/>
            <a:chOff x="0" y="175"/>
            <a:chExt cx="1296" cy="1121"/>
          </a:xfrm>
        </p:grpSpPr>
        <p:sp>
          <p:nvSpPr>
            <p:cNvPr id="102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5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6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7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8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" name="Oval 39"/>
          <p:cNvSpPr/>
          <p:nvPr/>
        </p:nvSpPr>
        <p:spPr>
          <a:xfrm>
            <a:off x="4522986" y="242634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" name="Oval 40"/>
          <p:cNvSpPr/>
          <p:nvPr/>
        </p:nvSpPr>
        <p:spPr>
          <a:xfrm>
            <a:off x="4522986" y="231204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" name="Oval 41"/>
          <p:cNvSpPr/>
          <p:nvPr/>
        </p:nvSpPr>
        <p:spPr>
          <a:xfrm>
            <a:off x="4522986" y="219774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Oval 52"/>
          <p:cNvSpPr/>
          <p:nvPr/>
        </p:nvSpPr>
        <p:spPr>
          <a:xfrm>
            <a:off x="4522986" y="21024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Oval 53"/>
          <p:cNvSpPr/>
          <p:nvPr/>
        </p:nvSpPr>
        <p:spPr>
          <a:xfrm>
            <a:off x="4522986" y="19881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Oval 54"/>
          <p:cNvSpPr/>
          <p:nvPr/>
        </p:nvSpPr>
        <p:spPr>
          <a:xfrm>
            <a:off x="4522986" y="18738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Oval 55"/>
          <p:cNvSpPr/>
          <p:nvPr/>
        </p:nvSpPr>
        <p:spPr>
          <a:xfrm>
            <a:off x="4253905" y="242753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Oval 56"/>
          <p:cNvSpPr/>
          <p:nvPr/>
        </p:nvSpPr>
        <p:spPr>
          <a:xfrm>
            <a:off x="4253905" y="231323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Oval 57"/>
          <p:cNvSpPr/>
          <p:nvPr/>
        </p:nvSpPr>
        <p:spPr>
          <a:xfrm>
            <a:off x="4253905" y="219893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" name="Oval 58"/>
          <p:cNvSpPr/>
          <p:nvPr/>
        </p:nvSpPr>
        <p:spPr>
          <a:xfrm>
            <a:off x="4838502" y="241586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" name="Oval 59"/>
          <p:cNvSpPr/>
          <p:nvPr/>
        </p:nvSpPr>
        <p:spPr>
          <a:xfrm>
            <a:off x="4838502" y="231919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" name="Oval 60"/>
          <p:cNvSpPr/>
          <p:nvPr/>
        </p:nvSpPr>
        <p:spPr>
          <a:xfrm>
            <a:off x="4838502" y="220489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" name="Oval 61"/>
          <p:cNvSpPr/>
          <p:nvPr/>
        </p:nvSpPr>
        <p:spPr>
          <a:xfrm>
            <a:off x="4838502" y="21024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" name="Oval 62"/>
          <p:cNvSpPr/>
          <p:nvPr/>
        </p:nvSpPr>
        <p:spPr>
          <a:xfrm>
            <a:off x="4838502" y="199414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7" name="Group 20"/>
          <p:cNvGrpSpPr/>
          <p:nvPr/>
        </p:nvGrpSpPr>
        <p:grpSpPr>
          <a:xfrm>
            <a:off x="5580112" y="1640389"/>
            <a:ext cx="1543050" cy="1435418"/>
            <a:chOff x="0" y="183"/>
            <a:chExt cx="1296" cy="1113"/>
          </a:xfrm>
        </p:grpSpPr>
        <p:sp>
          <p:nvSpPr>
            <p:cNvPr id="128" name="AutoShape 21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9" name="Line 22"/>
            <p:cNvSpPr/>
            <p:nvPr/>
          </p:nvSpPr>
          <p:spPr>
            <a:xfrm>
              <a:off x="14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0" name="Line 23"/>
            <p:cNvSpPr/>
            <p:nvPr/>
          </p:nvSpPr>
          <p:spPr>
            <a:xfrm>
              <a:off x="38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1" name="Line 24"/>
            <p:cNvSpPr/>
            <p:nvPr/>
          </p:nvSpPr>
          <p:spPr>
            <a:xfrm flipH="1">
              <a:off x="62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2" name="Line 25"/>
            <p:cNvSpPr/>
            <p:nvPr/>
          </p:nvSpPr>
          <p:spPr>
            <a:xfrm flipH="1">
              <a:off x="86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3" name="Line 26"/>
            <p:cNvSpPr/>
            <p:nvPr/>
          </p:nvSpPr>
          <p:spPr>
            <a:xfrm>
              <a:off x="110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4" name="Text Box 27"/>
            <p:cNvSpPr txBox="1"/>
            <p:nvPr/>
          </p:nvSpPr>
          <p:spPr>
            <a:xfrm>
              <a:off x="0" y="1008"/>
              <a:ext cx="1296" cy="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5" name="Oval 42"/>
          <p:cNvSpPr/>
          <p:nvPr/>
        </p:nvSpPr>
        <p:spPr>
          <a:xfrm>
            <a:off x="6807696" y="237062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Oval 43"/>
          <p:cNvSpPr/>
          <p:nvPr/>
        </p:nvSpPr>
        <p:spPr>
          <a:xfrm>
            <a:off x="6807696" y="24873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Oval 44"/>
          <p:cNvSpPr/>
          <p:nvPr/>
        </p:nvSpPr>
        <p:spPr>
          <a:xfrm>
            <a:off x="6238578" y="24968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Oval 45"/>
          <p:cNvSpPr/>
          <p:nvPr/>
        </p:nvSpPr>
        <p:spPr>
          <a:xfrm>
            <a:off x="5952828" y="2258942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" name="Oval 46"/>
          <p:cNvSpPr/>
          <p:nvPr/>
        </p:nvSpPr>
        <p:spPr>
          <a:xfrm>
            <a:off x="5952828" y="23730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" name="Oval 47"/>
          <p:cNvSpPr/>
          <p:nvPr/>
        </p:nvSpPr>
        <p:spPr>
          <a:xfrm>
            <a:off x="5952828" y="2487542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Oval 48"/>
          <p:cNvSpPr/>
          <p:nvPr/>
        </p:nvSpPr>
        <p:spPr>
          <a:xfrm>
            <a:off x="6807696" y="225394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" name="Oval 63"/>
          <p:cNvSpPr/>
          <p:nvPr/>
        </p:nvSpPr>
        <p:spPr>
          <a:xfrm>
            <a:off x="6238578" y="238967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" name="Oval 64"/>
          <p:cNvSpPr/>
          <p:nvPr/>
        </p:nvSpPr>
        <p:spPr>
          <a:xfrm>
            <a:off x="6533853" y="24968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" name="Oval 65"/>
          <p:cNvSpPr/>
          <p:nvPr/>
        </p:nvSpPr>
        <p:spPr>
          <a:xfrm>
            <a:off x="6533853" y="238967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" name="Oval 66"/>
          <p:cNvSpPr/>
          <p:nvPr/>
        </p:nvSpPr>
        <p:spPr>
          <a:xfrm>
            <a:off x="6533853" y="228132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7"/>
          <p:cNvSpPr/>
          <p:nvPr/>
        </p:nvSpPr>
        <p:spPr>
          <a:xfrm>
            <a:off x="6533853" y="21741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8"/>
          <p:cNvSpPr/>
          <p:nvPr/>
        </p:nvSpPr>
        <p:spPr>
          <a:xfrm>
            <a:off x="6807696" y="201938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" name="Oval 69"/>
          <p:cNvSpPr/>
          <p:nvPr/>
        </p:nvSpPr>
        <p:spPr>
          <a:xfrm>
            <a:off x="6807696" y="21360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" name="Oval 70"/>
          <p:cNvSpPr/>
          <p:nvPr/>
        </p:nvSpPr>
        <p:spPr>
          <a:xfrm>
            <a:off x="6807696" y="190270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0" name="图片 7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1" name="图片 15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323532" y="1003145"/>
            <a:ext cx="1166673" cy="1064551"/>
            <a:chOff x="670145" y="1457273"/>
            <a:chExt cx="1555361" cy="1419401"/>
          </a:xfrm>
        </p:grpSpPr>
        <p:pic>
          <p:nvPicPr>
            <p:cNvPr id="154" name="图片 153" descr="28Z58PICt4r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矩形 15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81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9" grpId="0" bldLvl="0" animBg="1"/>
      <p:bldP spid="110" grpId="0" bldLvl="0" animBg="1"/>
      <p:bldP spid="111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1" grpId="0" bldLvl="0" animBg="1"/>
      <p:bldP spid="142" grpId="0" bldLvl="0" animBg="1"/>
      <p:bldP spid="143" grpId="0" bldLvl="0" animBg="1"/>
      <p:bldP spid="144" grpId="0" bldLvl="0" animBg="1"/>
      <p:bldP spid="145" grpId="0" bldLvl="0" animBg="1"/>
      <p:bldP spid="146" grpId="0" bldLvl="0" animBg="1"/>
      <p:bldP spid="147" grpId="0" bldLvl="0" animBg="1"/>
      <p:bldP spid="148" grpId="0" bldLvl="0" animBg="1"/>
      <p:bldP spid="14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931266" y="3102769"/>
            <a:ext cx="2488606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122" name="Group 4"/>
          <p:cNvGrpSpPr/>
          <p:nvPr/>
        </p:nvGrpSpPr>
        <p:grpSpPr>
          <a:xfrm>
            <a:off x="1298453" y="1588058"/>
            <a:ext cx="1544241" cy="1328737"/>
            <a:chOff x="0" y="180"/>
            <a:chExt cx="1297" cy="1116"/>
          </a:xfrm>
        </p:grpSpPr>
        <p:sp>
          <p:nvSpPr>
            <p:cNvPr id="5123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Line 6"/>
            <p:cNvSpPr/>
            <p:nvPr/>
          </p:nvSpPr>
          <p:spPr>
            <a:xfrm>
              <a:off x="14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5" name="Line 7"/>
            <p:cNvSpPr/>
            <p:nvPr/>
          </p:nvSpPr>
          <p:spPr>
            <a:xfrm>
              <a:off x="38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6" name="Line 8"/>
            <p:cNvSpPr/>
            <p:nvPr/>
          </p:nvSpPr>
          <p:spPr>
            <a:xfrm flipH="1">
              <a:off x="62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7" name="Line 9"/>
            <p:cNvSpPr/>
            <p:nvPr/>
          </p:nvSpPr>
          <p:spPr>
            <a:xfrm flipH="1">
              <a:off x="86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8" name="Line 10"/>
            <p:cNvSpPr/>
            <p:nvPr/>
          </p:nvSpPr>
          <p:spPr>
            <a:xfrm>
              <a:off x="110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29" name="Text Box 11"/>
            <p:cNvSpPr txBox="1"/>
            <p:nvPr/>
          </p:nvSpPr>
          <p:spPr>
            <a:xfrm>
              <a:off x="1" y="1006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72" name="Oval 28"/>
          <p:cNvSpPr/>
          <p:nvPr/>
        </p:nvSpPr>
        <p:spPr>
          <a:xfrm>
            <a:off x="2249761" y="223837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Oval 29"/>
          <p:cNvSpPr/>
          <p:nvPr/>
        </p:nvSpPr>
        <p:spPr>
          <a:xfrm>
            <a:off x="2249761" y="213574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4" name="Oval 30"/>
          <p:cNvSpPr/>
          <p:nvPr/>
        </p:nvSpPr>
        <p:spPr>
          <a:xfrm>
            <a:off x="2249761" y="202858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5" name="Oval 31"/>
          <p:cNvSpPr/>
          <p:nvPr/>
        </p:nvSpPr>
        <p:spPr>
          <a:xfrm>
            <a:off x="2249761" y="235243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6" name="Oval 32"/>
          <p:cNvSpPr/>
          <p:nvPr/>
        </p:nvSpPr>
        <p:spPr>
          <a:xfrm>
            <a:off x="2536702" y="235600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7" name="Oval 33"/>
          <p:cNvSpPr/>
          <p:nvPr/>
        </p:nvSpPr>
        <p:spPr>
          <a:xfrm>
            <a:off x="2536702" y="224170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8" name="Oval 34"/>
          <p:cNvSpPr/>
          <p:nvPr/>
        </p:nvSpPr>
        <p:spPr>
          <a:xfrm>
            <a:off x="2536702" y="212740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9" name="Oval 35"/>
          <p:cNvSpPr/>
          <p:nvPr/>
        </p:nvSpPr>
        <p:spPr>
          <a:xfrm>
            <a:off x="2536702" y="201310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0" name="Oval 36"/>
          <p:cNvSpPr/>
          <p:nvPr/>
        </p:nvSpPr>
        <p:spPr>
          <a:xfrm>
            <a:off x="2536702" y="189880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1" name="Oval 37"/>
          <p:cNvSpPr/>
          <p:nvPr/>
        </p:nvSpPr>
        <p:spPr>
          <a:xfrm>
            <a:off x="2249761" y="18059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2" name="Oval 38"/>
          <p:cNvSpPr/>
          <p:nvPr/>
        </p:nvSpPr>
        <p:spPr>
          <a:xfrm>
            <a:off x="2249761" y="191428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3" name="Text Box 49"/>
          <p:cNvSpPr txBox="1"/>
          <p:nvPr/>
        </p:nvSpPr>
        <p:spPr>
          <a:xfrm>
            <a:off x="2276155" y="3094437"/>
            <a:ext cx="49564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627536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拨一拨，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419876" y="1735865"/>
            <a:ext cx="4886243" cy="1820237"/>
          </a:xfrm>
          <a:prstGeom prst="wedgeRoundRectCallout">
            <a:avLst>
              <a:gd name="adj1" fmla="val -63074"/>
              <a:gd name="adj2" fmla="val -2225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上有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个十，在十位上写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，个位上有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个一，在个位上写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。这个数写作：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6172" grpId="0" bldLvl="0" animBg="1"/>
      <p:bldP spid="6173" grpId="0" bldLvl="0" animBg="1"/>
      <p:bldP spid="6174" grpId="0" bldLvl="0" animBg="1"/>
      <p:bldP spid="6175" grpId="0" bldLvl="0" animBg="1"/>
      <p:bldP spid="6176" grpId="0" bldLvl="0" animBg="1"/>
      <p:bldP spid="6177" grpId="0" bldLvl="0" animBg="1"/>
      <p:bldP spid="6178" grpId="0" bldLvl="0" animBg="1"/>
      <p:bldP spid="6179" grpId="0" bldLvl="0" animBg="1"/>
      <p:bldP spid="6180" grpId="0" bldLvl="0" animBg="1"/>
      <p:bldP spid="6181" grpId="0" bldLvl="0" animBg="1"/>
      <p:bldP spid="6182" grpId="0" bldLvl="0" animBg="1"/>
      <p:bldP spid="6193" grpId="0"/>
      <p:bldP spid="2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-684584" y="3381922"/>
            <a:ext cx="6593061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写作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)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130" name="Group 12"/>
          <p:cNvGrpSpPr/>
          <p:nvPr/>
        </p:nvGrpSpPr>
        <p:grpSpPr>
          <a:xfrm>
            <a:off x="1299965" y="1903423"/>
            <a:ext cx="1543050" cy="1334690"/>
            <a:chOff x="0" y="175"/>
            <a:chExt cx="1296" cy="1121"/>
          </a:xfrm>
        </p:grpSpPr>
        <p:sp>
          <p:nvSpPr>
            <p:cNvPr id="5131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3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4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5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6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37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83" name="Oval 39"/>
          <p:cNvSpPr/>
          <p:nvPr/>
        </p:nvSpPr>
        <p:spPr>
          <a:xfrm>
            <a:off x="2217937" y="26606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4" name="Oval 40"/>
          <p:cNvSpPr/>
          <p:nvPr/>
        </p:nvSpPr>
        <p:spPr>
          <a:xfrm>
            <a:off x="2217937" y="25463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5" name="Oval 41"/>
          <p:cNvSpPr/>
          <p:nvPr/>
        </p:nvSpPr>
        <p:spPr>
          <a:xfrm>
            <a:off x="2217937" y="24320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4" name="Text Box 50"/>
          <p:cNvSpPr txBox="1"/>
          <p:nvPr/>
        </p:nvSpPr>
        <p:spPr>
          <a:xfrm>
            <a:off x="2521033" y="3406231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96" name="Oval 52"/>
          <p:cNvSpPr/>
          <p:nvPr/>
        </p:nvSpPr>
        <p:spPr>
          <a:xfrm>
            <a:off x="2217937" y="233681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7" name="Oval 53"/>
          <p:cNvSpPr/>
          <p:nvPr/>
        </p:nvSpPr>
        <p:spPr>
          <a:xfrm>
            <a:off x="2217937" y="222251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8" name="Oval 54"/>
          <p:cNvSpPr/>
          <p:nvPr/>
        </p:nvSpPr>
        <p:spPr>
          <a:xfrm>
            <a:off x="2217937" y="210821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9" name="Oval 55"/>
          <p:cNvSpPr/>
          <p:nvPr/>
        </p:nvSpPr>
        <p:spPr>
          <a:xfrm>
            <a:off x="1948856" y="26618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0" name="Oval 56"/>
          <p:cNvSpPr/>
          <p:nvPr/>
        </p:nvSpPr>
        <p:spPr>
          <a:xfrm>
            <a:off x="1948856" y="25475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1" name="Oval 57"/>
          <p:cNvSpPr/>
          <p:nvPr/>
        </p:nvSpPr>
        <p:spPr>
          <a:xfrm>
            <a:off x="1948856" y="243325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2" name="Oval 58"/>
          <p:cNvSpPr/>
          <p:nvPr/>
        </p:nvSpPr>
        <p:spPr>
          <a:xfrm>
            <a:off x="2533453" y="265018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3" name="Oval 59"/>
          <p:cNvSpPr/>
          <p:nvPr/>
        </p:nvSpPr>
        <p:spPr>
          <a:xfrm>
            <a:off x="2533453" y="255350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4" name="Oval 60"/>
          <p:cNvSpPr/>
          <p:nvPr/>
        </p:nvSpPr>
        <p:spPr>
          <a:xfrm>
            <a:off x="2533453" y="243920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5" name="Oval 61"/>
          <p:cNvSpPr/>
          <p:nvPr/>
        </p:nvSpPr>
        <p:spPr>
          <a:xfrm>
            <a:off x="2533453" y="233681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6" name="Oval 62"/>
          <p:cNvSpPr/>
          <p:nvPr/>
        </p:nvSpPr>
        <p:spPr>
          <a:xfrm>
            <a:off x="2533453" y="222846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圆角矩形标注 78"/>
          <p:cNvSpPr/>
          <p:nvPr/>
        </p:nvSpPr>
        <p:spPr>
          <a:xfrm>
            <a:off x="3635900" y="1059582"/>
            <a:ext cx="4244559" cy="3024336"/>
          </a:xfrm>
          <a:prstGeom prst="wedgeRoundRectCallout">
            <a:avLst>
              <a:gd name="adj1" fmla="val -69708"/>
              <a:gd name="adj2" fmla="val -25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个百，在百位上写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个十，在十位上写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个位上有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个一，在个位上写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这个数写作：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95536" y="627536"/>
            <a:ext cx="3312368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拨一拨，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6183" grpId="0" bldLvl="0" animBg="1"/>
      <p:bldP spid="6184" grpId="0" bldLvl="0" animBg="1"/>
      <p:bldP spid="6185" grpId="0" bldLvl="0" animBg="1"/>
      <p:bldP spid="6194" grpId="0"/>
      <p:bldP spid="6196" grpId="0" bldLvl="0" animBg="1"/>
      <p:bldP spid="6197" grpId="0" bldLvl="0" animBg="1"/>
      <p:bldP spid="6198" grpId="0" bldLvl="0" animBg="1"/>
      <p:bldP spid="6199" grpId="0" bldLvl="0" animBg="1"/>
      <p:bldP spid="6200" grpId="0" bldLvl="0" animBg="1"/>
      <p:bldP spid="6201" grpId="0" bldLvl="0" animBg="1"/>
      <p:bldP spid="6202" grpId="0" bldLvl="0" animBg="1"/>
      <p:bldP spid="6203" grpId="0" bldLvl="0" animBg="1"/>
      <p:bldP spid="6204" grpId="0" bldLvl="0" animBg="1"/>
      <p:bldP spid="6205" grpId="0" bldLvl="0" animBg="1"/>
      <p:bldP spid="6206" grpId="0" bldLvl="0" animBg="1"/>
      <p:bldP spid="79" grpId="0" animBg="1"/>
      <p:bldP spid="3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1651348" y="3102769"/>
            <a:ext cx="6593061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138" name="Group 20"/>
          <p:cNvGrpSpPr/>
          <p:nvPr/>
        </p:nvGrpSpPr>
        <p:grpSpPr>
          <a:xfrm>
            <a:off x="5909270" y="1528765"/>
            <a:ext cx="1543050" cy="1435418"/>
            <a:chOff x="0" y="183"/>
            <a:chExt cx="1296" cy="1113"/>
          </a:xfrm>
        </p:grpSpPr>
        <p:sp>
          <p:nvSpPr>
            <p:cNvPr id="5139" name="AutoShape 21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Line 22"/>
            <p:cNvSpPr/>
            <p:nvPr/>
          </p:nvSpPr>
          <p:spPr>
            <a:xfrm>
              <a:off x="14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1" name="Line 23"/>
            <p:cNvSpPr/>
            <p:nvPr/>
          </p:nvSpPr>
          <p:spPr>
            <a:xfrm>
              <a:off x="38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2" name="Line 24"/>
            <p:cNvSpPr/>
            <p:nvPr/>
          </p:nvSpPr>
          <p:spPr>
            <a:xfrm flipH="1">
              <a:off x="62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3" name="Line 25"/>
            <p:cNvSpPr/>
            <p:nvPr/>
          </p:nvSpPr>
          <p:spPr>
            <a:xfrm flipH="1">
              <a:off x="86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4" name="Line 26"/>
            <p:cNvSpPr/>
            <p:nvPr/>
          </p:nvSpPr>
          <p:spPr>
            <a:xfrm>
              <a:off x="110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45" name="Text Box 27"/>
            <p:cNvSpPr txBox="1"/>
            <p:nvPr/>
          </p:nvSpPr>
          <p:spPr>
            <a:xfrm>
              <a:off x="0" y="1008"/>
              <a:ext cx="1296" cy="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86" name="Oval 42"/>
          <p:cNvSpPr/>
          <p:nvPr/>
        </p:nvSpPr>
        <p:spPr>
          <a:xfrm>
            <a:off x="7136854" y="225899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7" name="Oval 43"/>
          <p:cNvSpPr/>
          <p:nvPr/>
        </p:nvSpPr>
        <p:spPr>
          <a:xfrm>
            <a:off x="7136854" y="237568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8" name="Oval 44"/>
          <p:cNvSpPr/>
          <p:nvPr/>
        </p:nvSpPr>
        <p:spPr>
          <a:xfrm>
            <a:off x="6567736" y="23852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Oval 45"/>
          <p:cNvSpPr/>
          <p:nvPr/>
        </p:nvSpPr>
        <p:spPr>
          <a:xfrm>
            <a:off x="6281986" y="2147318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Oval 46"/>
          <p:cNvSpPr/>
          <p:nvPr/>
        </p:nvSpPr>
        <p:spPr>
          <a:xfrm>
            <a:off x="6281986" y="226138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1" name="Oval 47"/>
          <p:cNvSpPr/>
          <p:nvPr/>
        </p:nvSpPr>
        <p:spPr>
          <a:xfrm>
            <a:off x="6281986" y="2375918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2" name="Oval 48"/>
          <p:cNvSpPr/>
          <p:nvPr/>
        </p:nvSpPr>
        <p:spPr>
          <a:xfrm>
            <a:off x="7136854" y="214231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5" name="Text Box 51"/>
          <p:cNvSpPr txBox="1"/>
          <p:nvPr/>
        </p:nvSpPr>
        <p:spPr>
          <a:xfrm>
            <a:off x="6933725" y="3102771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3246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07" name="Oval 63"/>
          <p:cNvSpPr/>
          <p:nvPr/>
        </p:nvSpPr>
        <p:spPr>
          <a:xfrm>
            <a:off x="6567736" y="227804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8" name="Oval 64"/>
          <p:cNvSpPr/>
          <p:nvPr/>
        </p:nvSpPr>
        <p:spPr>
          <a:xfrm>
            <a:off x="6863011" y="238520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09" name="Oval 65"/>
          <p:cNvSpPr/>
          <p:nvPr/>
        </p:nvSpPr>
        <p:spPr>
          <a:xfrm>
            <a:off x="6863011" y="227804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0" name="Oval 66"/>
          <p:cNvSpPr/>
          <p:nvPr/>
        </p:nvSpPr>
        <p:spPr>
          <a:xfrm>
            <a:off x="6863011" y="216970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1" name="Oval 67"/>
          <p:cNvSpPr/>
          <p:nvPr/>
        </p:nvSpPr>
        <p:spPr>
          <a:xfrm>
            <a:off x="6863011" y="206254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2" name="Oval 68"/>
          <p:cNvSpPr/>
          <p:nvPr/>
        </p:nvSpPr>
        <p:spPr>
          <a:xfrm>
            <a:off x="7136854" y="19077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3" name="Oval 69"/>
          <p:cNvSpPr/>
          <p:nvPr/>
        </p:nvSpPr>
        <p:spPr>
          <a:xfrm>
            <a:off x="7136854" y="202444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14" name="Oval 70"/>
          <p:cNvSpPr/>
          <p:nvPr/>
        </p:nvSpPr>
        <p:spPr>
          <a:xfrm>
            <a:off x="7136854" y="179108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圆角矩形标注 78"/>
          <p:cNvSpPr/>
          <p:nvPr/>
        </p:nvSpPr>
        <p:spPr>
          <a:xfrm>
            <a:off x="899592" y="1419623"/>
            <a:ext cx="4701894" cy="2736304"/>
          </a:xfrm>
          <a:prstGeom prst="wedgeRoundRectCallout">
            <a:avLst>
              <a:gd name="adj1" fmla="val 62726"/>
              <a:gd name="adj2" fmla="val -2029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千位上有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个千，在千位上写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，百位上有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个百，在百位上写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珠子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十，在十位上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，个位上有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颗珠子也就是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个一，在个位上写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这个数写作：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3246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395536" y="627536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拨一拨，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2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6186" grpId="0" bldLvl="0" animBg="1"/>
      <p:bldP spid="6187" grpId="0" bldLvl="0" animBg="1"/>
      <p:bldP spid="6188" grpId="0" bldLvl="0" animBg="1"/>
      <p:bldP spid="6189" grpId="0" bldLvl="0" animBg="1"/>
      <p:bldP spid="6190" grpId="0" bldLvl="0" animBg="1"/>
      <p:bldP spid="6191" grpId="0" bldLvl="0" animBg="1"/>
      <p:bldP spid="6192" grpId="0" bldLvl="0" animBg="1"/>
      <p:bldP spid="6195" grpId="0"/>
      <p:bldP spid="6207" grpId="0" bldLvl="0" animBg="1"/>
      <p:bldP spid="6208" grpId="0" bldLvl="0" animBg="1"/>
      <p:bldP spid="6209" grpId="0" bldLvl="0" animBg="1"/>
      <p:bldP spid="6210" grpId="0" bldLvl="0" animBg="1"/>
      <p:bldP spid="6211" grpId="0" bldLvl="0" animBg="1"/>
      <p:bldP spid="6212" grpId="0" bldLvl="0" animBg="1"/>
      <p:bldP spid="6213" grpId="0" bldLvl="0" animBg="1"/>
      <p:bldP spid="6214" grpId="0" bldLvl="0" animBg="1"/>
      <p:bldP spid="79" grpId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/>
          <p:nvPr/>
        </p:nvSpPr>
        <p:spPr>
          <a:xfrm>
            <a:off x="903193" y="2764975"/>
            <a:ext cx="7197203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 )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 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23529" y="3403966"/>
            <a:ext cx="8424936" cy="936105"/>
            <a:chOff x="2631602" y="3315800"/>
            <a:chExt cx="3666269" cy="1565835"/>
          </a:xfrm>
          <a:noFill/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2662938" y="3315800"/>
              <a:ext cx="3561258" cy="1565835"/>
            </a:xfrm>
            <a:prstGeom prst="flowChartAlternateProcess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631602" y="3315803"/>
              <a:ext cx="3666269" cy="1537894"/>
            </a:xfrm>
            <a:prstGeom prst="flowChartAlternateProcess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写数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方法：写数时，先明确是几位数，再从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高位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写起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，按照数位顺序写。几千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在千位上写几，几百在百位上写几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……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82" name="Group 4"/>
          <p:cNvGrpSpPr/>
          <p:nvPr/>
        </p:nvGrpSpPr>
        <p:grpSpPr>
          <a:xfrm>
            <a:off x="1366319" y="1382289"/>
            <a:ext cx="1544241" cy="1328737"/>
            <a:chOff x="0" y="180"/>
            <a:chExt cx="1297" cy="1116"/>
          </a:xfrm>
        </p:grpSpPr>
        <p:sp>
          <p:nvSpPr>
            <p:cNvPr id="83" name="AutoShape 5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Line 6"/>
            <p:cNvSpPr/>
            <p:nvPr/>
          </p:nvSpPr>
          <p:spPr>
            <a:xfrm>
              <a:off x="14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" name="Line 7"/>
            <p:cNvSpPr/>
            <p:nvPr/>
          </p:nvSpPr>
          <p:spPr>
            <a:xfrm>
              <a:off x="38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6" name="Line 8"/>
            <p:cNvSpPr/>
            <p:nvPr/>
          </p:nvSpPr>
          <p:spPr>
            <a:xfrm flipH="1">
              <a:off x="62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7" name="Line 9"/>
            <p:cNvSpPr/>
            <p:nvPr/>
          </p:nvSpPr>
          <p:spPr>
            <a:xfrm flipH="1">
              <a:off x="86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8" name="Line 10"/>
            <p:cNvSpPr/>
            <p:nvPr/>
          </p:nvSpPr>
          <p:spPr>
            <a:xfrm>
              <a:off x="1104" y="180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9" name="Text Box 11"/>
            <p:cNvSpPr txBox="1"/>
            <p:nvPr/>
          </p:nvSpPr>
          <p:spPr>
            <a:xfrm>
              <a:off x="1" y="1006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Oval 28"/>
          <p:cNvSpPr/>
          <p:nvPr/>
        </p:nvSpPr>
        <p:spPr>
          <a:xfrm>
            <a:off x="2317624" y="203260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Oval 29"/>
          <p:cNvSpPr/>
          <p:nvPr/>
        </p:nvSpPr>
        <p:spPr>
          <a:xfrm>
            <a:off x="2317624" y="192997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Oval 30"/>
          <p:cNvSpPr/>
          <p:nvPr/>
        </p:nvSpPr>
        <p:spPr>
          <a:xfrm>
            <a:off x="2317624" y="182281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Oval 31"/>
          <p:cNvSpPr/>
          <p:nvPr/>
        </p:nvSpPr>
        <p:spPr>
          <a:xfrm>
            <a:off x="2317624" y="214666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Oval 32"/>
          <p:cNvSpPr/>
          <p:nvPr/>
        </p:nvSpPr>
        <p:spPr>
          <a:xfrm>
            <a:off x="2604565" y="21502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Oval 33"/>
          <p:cNvSpPr/>
          <p:nvPr/>
        </p:nvSpPr>
        <p:spPr>
          <a:xfrm>
            <a:off x="2604565" y="20359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Oval 34"/>
          <p:cNvSpPr/>
          <p:nvPr/>
        </p:nvSpPr>
        <p:spPr>
          <a:xfrm>
            <a:off x="2604565" y="19216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Oval 35"/>
          <p:cNvSpPr/>
          <p:nvPr/>
        </p:nvSpPr>
        <p:spPr>
          <a:xfrm>
            <a:off x="2604565" y="18073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Oval 36"/>
          <p:cNvSpPr/>
          <p:nvPr/>
        </p:nvSpPr>
        <p:spPr>
          <a:xfrm>
            <a:off x="2604565" y="169304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Oval 37"/>
          <p:cNvSpPr/>
          <p:nvPr/>
        </p:nvSpPr>
        <p:spPr>
          <a:xfrm>
            <a:off x="2317624" y="160017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Oval 38"/>
          <p:cNvSpPr/>
          <p:nvPr/>
        </p:nvSpPr>
        <p:spPr>
          <a:xfrm>
            <a:off x="2317624" y="170851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1" name="Group 12"/>
          <p:cNvGrpSpPr/>
          <p:nvPr/>
        </p:nvGrpSpPr>
        <p:grpSpPr>
          <a:xfrm>
            <a:off x="3495673" y="1376335"/>
            <a:ext cx="1543050" cy="1334690"/>
            <a:chOff x="0" y="175"/>
            <a:chExt cx="1296" cy="1121"/>
          </a:xfrm>
        </p:grpSpPr>
        <p:sp>
          <p:nvSpPr>
            <p:cNvPr id="102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5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6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7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8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" name="Oval 39"/>
          <p:cNvSpPr/>
          <p:nvPr/>
        </p:nvSpPr>
        <p:spPr>
          <a:xfrm>
            <a:off x="4413645" y="21335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" name="Oval 40"/>
          <p:cNvSpPr/>
          <p:nvPr/>
        </p:nvSpPr>
        <p:spPr>
          <a:xfrm>
            <a:off x="4413645" y="20192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" name="Oval 41"/>
          <p:cNvSpPr/>
          <p:nvPr/>
        </p:nvSpPr>
        <p:spPr>
          <a:xfrm>
            <a:off x="4413645" y="190497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Oval 52"/>
          <p:cNvSpPr/>
          <p:nvPr/>
        </p:nvSpPr>
        <p:spPr>
          <a:xfrm>
            <a:off x="4413645" y="180972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Oval 53"/>
          <p:cNvSpPr/>
          <p:nvPr/>
        </p:nvSpPr>
        <p:spPr>
          <a:xfrm>
            <a:off x="4413645" y="169542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Oval 54"/>
          <p:cNvSpPr/>
          <p:nvPr/>
        </p:nvSpPr>
        <p:spPr>
          <a:xfrm>
            <a:off x="4413645" y="158112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Oval 55"/>
          <p:cNvSpPr/>
          <p:nvPr/>
        </p:nvSpPr>
        <p:spPr>
          <a:xfrm>
            <a:off x="4144564" y="21347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Oval 56"/>
          <p:cNvSpPr/>
          <p:nvPr/>
        </p:nvSpPr>
        <p:spPr>
          <a:xfrm>
            <a:off x="4144564" y="20204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Oval 57"/>
          <p:cNvSpPr/>
          <p:nvPr/>
        </p:nvSpPr>
        <p:spPr>
          <a:xfrm>
            <a:off x="4144564" y="190616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" name="Oval 58"/>
          <p:cNvSpPr/>
          <p:nvPr/>
        </p:nvSpPr>
        <p:spPr>
          <a:xfrm>
            <a:off x="4729161" y="212309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" name="Oval 59"/>
          <p:cNvSpPr/>
          <p:nvPr/>
        </p:nvSpPr>
        <p:spPr>
          <a:xfrm>
            <a:off x="4729161" y="202641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" name="Oval 60"/>
          <p:cNvSpPr/>
          <p:nvPr/>
        </p:nvSpPr>
        <p:spPr>
          <a:xfrm>
            <a:off x="4729161" y="191211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" name="Oval 61"/>
          <p:cNvSpPr/>
          <p:nvPr/>
        </p:nvSpPr>
        <p:spPr>
          <a:xfrm>
            <a:off x="4729161" y="180972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" name="Oval 62"/>
          <p:cNvSpPr/>
          <p:nvPr/>
        </p:nvSpPr>
        <p:spPr>
          <a:xfrm>
            <a:off x="4729161" y="170137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7" name="Group 20"/>
          <p:cNvGrpSpPr/>
          <p:nvPr/>
        </p:nvGrpSpPr>
        <p:grpSpPr>
          <a:xfrm>
            <a:off x="6156176" y="1347616"/>
            <a:ext cx="1543050" cy="1435418"/>
            <a:chOff x="0" y="183"/>
            <a:chExt cx="1296" cy="1113"/>
          </a:xfrm>
        </p:grpSpPr>
        <p:sp>
          <p:nvSpPr>
            <p:cNvPr id="128" name="AutoShape 21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9" name="Line 22"/>
            <p:cNvSpPr/>
            <p:nvPr/>
          </p:nvSpPr>
          <p:spPr>
            <a:xfrm>
              <a:off x="14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0" name="Line 23"/>
            <p:cNvSpPr/>
            <p:nvPr/>
          </p:nvSpPr>
          <p:spPr>
            <a:xfrm>
              <a:off x="38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1" name="Line 24"/>
            <p:cNvSpPr/>
            <p:nvPr/>
          </p:nvSpPr>
          <p:spPr>
            <a:xfrm flipH="1">
              <a:off x="62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2" name="Line 25"/>
            <p:cNvSpPr/>
            <p:nvPr/>
          </p:nvSpPr>
          <p:spPr>
            <a:xfrm flipH="1">
              <a:off x="86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3" name="Line 26"/>
            <p:cNvSpPr/>
            <p:nvPr/>
          </p:nvSpPr>
          <p:spPr>
            <a:xfrm>
              <a:off x="1104" y="183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4" name="Text Box 27"/>
            <p:cNvSpPr txBox="1"/>
            <p:nvPr/>
          </p:nvSpPr>
          <p:spPr>
            <a:xfrm>
              <a:off x="0" y="1008"/>
              <a:ext cx="1296" cy="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5" name="Oval 42"/>
          <p:cNvSpPr/>
          <p:nvPr/>
        </p:nvSpPr>
        <p:spPr>
          <a:xfrm>
            <a:off x="7380312" y="207784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Oval 43"/>
          <p:cNvSpPr/>
          <p:nvPr/>
        </p:nvSpPr>
        <p:spPr>
          <a:xfrm>
            <a:off x="7380312" y="21945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Oval 44"/>
          <p:cNvSpPr/>
          <p:nvPr/>
        </p:nvSpPr>
        <p:spPr>
          <a:xfrm>
            <a:off x="6804248" y="220405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Oval 45"/>
          <p:cNvSpPr/>
          <p:nvPr/>
        </p:nvSpPr>
        <p:spPr>
          <a:xfrm>
            <a:off x="6516216" y="1966169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" name="Oval 46"/>
          <p:cNvSpPr/>
          <p:nvPr/>
        </p:nvSpPr>
        <p:spPr>
          <a:xfrm>
            <a:off x="6516216" y="208023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" name="Oval 47"/>
          <p:cNvSpPr/>
          <p:nvPr/>
        </p:nvSpPr>
        <p:spPr>
          <a:xfrm>
            <a:off x="6516216" y="2194769"/>
            <a:ext cx="171450" cy="12382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Oval 48"/>
          <p:cNvSpPr/>
          <p:nvPr/>
        </p:nvSpPr>
        <p:spPr>
          <a:xfrm>
            <a:off x="7380312" y="196116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" name="Oval 63"/>
          <p:cNvSpPr/>
          <p:nvPr/>
        </p:nvSpPr>
        <p:spPr>
          <a:xfrm>
            <a:off x="6804248" y="209689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" name="Oval 64"/>
          <p:cNvSpPr/>
          <p:nvPr/>
        </p:nvSpPr>
        <p:spPr>
          <a:xfrm>
            <a:off x="7092280" y="220405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" name="Oval 65"/>
          <p:cNvSpPr/>
          <p:nvPr/>
        </p:nvSpPr>
        <p:spPr>
          <a:xfrm>
            <a:off x="7092280" y="2096899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" name="Oval 66"/>
          <p:cNvSpPr/>
          <p:nvPr/>
        </p:nvSpPr>
        <p:spPr>
          <a:xfrm>
            <a:off x="7092280" y="1988552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7"/>
          <p:cNvSpPr/>
          <p:nvPr/>
        </p:nvSpPr>
        <p:spPr>
          <a:xfrm>
            <a:off x="7092280" y="18813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8"/>
          <p:cNvSpPr/>
          <p:nvPr/>
        </p:nvSpPr>
        <p:spPr>
          <a:xfrm>
            <a:off x="7380312" y="172661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" name="Oval 69"/>
          <p:cNvSpPr/>
          <p:nvPr/>
        </p:nvSpPr>
        <p:spPr>
          <a:xfrm>
            <a:off x="7380312" y="1843296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" name="Oval 70"/>
          <p:cNvSpPr/>
          <p:nvPr/>
        </p:nvSpPr>
        <p:spPr>
          <a:xfrm>
            <a:off x="7380312" y="160993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Text Box 49"/>
          <p:cNvSpPr txBox="1"/>
          <p:nvPr/>
        </p:nvSpPr>
        <p:spPr>
          <a:xfrm>
            <a:off x="2310830" y="2787776"/>
            <a:ext cx="49564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50"/>
          <p:cNvSpPr txBox="1"/>
          <p:nvPr/>
        </p:nvSpPr>
        <p:spPr>
          <a:xfrm>
            <a:off x="4675615" y="2787776"/>
            <a:ext cx="6511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Text Box 51"/>
          <p:cNvSpPr txBox="1"/>
          <p:nvPr/>
        </p:nvSpPr>
        <p:spPr>
          <a:xfrm>
            <a:off x="6896392" y="2787776"/>
            <a:ext cx="806631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3246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2" name="图片 15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395536" y="474809"/>
            <a:ext cx="3480440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拨一拨，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写一写。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9" grpId="0" bldLvl="0" animBg="1"/>
      <p:bldP spid="110" grpId="0" bldLvl="0" animBg="1"/>
      <p:bldP spid="111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1" grpId="0" bldLvl="0" animBg="1"/>
      <p:bldP spid="142" grpId="0" bldLvl="0" animBg="1"/>
      <p:bldP spid="143" grpId="0" bldLvl="0" animBg="1"/>
      <p:bldP spid="144" grpId="0" bldLvl="0" animBg="1"/>
      <p:bldP spid="145" grpId="0" bldLvl="0" animBg="1"/>
      <p:bldP spid="146" grpId="0" bldLvl="0" animBg="1"/>
      <p:bldP spid="147" grpId="0" bldLvl="0" animBg="1"/>
      <p:bldP spid="148" grpId="0" bldLvl="0" animBg="1"/>
      <p:bldP spid="149" grpId="0" bldLvl="0" animBg="1"/>
      <p:bldP spid="79" grpId="0"/>
      <p:bldP spid="80" grpId="0"/>
      <p:bldP spid="150" grpId="0"/>
      <p:bldP spid="15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12"/>
          <p:cNvGrpSpPr/>
          <p:nvPr/>
        </p:nvGrpSpPr>
        <p:grpSpPr>
          <a:xfrm>
            <a:off x="3024014" y="1923679"/>
            <a:ext cx="1543050" cy="1334690"/>
            <a:chOff x="0" y="175"/>
            <a:chExt cx="1296" cy="1121"/>
          </a:xfrm>
        </p:grpSpPr>
        <p:sp>
          <p:nvSpPr>
            <p:cNvPr id="53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9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12"/>
          <p:cNvGrpSpPr/>
          <p:nvPr/>
        </p:nvGrpSpPr>
        <p:grpSpPr>
          <a:xfrm>
            <a:off x="1120924" y="1923679"/>
            <a:ext cx="1543050" cy="1334690"/>
            <a:chOff x="0" y="175"/>
            <a:chExt cx="1296" cy="1121"/>
          </a:xfrm>
        </p:grpSpPr>
        <p:sp>
          <p:nvSpPr>
            <p:cNvPr id="45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5" name="Rectangle 3"/>
          <p:cNvSpPr/>
          <p:nvPr/>
        </p:nvSpPr>
        <p:spPr>
          <a:xfrm>
            <a:off x="395538" y="3489796"/>
            <a:ext cx="4482703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写作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 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62" name="Oval 20"/>
          <p:cNvSpPr/>
          <p:nvPr/>
        </p:nvSpPr>
        <p:spPr>
          <a:xfrm>
            <a:off x="1475383" y="267220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3" name="Oval 21"/>
          <p:cNvSpPr/>
          <p:nvPr/>
        </p:nvSpPr>
        <p:spPr>
          <a:xfrm>
            <a:off x="1475383" y="255790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Oval 23"/>
          <p:cNvSpPr/>
          <p:nvPr/>
        </p:nvSpPr>
        <p:spPr>
          <a:xfrm>
            <a:off x="1758752" y="26734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6" name="Oval 24"/>
          <p:cNvSpPr/>
          <p:nvPr/>
        </p:nvSpPr>
        <p:spPr>
          <a:xfrm>
            <a:off x="1758752" y="256036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Oval 25"/>
          <p:cNvSpPr/>
          <p:nvPr/>
        </p:nvSpPr>
        <p:spPr>
          <a:xfrm>
            <a:off x="1758752" y="2447255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Oval 26"/>
          <p:cNvSpPr/>
          <p:nvPr/>
        </p:nvSpPr>
        <p:spPr>
          <a:xfrm>
            <a:off x="1758752" y="233533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Oval 27"/>
          <p:cNvSpPr/>
          <p:nvPr/>
        </p:nvSpPr>
        <p:spPr>
          <a:xfrm>
            <a:off x="1758752" y="2222227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Oval 28"/>
          <p:cNvSpPr/>
          <p:nvPr/>
        </p:nvSpPr>
        <p:spPr>
          <a:xfrm>
            <a:off x="1758752" y="2107848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Oval 29"/>
          <p:cNvSpPr/>
          <p:nvPr/>
        </p:nvSpPr>
        <p:spPr>
          <a:xfrm>
            <a:off x="4266208" y="26734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2" name="Oval 30"/>
          <p:cNvSpPr/>
          <p:nvPr/>
        </p:nvSpPr>
        <p:spPr>
          <a:xfrm>
            <a:off x="3399433" y="25591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Oval 31"/>
          <p:cNvSpPr/>
          <p:nvPr/>
        </p:nvSpPr>
        <p:spPr>
          <a:xfrm>
            <a:off x="3399433" y="267347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71877" y="843558"/>
            <a:ext cx="270939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427" y="3539792"/>
            <a:ext cx="864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2600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79643" y="3539792"/>
            <a:ext cx="787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3001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Oval 30"/>
          <p:cNvSpPr/>
          <p:nvPr/>
        </p:nvSpPr>
        <p:spPr>
          <a:xfrm>
            <a:off x="3392438" y="242773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23532" y="555528"/>
            <a:ext cx="1166673" cy="1064551"/>
            <a:chOff x="670145" y="1457273"/>
            <a:chExt cx="1555361" cy="1419401"/>
          </a:xfrm>
        </p:grpSpPr>
        <p:pic>
          <p:nvPicPr>
            <p:cNvPr id="65" name="图片 64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矩形 6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08497" y="1212159"/>
            <a:ext cx="3858179" cy="1553004"/>
            <a:chOff x="4908493" y="1212159"/>
            <a:chExt cx="3858179" cy="1553004"/>
          </a:xfrm>
        </p:grpSpPr>
        <p:sp>
          <p:nvSpPr>
            <p:cNvPr id="5" name="TextBox 4"/>
            <p:cNvSpPr txBox="1"/>
            <p:nvPr/>
          </p:nvSpPr>
          <p:spPr>
            <a:xfrm>
              <a:off x="5004048" y="1287835"/>
              <a:ext cx="376262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左边计数器中，千位有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颗珠子，百位上有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颗珠子，十位和个位上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颗珠子也没有，说明十位和个位上的数是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所以要在十位和个位上写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，因此写作：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2600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908493" y="1212159"/>
              <a:ext cx="3858179" cy="155300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78243" y="2894622"/>
            <a:ext cx="3888433" cy="1496802"/>
            <a:chOff x="4878239" y="2894622"/>
            <a:chExt cx="3888433" cy="1496802"/>
          </a:xfrm>
        </p:grpSpPr>
        <p:sp>
          <p:nvSpPr>
            <p:cNvPr id="69" name="TextBox 68"/>
            <p:cNvSpPr txBox="1"/>
            <p:nvPr/>
          </p:nvSpPr>
          <p:spPr>
            <a:xfrm>
              <a:off x="4878239" y="2894622"/>
              <a:ext cx="388843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右边计数器中，千位有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颗珠子，个位上有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颗珠子，百位和十位上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颗珠子也没有，说明百位和十位上的数是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所以要在百位和十位上写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，因此写作：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001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878239" y="2915468"/>
              <a:ext cx="3888433" cy="147595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62" grpId="0" animBg="1"/>
      <p:bldP spid="6163" grpId="0" animBg="1"/>
      <p:bldP spid="6165" grpId="0" animBg="1"/>
      <p:bldP spid="6166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24" grpId="0" bldLvl="0" animBg="1"/>
      <p:bldP spid="12" grpId="0"/>
      <p:bldP spid="70" grpId="0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12"/>
          <p:cNvGrpSpPr/>
          <p:nvPr/>
        </p:nvGrpSpPr>
        <p:grpSpPr>
          <a:xfrm>
            <a:off x="4481785" y="987574"/>
            <a:ext cx="1543050" cy="1334690"/>
            <a:chOff x="0" y="175"/>
            <a:chExt cx="1296" cy="1121"/>
          </a:xfrm>
        </p:grpSpPr>
        <p:sp>
          <p:nvSpPr>
            <p:cNvPr id="53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8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9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12"/>
          <p:cNvGrpSpPr/>
          <p:nvPr/>
        </p:nvGrpSpPr>
        <p:grpSpPr>
          <a:xfrm>
            <a:off x="2398861" y="987574"/>
            <a:ext cx="1543050" cy="1334690"/>
            <a:chOff x="0" y="175"/>
            <a:chExt cx="1296" cy="1121"/>
          </a:xfrm>
        </p:grpSpPr>
        <p:sp>
          <p:nvSpPr>
            <p:cNvPr id="45" name="AutoShape 13"/>
            <p:cNvSpPr/>
            <p:nvPr/>
          </p:nvSpPr>
          <p:spPr>
            <a:xfrm>
              <a:off x="0" y="864"/>
              <a:ext cx="1248" cy="432"/>
            </a:xfrm>
            <a:prstGeom prst="cube">
              <a:avLst>
                <a:gd name="adj" fmla="val 25000"/>
              </a:avLst>
            </a:prstGeom>
            <a:solidFill>
              <a:srgbClr val="FF9F9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Line 14"/>
            <p:cNvSpPr/>
            <p:nvPr/>
          </p:nvSpPr>
          <p:spPr>
            <a:xfrm>
              <a:off x="14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" name="Line 15"/>
            <p:cNvSpPr/>
            <p:nvPr/>
          </p:nvSpPr>
          <p:spPr>
            <a:xfrm>
              <a:off x="38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" name="Line 16"/>
            <p:cNvSpPr/>
            <p:nvPr/>
          </p:nvSpPr>
          <p:spPr>
            <a:xfrm flipH="1">
              <a:off x="62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" name="Line 17"/>
            <p:cNvSpPr/>
            <p:nvPr/>
          </p:nvSpPr>
          <p:spPr>
            <a:xfrm flipH="1">
              <a:off x="86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0" name="Line 18"/>
            <p:cNvSpPr/>
            <p:nvPr/>
          </p:nvSpPr>
          <p:spPr>
            <a:xfrm>
              <a:off x="1104" y="175"/>
              <a:ext cx="0" cy="7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1" name="Text Box 19"/>
            <p:cNvSpPr txBox="1"/>
            <p:nvPr/>
          </p:nvSpPr>
          <p:spPr>
            <a:xfrm>
              <a:off x="0" y="1008"/>
              <a:ext cx="1296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 千 百 十 个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5" name="Rectangle 3"/>
          <p:cNvSpPr/>
          <p:nvPr/>
        </p:nvSpPr>
        <p:spPr>
          <a:xfrm>
            <a:off x="2033517" y="2291908"/>
            <a:ext cx="4482703" cy="59412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)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:(  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62" name="Oval 20"/>
          <p:cNvSpPr/>
          <p:nvPr/>
        </p:nvSpPr>
        <p:spPr>
          <a:xfrm>
            <a:off x="2753320" y="173610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3" name="Oval 21"/>
          <p:cNvSpPr/>
          <p:nvPr/>
        </p:nvSpPr>
        <p:spPr>
          <a:xfrm>
            <a:off x="2753320" y="162180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Oval 23"/>
          <p:cNvSpPr/>
          <p:nvPr/>
        </p:nvSpPr>
        <p:spPr>
          <a:xfrm>
            <a:off x="3036689" y="17373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6" name="Oval 24"/>
          <p:cNvSpPr/>
          <p:nvPr/>
        </p:nvSpPr>
        <p:spPr>
          <a:xfrm>
            <a:off x="3036689" y="162426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Oval 25"/>
          <p:cNvSpPr/>
          <p:nvPr/>
        </p:nvSpPr>
        <p:spPr>
          <a:xfrm>
            <a:off x="3036689" y="1511151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Oval 26"/>
          <p:cNvSpPr/>
          <p:nvPr/>
        </p:nvSpPr>
        <p:spPr>
          <a:xfrm>
            <a:off x="3036689" y="139923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Oval 27"/>
          <p:cNvSpPr/>
          <p:nvPr/>
        </p:nvSpPr>
        <p:spPr>
          <a:xfrm>
            <a:off x="3036689" y="1286123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Oval 28"/>
          <p:cNvSpPr/>
          <p:nvPr/>
        </p:nvSpPr>
        <p:spPr>
          <a:xfrm>
            <a:off x="3036689" y="1171744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Oval 29"/>
          <p:cNvSpPr/>
          <p:nvPr/>
        </p:nvSpPr>
        <p:spPr>
          <a:xfrm>
            <a:off x="5723979" y="17373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2" name="Oval 30"/>
          <p:cNvSpPr/>
          <p:nvPr/>
        </p:nvSpPr>
        <p:spPr>
          <a:xfrm>
            <a:off x="4857204" y="16230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Oval 31"/>
          <p:cNvSpPr/>
          <p:nvPr/>
        </p:nvSpPr>
        <p:spPr>
          <a:xfrm>
            <a:off x="4857204" y="173737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7442" y="373549"/>
            <a:ext cx="270939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8010" y="2283718"/>
            <a:ext cx="907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69693" y="2283718"/>
            <a:ext cx="1084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Oval 30"/>
          <p:cNvSpPr/>
          <p:nvPr/>
        </p:nvSpPr>
        <p:spPr>
          <a:xfrm>
            <a:off x="4850209" y="1491630"/>
            <a:ext cx="171450" cy="1143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1560" y="2787776"/>
            <a:ext cx="8306452" cy="1627327"/>
            <a:chOff x="611560" y="2787774"/>
            <a:chExt cx="8306452" cy="1627327"/>
          </a:xfrm>
        </p:grpSpPr>
        <p:grpSp>
          <p:nvGrpSpPr>
            <p:cNvPr id="3" name="组合 2"/>
            <p:cNvGrpSpPr/>
            <p:nvPr/>
          </p:nvGrpSpPr>
          <p:grpSpPr>
            <a:xfrm>
              <a:off x="611560" y="2842642"/>
              <a:ext cx="8306452" cy="1572459"/>
              <a:chOff x="611560" y="2842642"/>
              <a:chExt cx="8306452" cy="1572459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683568" y="2842642"/>
                <a:ext cx="29403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写数方法：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11560" y="3214772"/>
                <a:ext cx="830645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先明确计数器上所表示的数是几位数，再从高位写起，数准每一位上珠子的个数。哪一位上一个珠子也没有，就在这一位上写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占位。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圆角矩形 63"/>
            <p:cNvSpPr/>
            <p:nvPr/>
          </p:nvSpPr>
          <p:spPr>
            <a:xfrm>
              <a:off x="611560" y="2787774"/>
              <a:ext cx="8136903" cy="162732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62" grpId="0" animBg="1"/>
      <p:bldP spid="6163" grpId="0" animBg="1"/>
      <p:bldP spid="6165" grpId="0" animBg="1"/>
      <p:bldP spid="6166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24" grpId="0" bldLvl="0" animBg="1"/>
      <p:bldP spid="12" grpId="0"/>
      <p:bldP spid="70" grpId="0"/>
      <p:bldP spid="71" grpId="0" animBg="1"/>
    </p:bldLst>
  </p:timing>
</p:sld>
</file>

<file path=ppt/tags/tag1.xml><?xml version="1.0" encoding="utf-8"?>
<p:tagLst xmlns:p="http://schemas.openxmlformats.org/presentationml/2006/main">
  <p:tag name="KSO_WPP_MARK_KEY" val="ae57fbf0-6f46-470b-8d39-46abf08a02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WPS 演示</Application>
  <PresentationFormat>全屏显示(16:9)</PresentationFormat>
  <Paragraphs>312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华文楷体</vt:lpstr>
      <vt:lpstr>微软雅黑</vt:lpstr>
      <vt:lpstr>等线</vt:lpstr>
      <vt:lpstr>楷体</vt:lpstr>
      <vt:lpstr>幼圆</vt:lpstr>
      <vt:lpstr>Times New Roman</vt:lpstr>
      <vt:lpstr>隶书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万以内的数</dc:creator>
  <cp:lastModifiedBy>小树</cp:lastModifiedBy>
  <cp:revision>13</cp:revision>
  <dcterms:created xsi:type="dcterms:W3CDTF">2017-03-17T02:28:00Z</dcterms:created>
  <dcterms:modified xsi:type="dcterms:W3CDTF">2023-01-30T08:06:15Z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9FCB727843144FFEA8B09F2677896E95</vt:lpwstr>
  </property>
</Properties>
</file>