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sldIdLst>
    <p:sldId id="558" r:id="rId3"/>
    <p:sldId id="510" r:id="rId4"/>
    <p:sldId id="533" r:id="rId5"/>
    <p:sldId id="548" r:id="rId6"/>
    <p:sldId id="512" r:id="rId7"/>
    <p:sldId id="513" r:id="rId8"/>
    <p:sldId id="554" r:id="rId9"/>
    <p:sldId id="555" r:id="rId10"/>
    <p:sldId id="556" r:id="rId11"/>
    <p:sldId id="557" r:id="rId12"/>
    <p:sldId id="516" r:id="rId13"/>
    <p:sldId id="518" r:id="rId14"/>
    <p:sldId id="524" r:id="rId15"/>
    <p:sldId id="551" r:id="rId16"/>
    <p:sldId id="553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华文楷体" panose="02010600040101010101" pitchFamily="2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5" userDrawn="1">
          <p15:clr>
            <a:srgbClr val="A4A3A4"/>
          </p15:clr>
        </p15:guide>
        <p15:guide id="2" pos="28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F9F"/>
    <a:srgbClr val="0070C0"/>
    <a:srgbClr val="0000FF"/>
    <a:srgbClr val="009900"/>
    <a:srgbClr val="FF00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715"/>
        <p:guide pos="28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  万以内数的读法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93807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万以内数的认识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Rectangle 6"/>
          <p:cNvSpPr/>
          <p:nvPr/>
        </p:nvSpPr>
        <p:spPr>
          <a:xfrm>
            <a:off x="-4287" y="1419622"/>
            <a:ext cx="9144000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4000" spc="60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万以内数的</a:t>
            </a:r>
            <a:r>
              <a:rPr lang="zh-CN" altLang="en-US" sz="40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写数</a:t>
            </a:r>
            <a:r>
              <a: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、读</a:t>
            </a:r>
            <a:r>
              <a:rPr lang="zh-CN" altLang="en-US" sz="40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000" spc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3200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411510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读出下面各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 Box 31"/>
          <p:cNvSpPr txBox="1"/>
          <p:nvPr/>
        </p:nvSpPr>
        <p:spPr>
          <a:xfrm>
            <a:off x="1187127" y="1198680"/>
            <a:ext cx="83181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Rectangle 3"/>
          <p:cNvSpPr/>
          <p:nvPr/>
        </p:nvSpPr>
        <p:spPr>
          <a:xfrm>
            <a:off x="3986276" y="1131590"/>
            <a:ext cx="404210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80112" y="105958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二百六十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31"/>
          <p:cNvSpPr txBox="1"/>
          <p:nvPr/>
        </p:nvSpPr>
        <p:spPr>
          <a:xfrm>
            <a:off x="1115616" y="1667584"/>
            <a:ext cx="103875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Rectangle 3"/>
          <p:cNvSpPr/>
          <p:nvPr/>
        </p:nvSpPr>
        <p:spPr>
          <a:xfrm>
            <a:off x="3986773" y="1635646"/>
            <a:ext cx="404210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580112" y="1631853"/>
            <a:ext cx="1798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三千一百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 Box 31"/>
          <p:cNvSpPr txBox="1"/>
          <p:nvPr/>
        </p:nvSpPr>
        <p:spPr>
          <a:xfrm>
            <a:off x="1115616" y="2139702"/>
            <a:ext cx="103875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Rectangle 3"/>
          <p:cNvSpPr/>
          <p:nvPr/>
        </p:nvSpPr>
        <p:spPr>
          <a:xfrm>
            <a:off x="3986773" y="2100176"/>
            <a:ext cx="404210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589085" y="2118234"/>
            <a:ext cx="2079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四千零三十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 Box 31"/>
          <p:cNvSpPr txBox="1"/>
          <p:nvPr/>
        </p:nvSpPr>
        <p:spPr>
          <a:xfrm>
            <a:off x="1115616" y="2643758"/>
            <a:ext cx="103875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Rectangle 3"/>
          <p:cNvSpPr/>
          <p:nvPr/>
        </p:nvSpPr>
        <p:spPr>
          <a:xfrm>
            <a:off x="3986276" y="2643758"/>
            <a:ext cx="404210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653485" y="2643758"/>
            <a:ext cx="1798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四千零三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45300" y="3100128"/>
            <a:ext cx="6623044" cy="1307665"/>
            <a:chOff x="1778668" y="3292155"/>
            <a:chExt cx="5958050" cy="1307665"/>
          </a:xfrm>
        </p:grpSpPr>
        <p:grpSp>
          <p:nvGrpSpPr>
            <p:cNvPr id="32" name="Group 4"/>
            <p:cNvGrpSpPr/>
            <p:nvPr/>
          </p:nvGrpSpPr>
          <p:grpSpPr bwMode="auto">
            <a:xfrm>
              <a:off x="1778668" y="3292155"/>
              <a:ext cx="4599640" cy="1235337"/>
              <a:chOff x="-2285" y="829"/>
              <a:chExt cx="3631" cy="965"/>
            </a:xfrm>
            <a:noFill/>
          </p:grpSpPr>
          <p:sp>
            <p:nvSpPr>
              <p:cNvPr id="35" name="AutoShape 7"/>
              <p:cNvSpPr>
                <a:spLocks noChangeArrowheads="1"/>
              </p:cNvSpPr>
              <p:nvPr/>
            </p:nvSpPr>
            <p:spPr bwMode="auto">
              <a:xfrm>
                <a:off x="-2285" y="829"/>
                <a:ext cx="3631" cy="965"/>
              </a:xfrm>
              <a:prstGeom prst="cloudCallout">
                <a:avLst>
                  <a:gd name="adj1" fmla="val 69463"/>
                  <a:gd name="adj2" fmla="val -3969"/>
                </a:avLst>
              </a:prstGeom>
              <a:grpFill/>
              <a:ln w="9525" cmpd="sng">
                <a:solidFill>
                  <a:schemeClr val="accent5">
                    <a:lumMod val="50000"/>
                  </a:schemeClr>
                </a:solidFill>
                <a:round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2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-1907" y="894"/>
                <a:ext cx="2997" cy="64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读数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时，末尾的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不读。中间有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个或连续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个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，只读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个零。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20117" y="3361471"/>
              <a:ext cx="516601" cy="1238349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1" grpId="0"/>
      <p:bldP spid="92" grpId="0"/>
      <p:bldP spid="93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/>
          <p:nvPr/>
        </p:nvSpPr>
        <p:spPr>
          <a:xfrm>
            <a:off x="539552" y="987574"/>
            <a:ext cx="270939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读出下列各数。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Rectangle 5"/>
          <p:cNvSpPr/>
          <p:nvPr/>
        </p:nvSpPr>
        <p:spPr>
          <a:xfrm>
            <a:off x="685336" y="1851417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615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Rectangle 5"/>
          <p:cNvSpPr/>
          <p:nvPr/>
        </p:nvSpPr>
        <p:spPr>
          <a:xfrm>
            <a:off x="3245973" y="1851417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5800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Rectangle 5"/>
          <p:cNvSpPr/>
          <p:nvPr/>
        </p:nvSpPr>
        <p:spPr>
          <a:xfrm>
            <a:off x="5853601" y="1779662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7004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Rectangle 5"/>
          <p:cNvSpPr/>
          <p:nvPr/>
        </p:nvSpPr>
        <p:spPr>
          <a:xfrm>
            <a:off x="611560" y="3017331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6904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Rectangle 5"/>
          <p:cNvSpPr/>
          <p:nvPr/>
        </p:nvSpPr>
        <p:spPr>
          <a:xfrm>
            <a:off x="3245973" y="3017331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2678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Rectangle 5"/>
          <p:cNvSpPr/>
          <p:nvPr/>
        </p:nvSpPr>
        <p:spPr>
          <a:xfrm>
            <a:off x="5853601" y="3017331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4360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1640" y="1864995"/>
            <a:ext cx="1588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读作：六百一十五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9054" y="3027605"/>
            <a:ext cx="1588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读作：六千九百零四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7944" y="3040930"/>
            <a:ext cx="1588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读作：二千六百七十八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2240" y="3099613"/>
            <a:ext cx="1588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读作：四千三百六十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76256" y="1851670"/>
            <a:ext cx="1588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读作：七千零四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39952" y="1851670"/>
            <a:ext cx="1588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读作：五千八百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3" descr="200791356194[1]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7584" y="1131590"/>
            <a:ext cx="3517012" cy="31270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Rectangle 2"/>
          <p:cNvSpPr/>
          <p:nvPr/>
        </p:nvSpPr>
        <p:spPr>
          <a:xfrm>
            <a:off x="4644008" y="1085468"/>
            <a:ext cx="4289549" cy="15582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世界最高峰珠穆朗玛峰的海拔高度约是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8844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924" y="411510"/>
            <a:ext cx="3517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读出横线上的数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0" y="2715766"/>
            <a:ext cx="396044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8844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八千八百四十四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467544" y="402799"/>
            <a:ext cx="3173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读出横线上的数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/>
        </p:nvSpPr>
        <p:spPr>
          <a:xfrm>
            <a:off x="3599512" y="1059582"/>
            <a:ext cx="4500880" cy="15284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中国有文字记载的历史约有</a:t>
            </a:r>
            <a:r>
              <a:rPr kumimoji="0" lang="en-US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290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8860" y="1275189"/>
            <a:ext cx="2160270" cy="2592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707904" y="2715766"/>
            <a:ext cx="355671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454308" y="411510"/>
            <a:ext cx="3173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641" y="943873"/>
            <a:ext cx="83027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7004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读作七千零零四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读作六千三百     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读数与写数时，都应该从最低位开始。（   ）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4128" y="943873"/>
            <a:ext cx="559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9296" y="1429013"/>
            <a:ext cx="640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47709" y="1805256"/>
            <a:ext cx="640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833942" y="2397603"/>
            <a:ext cx="3170093" cy="507662"/>
          </a:xfrm>
          <a:prstGeom prst="wedgeRoundRectCallout">
            <a:avLst>
              <a:gd name="adj1" fmla="val -53842"/>
              <a:gd name="adj2" fmla="val -16698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读数时，末尾的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5364090" y="2427734"/>
            <a:ext cx="2808310" cy="1207489"/>
          </a:xfrm>
          <a:prstGeom prst="wedgeRoundRectCallout">
            <a:avLst>
              <a:gd name="adj1" fmla="val -34312"/>
              <a:gd name="adj2" fmla="val -6567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无论读数还是写数，都从高位到低位一级一级地读、写。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3568" y="3031478"/>
            <a:ext cx="4992075" cy="1482887"/>
            <a:chOff x="803665" y="2957460"/>
            <a:chExt cx="4992075" cy="1482887"/>
          </a:xfrm>
        </p:grpSpPr>
        <p:grpSp>
          <p:nvGrpSpPr>
            <p:cNvPr id="25" name="组合 24"/>
            <p:cNvGrpSpPr/>
            <p:nvPr/>
          </p:nvGrpSpPr>
          <p:grpSpPr>
            <a:xfrm>
              <a:off x="803665" y="2957460"/>
              <a:ext cx="4992075" cy="1482887"/>
              <a:chOff x="803665" y="2957460"/>
              <a:chExt cx="4992075" cy="1482887"/>
            </a:xfrm>
          </p:grpSpPr>
          <p:sp>
            <p:nvSpPr>
              <p:cNvPr id="31" name="AutoShape 7"/>
              <p:cNvSpPr>
                <a:spLocks noChangeArrowheads="1"/>
              </p:cNvSpPr>
              <p:nvPr/>
            </p:nvSpPr>
            <p:spPr bwMode="auto">
              <a:xfrm>
                <a:off x="1979712" y="3361828"/>
                <a:ext cx="3816028" cy="1078519"/>
              </a:xfrm>
              <a:prstGeom prst="cloudCallout">
                <a:avLst>
                  <a:gd name="adj1" fmla="val -65819"/>
                  <a:gd name="adj2" fmla="val -50680"/>
                </a:avLst>
              </a:prstGeom>
              <a:noFill/>
              <a:ln w="9525" cmpd="sng">
                <a:solidFill>
                  <a:schemeClr val="accent3">
                    <a:lumMod val="50000"/>
                  </a:schemeClr>
                </a:solidFill>
                <a:round/>
              </a:ln>
              <a:effectLst/>
            </p:spPr>
            <p:txBody>
              <a:bodyPr rIns="0"/>
              <a:lstStyle/>
              <a:p>
                <a:pPr>
                  <a:defRPr/>
                </a:pPr>
                <a:endParaRPr 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03665" y="2957460"/>
                <a:ext cx="960023" cy="1412480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2400596" y="3415588"/>
              <a:ext cx="30152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中间有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个或者连续两个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，只读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个零。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  <p:bldP spid="13" grpId="0"/>
      <p:bldP spid="29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/>
          <p:nvPr/>
        </p:nvSpPr>
        <p:spPr>
          <a:xfrm>
            <a:off x="539552" y="3489558"/>
            <a:ext cx="8640960" cy="5943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 )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    )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122" name="Group 4"/>
          <p:cNvGrpSpPr/>
          <p:nvPr/>
        </p:nvGrpSpPr>
        <p:grpSpPr>
          <a:xfrm>
            <a:off x="1919527" y="1460619"/>
            <a:ext cx="1572816" cy="1328738"/>
            <a:chOff x="0" y="180"/>
            <a:chExt cx="1321" cy="1116"/>
          </a:xfrm>
        </p:grpSpPr>
        <p:sp>
          <p:nvSpPr>
            <p:cNvPr id="5123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Line 6"/>
            <p:cNvSpPr/>
            <p:nvPr/>
          </p:nvSpPr>
          <p:spPr>
            <a:xfrm>
              <a:off x="14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5" name="Line 7"/>
            <p:cNvSpPr/>
            <p:nvPr/>
          </p:nvSpPr>
          <p:spPr>
            <a:xfrm>
              <a:off x="38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6" name="Line 8"/>
            <p:cNvSpPr/>
            <p:nvPr/>
          </p:nvSpPr>
          <p:spPr>
            <a:xfrm flipH="1">
              <a:off x="62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7" name="Line 9"/>
            <p:cNvSpPr/>
            <p:nvPr/>
          </p:nvSpPr>
          <p:spPr>
            <a:xfrm flipH="1">
              <a:off x="86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8" name="Line 10"/>
            <p:cNvSpPr/>
            <p:nvPr/>
          </p:nvSpPr>
          <p:spPr>
            <a:xfrm>
              <a:off x="110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9" name="Text Box 11"/>
            <p:cNvSpPr txBox="1"/>
            <p:nvPr/>
          </p:nvSpPr>
          <p:spPr>
            <a:xfrm>
              <a:off x="25" y="101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30" name="Group 12"/>
          <p:cNvGrpSpPr/>
          <p:nvPr/>
        </p:nvGrpSpPr>
        <p:grpSpPr>
          <a:xfrm>
            <a:off x="3800237" y="1473795"/>
            <a:ext cx="1563291" cy="1334690"/>
            <a:chOff x="0" y="175"/>
            <a:chExt cx="1313" cy="1121"/>
          </a:xfrm>
        </p:grpSpPr>
        <p:sp>
          <p:nvSpPr>
            <p:cNvPr id="5131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3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4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5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6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7" name="Text Box 19"/>
            <p:cNvSpPr txBox="1"/>
            <p:nvPr/>
          </p:nvSpPr>
          <p:spPr>
            <a:xfrm>
              <a:off x="17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38" name="Group 20"/>
          <p:cNvGrpSpPr/>
          <p:nvPr/>
        </p:nvGrpSpPr>
        <p:grpSpPr>
          <a:xfrm>
            <a:off x="5691664" y="1401326"/>
            <a:ext cx="1575197" cy="1435418"/>
            <a:chOff x="0" y="183"/>
            <a:chExt cx="1323" cy="1113"/>
          </a:xfrm>
          <a:solidFill>
            <a:srgbClr val="FF9F9F"/>
          </a:solidFill>
        </p:grpSpPr>
        <p:sp>
          <p:nvSpPr>
            <p:cNvPr id="5139" name="AutoShape 21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Line 22"/>
            <p:cNvSpPr/>
            <p:nvPr/>
          </p:nvSpPr>
          <p:spPr>
            <a:xfrm>
              <a:off x="144" y="183"/>
              <a:ext cx="0" cy="726"/>
            </a:xfrm>
            <a:prstGeom prst="line">
              <a:avLst/>
            </a:prstGeom>
            <a:grp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1" name="Line 23"/>
            <p:cNvSpPr/>
            <p:nvPr/>
          </p:nvSpPr>
          <p:spPr>
            <a:xfrm>
              <a:off x="384" y="183"/>
              <a:ext cx="0" cy="726"/>
            </a:xfrm>
            <a:prstGeom prst="line">
              <a:avLst/>
            </a:prstGeom>
            <a:grp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2" name="Line 24"/>
            <p:cNvSpPr/>
            <p:nvPr/>
          </p:nvSpPr>
          <p:spPr>
            <a:xfrm flipH="1">
              <a:off x="624" y="183"/>
              <a:ext cx="0" cy="726"/>
            </a:xfrm>
            <a:prstGeom prst="line">
              <a:avLst/>
            </a:prstGeom>
            <a:grp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3" name="Line 25"/>
            <p:cNvSpPr/>
            <p:nvPr/>
          </p:nvSpPr>
          <p:spPr>
            <a:xfrm flipH="1">
              <a:off x="864" y="183"/>
              <a:ext cx="0" cy="726"/>
            </a:xfrm>
            <a:prstGeom prst="line">
              <a:avLst/>
            </a:prstGeom>
            <a:grp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4" name="Line 26"/>
            <p:cNvSpPr/>
            <p:nvPr/>
          </p:nvSpPr>
          <p:spPr>
            <a:xfrm>
              <a:off x="1104" y="183"/>
              <a:ext cx="0" cy="726"/>
            </a:xfrm>
            <a:prstGeom prst="line">
              <a:avLst/>
            </a:prstGeom>
            <a:grp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5" name="Text Box 27"/>
            <p:cNvSpPr txBox="1"/>
            <p:nvPr/>
          </p:nvSpPr>
          <p:spPr>
            <a:xfrm>
              <a:off x="27" y="1008"/>
              <a:ext cx="1296" cy="2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172" name="Oval 28"/>
          <p:cNvSpPr/>
          <p:nvPr/>
        </p:nvSpPr>
        <p:spPr>
          <a:xfrm>
            <a:off x="2870835" y="211093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Oval 29"/>
          <p:cNvSpPr/>
          <p:nvPr/>
        </p:nvSpPr>
        <p:spPr>
          <a:xfrm>
            <a:off x="2870835" y="200830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4" name="Oval 30"/>
          <p:cNvSpPr/>
          <p:nvPr/>
        </p:nvSpPr>
        <p:spPr>
          <a:xfrm>
            <a:off x="2870835" y="190115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5" name="Oval 31"/>
          <p:cNvSpPr/>
          <p:nvPr/>
        </p:nvSpPr>
        <p:spPr>
          <a:xfrm>
            <a:off x="2870835" y="222500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6" name="Oval 32"/>
          <p:cNvSpPr/>
          <p:nvPr/>
        </p:nvSpPr>
        <p:spPr>
          <a:xfrm>
            <a:off x="3157776" y="22285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7" name="Oval 33"/>
          <p:cNvSpPr/>
          <p:nvPr/>
        </p:nvSpPr>
        <p:spPr>
          <a:xfrm>
            <a:off x="3157776" y="21142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8" name="Oval 34"/>
          <p:cNvSpPr/>
          <p:nvPr/>
        </p:nvSpPr>
        <p:spPr>
          <a:xfrm>
            <a:off x="3157776" y="19999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9" name="Oval 35"/>
          <p:cNvSpPr/>
          <p:nvPr/>
        </p:nvSpPr>
        <p:spPr>
          <a:xfrm>
            <a:off x="3157776" y="18856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0" name="Oval 36"/>
          <p:cNvSpPr/>
          <p:nvPr/>
        </p:nvSpPr>
        <p:spPr>
          <a:xfrm>
            <a:off x="3157776" y="17713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1" name="Oval 37"/>
          <p:cNvSpPr/>
          <p:nvPr/>
        </p:nvSpPr>
        <p:spPr>
          <a:xfrm>
            <a:off x="2870835" y="167850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2" name="Oval 38"/>
          <p:cNvSpPr/>
          <p:nvPr/>
        </p:nvSpPr>
        <p:spPr>
          <a:xfrm>
            <a:off x="2870835" y="178685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3" name="Oval 39"/>
          <p:cNvSpPr/>
          <p:nvPr/>
        </p:nvSpPr>
        <p:spPr>
          <a:xfrm>
            <a:off x="4706779" y="222976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4" name="Oval 40"/>
          <p:cNvSpPr/>
          <p:nvPr/>
        </p:nvSpPr>
        <p:spPr>
          <a:xfrm>
            <a:off x="4706779" y="211546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5" name="Oval 41"/>
          <p:cNvSpPr/>
          <p:nvPr/>
        </p:nvSpPr>
        <p:spPr>
          <a:xfrm>
            <a:off x="4706779" y="200116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6" name="Oval 42"/>
          <p:cNvSpPr/>
          <p:nvPr/>
        </p:nvSpPr>
        <p:spPr>
          <a:xfrm>
            <a:off x="6921341" y="207781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7" name="Oval 43"/>
          <p:cNvSpPr/>
          <p:nvPr/>
        </p:nvSpPr>
        <p:spPr>
          <a:xfrm>
            <a:off x="6921341" y="219450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8" name="Oval 44"/>
          <p:cNvSpPr/>
          <p:nvPr/>
        </p:nvSpPr>
        <p:spPr>
          <a:xfrm>
            <a:off x="6352223" y="216451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9" name="Oval 45"/>
          <p:cNvSpPr/>
          <p:nvPr/>
        </p:nvSpPr>
        <p:spPr>
          <a:xfrm>
            <a:off x="6066473" y="1926629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0" name="Oval 46"/>
          <p:cNvSpPr/>
          <p:nvPr/>
        </p:nvSpPr>
        <p:spPr>
          <a:xfrm>
            <a:off x="6066473" y="204069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1" name="Oval 47"/>
          <p:cNvSpPr/>
          <p:nvPr/>
        </p:nvSpPr>
        <p:spPr>
          <a:xfrm>
            <a:off x="6066473" y="2155229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2" name="Oval 48"/>
          <p:cNvSpPr/>
          <p:nvPr/>
        </p:nvSpPr>
        <p:spPr>
          <a:xfrm>
            <a:off x="6921341" y="196113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3" name="Text Box 49"/>
          <p:cNvSpPr txBox="1"/>
          <p:nvPr/>
        </p:nvSpPr>
        <p:spPr>
          <a:xfrm>
            <a:off x="1570172" y="3489558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六十五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94" name="Text Box 50"/>
          <p:cNvSpPr txBox="1"/>
          <p:nvPr/>
        </p:nvSpPr>
        <p:spPr>
          <a:xfrm>
            <a:off x="3784845" y="3489558"/>
            <a:ext cx="173156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百六十五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95" name="Text Box 51"/>
          <p:cNvSpPr txBox="1"/>
          <p:nvPr/>
        </p:nvSpPr>
        <p:spPr>
          <a:xfrm>
            <a:off x="6470149" y="3489558"/>
            <a:ext cx="250581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三千二百四十六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96" name="Oval 52"/>
          <p:cNvSpPr/>
          <p:nvPr/>
        </p:nvSpPr>
        <p:spPr>
          <a:xfrm>
            <a:off x="4706779" y="190591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7" name="Oval 53"/>
          <p:cNvSpPr/>
          <p:nvPr/>
        </p:nvSpPr>
        <p:spPr>
          <a:xfrm>
            <a:off x="4706779" y="179161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8" name="Oval 54"/>
          <p:cNvSpPr/>
          <p:nvPr/>
        </p:nvSpPr>
        <p:spPr>
          <a:xfrm>
            <a:off x="4706779" y="167731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9" name="Oval 55"/>
          <p:cNvSpPr/>
          <p:nvPr/>
        </p:nvSpPr>
        <p:spPr>
          <a:xfrm>
            <a:off x="4437698" y="223095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0" name="Oval 56"/>
          <p:cNvSpPr/>
          <p:nvPr/>
        </p:nvSpPr>
        <p:spPr>
          <a:xfrm>
            <a:off x="4437698" y="211665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1" name="Oval 57"/>
          <p:cNvSpPr/>
          <p:nvPr/>
        </p:nvSpPr>
        <p:spPr>
          <a:xfrm>
            <a:off x="4437698" y="200235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2" name="Oval 58"/>
          <p:cNvSpPr/>
          <p:nvPr/>
        </p:nvSpPr>
        <p:spPr>
          <a:xfrm>
            <a:off x="5022295" y="221928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3" name="Oval 59"/>
          <p:cNvSpPr/>
          <p:nvPr/>
        </p:nvSpPr>
        <p:spPr>
          <a:xfrm>
            <a:off x="5022295" y="212260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4" name="Oval 60"/>
          <p:cNvSpPr/>
          <p:nvPr/>
        </p:nvSpPr>
        <p:spPr>
          <a:xfrm>
            <a:off x="5022295" y="200830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5" name="Oval 61"/>
          <p:cNvSpPr/>
          <p:nvPr/>
        </p:nvSpPr>
        <p:spPr>
          <a:xfrm>
            <a:off x="5022295" y="190591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6" name="Oval 62"/>
          <p:cNvSpPr/>
          <p:nvPr/>
        </p:nvSpPr>
        <p:spPr>
          <a:xfrm>
            <a:off x="5022295" y="179756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7" name="Oval 63"/>
          <p:cNvSpPr/>
          <p:nvPr/>
        </p:nvSpPr>
        <p:spPr>
          <a:xfrm>
            <a:off x="6352223" y="205736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8" name="Oval 64"/>
          <p:cNvSpPr/>
          <p:nvPr/>
        </p:nvSpPr>
        <p:spPr>
          <a:xfrm>
            <a:off x="6647498" y="216451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9" name="Oval 65"/>
          <p:cNvSpPr/>
          <p:nvPr/>
        </p:nvSpPr>
        <p:spPr>
          <a:xfrm>
            <a:off x="6647498" y="205736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0" name="Oval 66"/>
          <p:cNvSpPr/>
          <p:nvPr/>
        </p:nvSpPr>
        <p:spPr>
          <a:xfrm>
            <a:off x="6647498" y="194901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1" name="Oval 67"/>
          <p:cNvSpPr/>
          <p:nvPr/>
        </p:nvSpPr>
        <p:spPr>
          <a:xfrm>
            <a:off x="6647498" y="184185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2" name="Oval 68"/>
          <p:cNvSpPr/>
          <p:nvPr/>
        </p:nvSpPr>
        <p:spPr>
          <a:xfrm>
            <a:off x="6921341" y="172658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3" name="Oval 69"/>
          <p:cNvSpPr/>
          <p:nvPr/>
        </p:nvSpPr>
        <p:spPr>
          <a:xfrm>
            <a:off x="6921341" y="184326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4" name="Oval 70"/>
          <p:cNvSpPr/>
          <p:nvPr/>
        </p:nvSpPr>
        <p:spPr>
          <a:xfrm>
            <a:off x="6921341" y="160990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25"/>
          <p:cNvSpPr txBox="1">
            <a:spLocks noChangeArrowheads="1"/>
          </p:cNvSpPr>
          <p:nvPr/>
        </p:nvSpPr>
        <p:spPr bwMode="auto">
          <a:xfrm>
            <a:off x="467543" y="609238"/>
            <a:ext cx="8064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按照计数器下面的数在计数器上画珠子，并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读一读。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5382" y="2913494"/>
            <a:ext cx="6755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5        3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6 5   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2 4 6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2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5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 bldLvl="0" animBg="1"/>
      <p:bldP spid="6173" grpId="0" bldLvl="0" animBg="1"/>
      <p:bldP spid="6174" grpId="0" bldLvl="0" animBg="1"/>
      <p:bldP spid="6175" grpId="0" bldLvl="0" animBg="1"/>
      <p:bldP spid="6176" grpId="0" bldLvl="0" animBg="1"/>
      <p:bldP spid="6177" grpId="0" bldLvl="0" animBg="1"/>
      <p:bldP spid="6178" grpId="0" bldLvl="0" animBg="1"/>
      <p:bldP spid="6179" grpId="0" bldLvl="0" animBg="1"/>
      <p:bldP spid="6180" grpId="0" bldLvl="0" animBg="1"/>
      <p:bldP spid="6181" grpId="0" bldLvl="0" animBg="1"/>
      <p:bldP spid="6182" grpId="0" bldLvl="0" animBg="1"/>
      <p:bldP spid="6183" grpId="0" bldLvl="0" animBg="1"/>
      <p:bldP spid="6184" grpId="0" bldLvl="0" animBg="1"/>
      <p:bldP spid="6185" grpId="0" bldLvl="0" animBg="1"/>
      <p:bldP spid="6186" grpId="0" bldLvl="0" animBg="1"/>
      <p:bldP spid="6187" grpId="0" bldLvl="0" animBg="1"/>
      <p:bldP spid="6188" grpId="0" bldLvl="0" animBg="1"/>
      <p:bldP spid="6189" grpId="0" bldLvl="0" animBg="1"/>
      <p:bldP spid="6190" grpId="0" bldLvl="0" animBg="1"/>
      <p:bldP spid="6191" grpId="0" bldLvl="0" animBg="1"/>
      <p:bldP spid="6192" grpId="0" bldLvl="0" animBg="1"/>
      <p:bldP spid="6193" grpId="0"/>
      <p:bldP spid="6194" grpId="0"/>
      <p:bldP spid="6195" grpId="0"/>
      <p:bldP spid="6196" grpId="0" bldLvl="0" animBg="1"/>
      <p:bldP spid="6197" grpId="0" bldLvl="0" animBg="1"/>
      <p:bldP spid="6198" grpId="0" bldLvl="0" animBg="1"/>
      <p:bldP spid="6199" grpId="0" bldLvl="0" animBg="1"/>
      <p:bldP spid="6200" grpId="0" bldLvl="0" animBg="1"/>
      <p:bldP spid="6201" grpId="0" bldLvl="0" animBg="1"/>
      <p:bldP spid="6202" grpId="0" bldLvl="0" animBg="1"/>
      <p:bldP spid="6203" grpId="0" bldLvl="0" animBg="1"/>
      <p:bldP spid="6204" grpId="0" bldLvl="0" animBg="1"/>
      <p:bldP spid="6205" grpId="0" bldLvl="0" animBg="1"/>
      <p:bldP spid="6206" grpId="0" bldLvl="0" animBg="1"/>
      <p:bldP spid="6207" grpId="0" bldLvl="0" animBg="1"/>
      <p:bldP spid="6208" grpId="0" bldLvl="0" animBg="1"/>
      <p:bldP spid="6209" grpId="0" bldLvl="0" animBg="1"/>
      <p:bldP spid="6210" grpId="0" bldLvl="0" animBg="1"/>
      <p:bldP spid="6211" grpId="0" bldLvl="0" animBg="1"/>
      <p:bldP spid="6212" grpId="0" bldLvl="0" animBg="1"/>
      <p:bldP spid="6213" grpId="0" bldLvl="0" animBg="1"/>
      <p:bldP spid="62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1923678"/>
            <a:ext cx="6696744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方法：读数是从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高位读起，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几，读作几千；百位上是几读作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15616" y="3219822"/>
            <a:ext cx="676875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末尾的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不读。中间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，只读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课本：练习一第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03848" y="1635646"/>
            <a:ext cx="432048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1453529"/>
            <a:ext cx="3475116" cy="2952379"/>
            <a:chOff x="1115616" y="1453529"/>
            <a:chExt cx="3475116" cy="2952379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115616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1239087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971600" y="1707654"/>
                <a:ext cx="2753591" cy="8299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观察右图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，你会读吗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098" name="Group 4"/>
          <p:cNvGrpSpPr/>
          <p:nvPr/>
        </p:nvGrpSpPr>
        <p:grpSpPr>
          <a:xfrm>
            <a:off x="5213350" y="1394376"/>
            <a:ext cx="2095500" cy="2057400"/>
            <a:chOff x="0" y="0"/>
            <a:chExt cx="1320" cy="1296"/>
          </a:xfrm>
        </p:grpSpPr>
        <p:sp>
          <p:nvSpPr>
            <p:cNvPr id="4099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0" name="Line 6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01" name="Line 7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02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03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04" name="Line 10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05" name="Text Box 11"/>
            <p:cNvSpPr txBox="1"/>
            <p:nvPr/>
          </p:nvSpPr>
          <p:spPr>
            <a:xfrm>
              <a:off x="24" y="983"/>
              <a:ext cx="1296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 千  百  十 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22" name="Oval 28"/>
          <p:cNvSpPr/>
          <p:nvPr/>
        </p:nvSpPr>
        <p:spPr>
          <a:xfrm>
            <a:off x="5711825" y="26897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3" name="Oval 29"/>
          <p:cNvSpPr/>
          <p:nvPr/>
        </p:nvSpPr>
        <p:spPr>
          <a:xfrm>
            <a:off x="5711825" y="25373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4" name="Oval 30"/>
          <p:cNvSpPr/>
          <p:nvPr/>
        </p:nvSpPr>
        <p:spPr>
          <a:xfrm>
            <a:off x="5711825" y="23849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5" name="Oval 31"/>
          <p:cNvSpPr/>
          <p:nvPr/>
        </p:nvSpPr>
        <p:spPr>
          <a:xfrm>
            <a:off x="6092825" y="26897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6056" y="3685138"/>
            <a:ext cx="2658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Group 3"/>
          <p:cNvGrpSpPr/>
          <p:nvPr/>
        </p:nvGrpSpPr>
        <p:grpSpPr>
          <a:xfrm>
            <a:off x="4139952" y="2377158"/>
            <a:ext cx="1543050" cy="1543050"/>
            <a:chOff x="0" y="0"/>
            <a:chExt cx="1296" cy="1296"/>
          </a:xfrm>
        </p:grpSpPr>
        <p:sp>
          <p:nvSpPr>
            <p:cNvPr id="5124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6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7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8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9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0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31" name="Group 11"/>
          <p:cNvGrpSpPr/>
          <p:nvPr/>
        </p:nvGrpSpPr>
        <p:grpSpPr>
          <a:xfrm>
            <a:off x="6347371" y="2355726"/>
            <a:ext cx="1590675" cy="1543050"/>
            <a:chOff x="0" y="0"/>
            <a:chExt cx="1336" cy="1296"/>
          </a:xfrm>
        </p:grpSpPr>
        <p:sp>
          <p:nvSpPr>
            <p:cNvPr id="5132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4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5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6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7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8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163" name="Oval 19"/>
          <p:cNvSpPr/>
          <p:nvPr/>
        </p:nvSpPr>
        <p:spPr>
          <a:xfrm>
            <a:off x="4804321" y="33737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4" name="Oval 20"/>
          <p:cNvSpPr/>
          <p:nvPr/>
        </p:nvSpPr>
        <p:spPr>
          <a:xfrm>
            <a:off x="5091262" y="335585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5" name="Oval 21"/>
          <p:cNvSpPr/>
          <p:nvPr/>
        </p:nvSpPr>
        <p:spPr>
          <a:xfrm>
            <a:off x="5374630" y="33618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6" name="Oval 22"/>
          <p:cNvSpPr/>
          <p:nvPr/>
        </p:nvSpPr>
        <p:spPr>
          <a:xfrm>
            <a:off x="5374630" y="32475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7" name="Oval 23"/>
          <p:cNvSpPr/>
          <p:nvPr/>
        </p:nvSpPr>
        <p:spPr>
          <a:xfrm>
            <a:off x="5374630" y="31332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8" name="Oval 24"/>
          <p:cNvSpPr/>
          <p:nvPr/>
        </p:nvSpPr>
        <p:spPr>
          <a:xfrm>
            <a:off x="5374630" y="30189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9" name="Oval 25"/>
          <p:cNvSpPr/>
          <p:nvPr/>
        </p:nvSpPr>
        <p:spPr>
          <a:xfrm>
            <a:off x="5374630" y="29046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Oval 26"/>
          <p:cNvSpPr/>
          <p:nvPr/>
        </p:nvSpPr>
        <p:spPr>
          <a:xfrm>
            <a:off x="4804321" y="315106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Oval 27"/>
          <p:cNvSpPr/>
          <p:nvPr/>
        </p:nvSpPr>
        <p:spPr>
          <a:xfrm>
            <a:off x="4804321" y="32594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2" name="Oval 28"/>
          <p:cNvSpPr/>
          <p:nvPr/>
        </p:nvSpPr>
        <p:spPr>
          <a:xfrm>
            <a:off x="7298680" y="33296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Oval 29"/>
          <p:cNvSpPr/>
          <p:nvPr/>
        </p:nvSpPr>
        <p:spPr>
          <a:xfrm>
            <a:off x="7298680" y="32153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4" name="Oval 30"/>
          <p:cNvSpPr/>
          <p:nvPr/>
        </p:nvSpPr>
        <p:spPr>
          <a:xfrm>
            <a:off x="7298680" y="31010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1" name="Text Box 31"/>
          <p:cNvSpPr txBox="1"/>
          <p:nvPr/>
        </p:nvSpPr>
        <p:spPr>
          <a:xfrm>
            <a:off x="4665464" y="3995217"/>
            <a:ext cx="96212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3 1 5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2" name="Text Box 32"/>
          <p:cNvSpPr txBox="1"/>
          <p:nvPr/>
        </p:nvSpPr>
        <p:spPr>
          <a:xfrm>
            <a:off x="6701701" y="3970214"/>
            <a:ext cx="12731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1 2 3 6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77" name="Oval 33"/>
          <p:cNvSpPr/>
          <p:nvPr/>
        </p:nvSpPr>
        <p:spPr>
          <a:xfrm>
            <a:off x="7583239" y="27903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8" name="Oval 34"/>
          <p:cNvSpPr/>
          <p:nvPr/>
        </p:nvSpPr>
        <p:spPr>
          <a:xfrm>
            <a:off x="7012930" y="33225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9" name="Oval 35"/>
          <p:cNvSpPr/>
          <p:nvPr/>
        </p:nvSpPr>
        <p:spPr>
          <a:xfrm>
            <a:off x="7012930" y="32082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0" name="Oval 36"/>
          <p:cNvSpPr/>
          <p:nvPr/>
        </p:nvSpPr>
        <p:spPr>
          <a:xfrm>
            <a:off x="6708130" y="332132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1" name="Oval 37"/>
          <p:cNvSpPr/>
          <p:nvPr/>
        </p:nvSpPr>
        <p:spPr>
          <a:xfrm>
            <a:off x="7583239" y="332489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2" name="Oval 38"/>
          <p:cNvSpPr/>
          <p:nvPr/>
        </p:nvSpPr>
        <p:spPr>
          <a:xfrm>
            <a:off x="7583239" y="321893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3" name="Oval 39"/>
          <p:cNvSpPr/>
          <p:nvPr/>
        </p:nvSpPr>
        <p:spPr>
          <a:xfrm>
            <a:off x="7583239" y="31117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4" name="Oval 40"/>
          <p:cNvSpPr/>
          <p:nvPr/>
        </p:nvSpPr>
        <p:spPr>
          <a:xfrm>
            <a:off x="7583239" y="300461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5" name="Oval 41"/>
          <p:cNvSpPr/>
          <p:nvPr/>
        </p:nvSpPr>
        <p:spPr>
          <a:xfrm>
            <a:off x="7583239" y="289746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6" name="矩形 50"/>
          <p:cNvSpPr/>
          <p:nvPr/>
        </p:nvSpPr>
        <p:spPr>
          <a:xfrm>
            <a:off x="1728470" y="1550480"/>
            <a:ext cx="680148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沙河镇大地小学有学生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人，沙河镇中心校有学生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50"/>
          <p:cNvSpPr/>
          <p:nvPr/>
        </p:nvSpPr>
        <p:spPr>
          <a:xfrm>
            <a:off x="1655548" y="1038224"/>
            <a:ext cx="2511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读出横线上的数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860032" y="1979099"/>
            <a:ext cx="5286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154588" y="2350887"/>
            <a:ext cx="595756" cy="6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56450" y="2427734"/>
            <a:ext cx="132359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理解题意，要求读出。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63688" y="1038224"/>
            <a:ext cx="720080" cy="4603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2193835" y="3008426"/>
            <a:ext cx="58565" cy="1709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1640460" y="3195111"/>
            <a:ext cx="133958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在计数器上拨出这两个数。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下箭头 60"/>
          <p:cNvSpPr/>
          <p:nvPr/>
        </p:nvSpPr>
        <p:spPr>
          <a:xfrm>
            <a:off x="2216525" y="3790340"/>
            <a:ext cx="47348" cy="191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1619672" y="3987199"/>
            <a:ext cx="13603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解决问题，读出这两个数。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64" name="图片 63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矩形 64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 bldLvl="0" animBg="1"/>
      <p:bldP spid="6164" grpId="0" bldLvl="0" animBg="1"/>
      <p:bldP spid="6165" grpId="0" bldLvl="0" animBg="1"/>
      <p:bldP spid="6166" grpId="0" bldLvl="0" animBg="1"/>
      <p:bldP spid="6167" grpId="0" bldLvl="0" animBg="1"/>
      <p:bldP spid="6168" grpId="0" bldLvl="0" animBg="1"/>
      <p:bldP spid="6169" grpId="0" bldLvl="0" animBg="1"/>
      <p:bldP spid="6170" grpId="0" bldLvl="0" animBg="1"/>
      <p:bldP spid="6171" grpId="0" bldLvl="0" animBg="1"/>
      <p:bldP spid="6172" grpId="0" bldLvl="0" animBg="1"/>
      <p:bldP spid="6173" grpId="0" bldLvl="0" animBg="1"/>
      <p:bldP spid="6174" grpId="0" bldLvl="0" animBg="1"/>
      <p:bldP spid="6177" grpId="0" bldLvl="0" animBg="1"/>
      <p:bldP spid="6178" grpId="0" bldLvl="0" animBg="1"/>
      <p:bldP spid="6179" grpId="0" bldLvl="0" animBg="1"/>
      <p:bldP spid="6180" grpId="0" bldLvl="0" animBg="1"/>
      <p:bldP spid="6181" grpId="0" bldLvl="0" animBg="1"/>
      <p:bldP spid="6182" grpId="0" bldLvl="0" animBg="1"/>
      <p:bldP spid="6183" grpId="0" bldLvl="0" animBg="1"/>
      <p:bldP spid="6184" grpId="0" bldLvl="0" animBg="1"/>
      <p:bldP spid="6185" grpId="0" bldLvl="0" animBg="1"/>
      <p:bldP spid="8" grpId="0" animBg="1"/>
      <p:bldP spid="9" grpId="0" animBg="1"/>
      <p:bldP spid="10" grpId="0" animBg="1"/>
      <p:bldP spid="60" grpId="0" animBg="1"/>
      <p:bldP spid="61" grpId="0" animBg="1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3" descr="]CW1~AO2WS3PM)7T`SI)S[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66225" y="3077113"/>
            <a:ext cx="1358897" cy="13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1043608" y="3075803"/>
            <a:ext cx="5337298" cy="2011002"/>
            <a:chOff x="294852" y="5016987"/>
            <a:chExt cx="2785058" cy="142199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294852" y="5016987"/>
              <a:ext cx="2785058" cy="1018349"/>
            </a:xfrm>
            <a:prstGeom prst="cloudCallout">
              <a:avLst>
                <a:gd name="adj1" fmla="val 71179"/>
                <a:gd name="adj2" fmla="val -6946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0248" y="5067906"/>
              <a:ext cx="2309364" cy="13710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读数方法：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读数是从高位读起，千位上是几，读作几千；百位上是几读作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几百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Group 3"/>
          <p:cNvGrpSpPr/>
          <p:nvPr/>
        </p:nvGrpSpPr>
        <p:grpSpPr>
          <a:xfrm>
            <a:off x="2092846" y="576958"/>
            <a:ext cx="1543050" cy="1543050"/>
            <a:chOff x="0" y="0"/>
            <a:chExt cx="1296" cy="1296"/>
          </a:xfrm>
        </p:grpSpPr>
        <p:sp>
          <p:nvSpPr>
            <p:cNvPr id="54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9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" name="Group 11"/>
          <p:cNvGrpSpPr/>
          <p:nvPr/>
        </p:nvGrpSpPr>
        <p:grpSpPr>
          <a:xfrm>
            <a:off x="5141565" y="555526"/>
            <a:ext cx="1590675" cy="1543050"/>
            <a:chOff x="0" y="0"/>
            <a:chExt cx="1336" cy="1296"/>
          </a:xfrm>
        </p:grpSpPr>
        <p:sp>
          <p:nvSpPr>
            <p:cNvPr id="62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5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6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7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8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9" name="Oval 19"/>
          <p:cNvSpPr/>
          <p:nvPr/>
        </p:nvSpPr>
        <p:spPr>
          <a:xfrm>
            <a:off x="2757215" y="15735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Oval 20"/>
          <p:cNvSpPr/>
          <p:nvPr/>
        </p:nvSpPr>
        <p:spPr>
          <a:xfrm>
            <a:off x="3044156" y="155565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Oval 21"/>
          <p:cNvSpPr/>
          <p:nvPr/>
        </p:nvSpPr>
        <p:spPr>
          <a:xfrm>
            <a:off x="3327524" y="15616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Oval 22"/>
          <p:cNvSpPr/>
          <p:nvPr/>
        </p:nvSpPr>
        <p:spPr>
          <a:xfrm>
            <a:off x="3327524" y="14473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Oval 23"/>
          <p:cNvSpPr/>
          <p:nvPr/>
        </p:nvSpPr>
        <p:spPr>
          <a:xfrm>
            <a:off x="3327524" y="13330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Oval 24"/>
          <p:cNvSpPr/>
          <p:nvPr/>
        </p:nvSpPr>
        <p:spPr>
          <a:xfrm>
            <a:off x="3327524" y="12187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Oval 25"/>
          <p:cNvSpPr/>
          <p:nvPr/>
        </p:nvSpPr>
        <p:spPr>
          <a:xfrm>
            <a:off x="3327524" y="11044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Oval 26"/>
          <p:cNvSpPr/>
          <p:nvPr/>
        </p:nvSpPr>
        <p:spPr>
          <a:xfrm>
            <a:off x="2757215" y="135086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Oval 27"/>
          <p:cNvSpPr/>
          <p:nvPr/>
        </p:nvSpPr>
        <p:spPr>
          <a:xfrm>
            <a:off x="2757215" y="14592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Oval 28"/>
          <p:cNvSpPr/>
          <p:nvPr/>
        </p:nvSpPr>
        <p:spPr>
          <a:xfrm>
            <a:off x="6092874" y="15294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Oval 29"/>
          <p:cNvSpPr/>
          <p:nvPr/>
        </p:nvSpPr>
        <p:spPr>
          <a:xfrm>
            <a:off x="6092874" y="14151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Oval 30"/>
          <p:cNvSpPr/>
          <p:nvPr/>
        </p:nvSpPr>
        <p:spPr>
          <a:xfrm>
            <a:off x="6092874" y="13008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Text Box 31"/>
          <p:cNvSpPr txBox="1"/>
          <p:nvPr/>
        </p:nvSpPr>
        <p:spPr>
          <a:xfrm>
            <a:off x="2555776" y="2195017"/>
            <a:ext cx="96212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3 1 5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Text Box 32"/>
          <p:cNvSpPr txBox="1"/>
          <p:nvPr/>
        </p:nvSpPr>
        <p:spPr>
          <a:xfrm>
            <a:off x="5433313" y="2170014"/>
            <a:ext cx="12731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1 2 3 6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" name="Oval 33"/>
          <p:cNvSpPr/>
          <p:nvPr/>
        </p:nvSpPr>
        <p:spPr>
          <a:xfrm>
            <a:off x="6377433" y="9901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" name="Oval 34"/>
          <p:cNvSpPr/>
          <p:nvPr/>
        </p:nvSpPr>
        <p:spPr>
          <a:xfrm>
            <a:off x="5807124" y="15223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" name="Oval 35"/>
          <p:cNvSpPr/>
          <p:nvPr/>
        </p:nvSpPr>
        <p:spPr>
          <a:xfrm>
            <a:off x="5807124" y="14080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" name="Oval 36"/>
          <p:cNvSpPr/>
          <p:nvPr/>
        </p:nvSpPr>
        <p:spPr>
          <a:xfrm>
            <a:off x="5502324" y="152112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" name="Oval 37"/>
          <p:cNvSpPr/>
          <p:nvPr/>
        </p:nvSpPr>
        <p:spPr>
          <a:xfrm>
            <a:off x="6377433" y="152469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Oval 38"/>
          <p:cNvSpPr/>
          <p:nvPr/>
        </p:nvSpPr>
        <p:spPr>
          <a:xfrm>
            <a:off x="6377433" y="141873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" name="Oval 39"/>
          <p:cNvSpPr/>
          <p:nvPr/>
        </p:nvSpPr>
        <p:spPr>
          <a:xfrm>
            <a:off x="6377433" y="13115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" name="Oval 40"/>
          <p:cNvSpPr/>
          <p:nvPr/>
        </p:nvSpPr>
        <p:spPr>
          <a:xfrm>
            <a:off x="6377433" y="120441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Oval 41"/>
          <p:cNvSpPr/>
          <p:nvPr/>
        </p:nvSpPr>
        <p:spPr>
          <a:xfrm>
            <a:off x="6377433" y="109726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475656" y="2648694"/>
            <a:ext cx="2907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三百一十五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253444" y="2643758"/>
            <a:ext cx="3342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一千二百三十六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5" name="图片 9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/>
      <p:bldP spid="82" grpId="0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/>
      <p:bldP spid="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3400" y="618823"/>
            <a:ext cx="3216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读出下面各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Group 3"/>
          <p:cNvGrpSpPr/>
          <p:nvPr/>
        </p:nvGrpSpPr>
        <p:grpSpPr>
          <a:xfrm>
            <a:off x="1043608" y="1923678"/>
            <a:ext cx="1543050" cy="1543050"/>
            <a:chOff x="0" y="0"/>
            <a:chExt cx="1296" cy="1296"/>
          </a:xfrm>
        </p:grpSpPr>
        <p:sp>
          <p:nvSpPr>
            <p:cNvPr id="46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2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187" name="Oval 19"/>
          <p:cNvSpPr/>
          <p:nvPr/>
        </p:nvSpPr>
        <p:spPr>
          <a:xfrm>
            <a:off x="1651794" y="2870101"/>
            <a:ext cx="228600" cy="1428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8" name="Oval 20"/>
          <p:cNvSpPr/>
          <p:nvPr/>
        </p:nvSpPr>
        <p:spPr>
          <a:xfrm>
            <a:off x="1651794" y="2727226"/>
            <a:ext cx="228600" cy="1428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9" name="Oval 21"/>
          <p:cNvSpPr/>
          <p:nvPr/>
        </p:nvSpPr>
        <p:spPr>
          <a:xfrm>
            <a:off x="1986062" y="285105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0" name="Oval 22"/>
          <p:cNvSpPr/>
          <p:nvPr/>
        </p:nvSpPr>
        <p:spPr>
          <a:xfrm>
            <a:off x="1979712" y="27081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1" name="Oval 23"/>
          <p:cNvSpPr/>
          <p:nvPr/>
        </p:nvSpPr>
        <p:spPr>
          <a:xfrm>
            <a:off x="1979712" y="25557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2" name="Oval 24"/>
          <p:cNvSpPr/>
          <p:nvPr/>
        </p:nvSpPr>
        <p:spPr>
          <a:xfrm>
            <a:off x="1979712" y="24033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3" name="Oval 25"/>
          <p:cNvSpPr/>
          <p:nvPr/>
        </p:nvSpPr>
        <p:spPr>
          <a:xfrm>
            <a:off x="1979712" y="22509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4" name="Oval 26"/>
          <p:cNvSpPr/>
          <p:nvPr/>
        </p:nvSpPr>
        <p:spPr>
          <a:xfrm>
            <a:off x="1979712" y="209857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3" name="Group 3"/>
          <p:cNvGrpSpPr/>
          <p:nvPr/>
        </p:nvGrpSpPr>
        <p:grpSpPr>
          <a:xfrm>
            <a:off x="2987824" y="1923678"/>
            <a:ext cx="1543050" cy="1543050"/>
            <a:chOff x="0" y="0"/>
            <a:chExt cx="1296" cy="1296"/>
          </a:xfrm>
        </p:grpSpPr>
        <p:sp>
          <p:nvSpPr>
            <p:cNvPr id="54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9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59820" y="2546598"/>
            <a:ext cx="234950" cy="457200"/>
            <a:chOff x="8792" y="5830"/>
            <a:chExt cx="370" cy="720"/>
          </a:xfrm>
          <a:solidFill>
            <a:schemeClr val="tx1"/>
          </a:solidFill>
        </p:grpSpPr>
        <p:sp>
          <p:nvSpPr>
            <p:cNvPr id="6179" name="Oval 28"/>
            <p:cNvSpPr/>
            <p:nvPr/>
          </p:nvSpPr>
          <p:spPr>
            <a:xfrm>
              <a:off x="8792" y="6070"/>
              <a:ext cx="360" cy="24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80" name="组合 2"/>
            <p:cNvGrpSpPr/>
            <p:nvPr/>
          </p:nvGrpSpPr>
          <p:grpSpPr>
            <a:xfrm>
              <a:off x="8793" y="5830"/>
              <a:ext cx="369" cy="720"/>
              <a:chOff x="10161" y="5895"/>
              <a:chExt cx="369" cy="720"/>
            </a:xfrm>
            <a:grpFill/>
          </p:grpSpPr>
          <p:sp>
            <p:nvSpPr>
              <p:cNvPr id="6181" name="Oval 29"/>
              <p:cNvSpPr/>
              <p:nvPr/>
            </p:nvSpPr>
            <p:spPr>
              <a:xfrm>
                <a:off x="10170" y="6375"/>
                <a:ext cx="360" cy="24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82" name="Oval 28"/>
              <p:cNvSpPr/>
              <p:nvPr/>
            </p:nvSpPr>
            <p:spPr>
              <a:xfrm>
                <a:off x="10161" y="5895"/>
                <a:ext cx="360" cy="24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195" name="Oval 27"/>
          <p:cNvSpPr/>
          <p:nvPr/>
        </p:nvSpPr>
        <p:spPr>
          <a:xfrm>
            <a:off x="3645049" y="285623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" name="Group 3"/>
          <p:cNvGrpSpPr/>
          <p:nvPr/>
        </p:nvGrpSpPr>
        <p:grpSpPr>
          <a:xfrm>
            <a:off x="4901158" y="1923678"/>
            <a:ext cx="1543050" cy="1543050"/>
            <a:chOff x="0" y="0"/>
            <a:chExt cx="1296" cy="1296"/>
          </a:xfrm>
        </p:grpSpPr>
        <p:sp>
          <p:nvSpPr>
            <p:cNvPr id="62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5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6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7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8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Group 3"/>
          <p:cNvGrpSpPr/>
          <p:nvPr/>
        </p:nvGrpSpPr>
        <p:grpSpPr>
          <a:xfrm>
            <a:off x="6773366" y="1923678"/>
            <a:ext cx="1543050" cy="1543050"/>
            <a:chOff x="0" y="0"/>
            <a:chExt cx="1296" cy="1296"/>
          </a:xfrm>
        </p:grpSpPr>
        <p:sp>
          <p:nvSpPr>
            <p:cNvPr id="70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2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3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4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5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6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7" name="Oval 19"/>
          <p:cNvSpPr/>
          <p:nvPr/>
        </p:nvSpPr>
        <p:spPr>
          <a:xfrm>
            <a:off x="5799311" y="287751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Oval 20"/>
          <p:cNvSpPr/>
          <p:nvPr/>
        </p:nvSpPr>
        <p:spPr>
          <a:xfrm>
            <a:off x="5799311" y="273146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Oval 21"/>
          <p:cNvSpPr/>
          <p:nvPr/>
        </p:nvSpPr>
        <p:spPr>
          <a:xfrm>
            <a:off x="5235996" y="288228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Oval 22"/>
          <p:cNvSpPr/>
          <p:nvPr/>
        </p:nvSpPr>
        <p:spPr>
          <a:xfrm>
            <a:off x="5235996" y="2447305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Oval 23"/>
          <p:cNvSpPr/>
          <p:nvPr/>
        </p:nvSpPr>
        <p:spPr>
          <a:xfrm>
            <a:off x="5796136" y="258383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Oval 33"/>
          <p:cNvSpPr/>
          <p:nvPr/>
        </p:nvSpPr>
        <p:spPr>
          <a:xfrm>
            <a:off x="5235996" y="2739405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Oval 34"/>
          <p:cNvSpPr/>
          <p:nvPr/>
        </p:nvSpPr>
        <p:spPr>
          <a:xfrm>
            <a:off x="5235996" y="259018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" name="Oval 24"/>
          <p:cNvSpPr/>
          <p:nvPr/>
        </p:nvSpPr>
        <p:spPr>
          <a:xfrm>
            <a:off x="8015808" y="273781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" name="Oval 25"/>
          <p:cNvSpPr/>
          <p:nvPr/>
        </p:nvSpPr>
        <p:spPr>
          <a:xfrm>
            <a:off x="8015808" y="2593355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" name="Oval 26"/>
          <p:cNvSpPr/>
          <p:nvPr/>
        </p:nvSpPr>
        <p:spPr>
          <a:xfrm>
            <a:off x="7080895" y="240761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" name="Oval 27"/>
          <p:cNvSpPr/>
          <p:nvPr/>
        </p:nvSpPr>
        <p:spPr>
          <a:xfrm>
            <a:off x="7080895" y="255843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Oval 28"/>
          <p:cNvSpPr/>
          <p:nvPr/>
        </p:nvSpPr>
        <p:spPr>
          <a:xfrm>
            <a:off x="7080895" y="271083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" name="Oval 29"/>
          <p:cNvSpPr/>
          <p:nvPr/>
        </p:nvSpPr>
        <p:spPr>
          <a:xfrm>
            <a:off x="7080895" y="286164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" name="Oval 30"/>
          <p:cNvSpPr/>
          <p:nvPr/>
        </p:nvSpPr>
        <p:spPr>
          <a:xfrm>
            <a:off x="8015808" y="288228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Text Box 31"/>
          <p:cNvSpPr txBox="1"/>
          <p:nvPr/>
        </p:nvSpPr>
        <p:spPr>
          <a:xfrm>
            <a:off x="1547664" y="3627294"/>
            <a:ext cx="111761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2 6 0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" name="Text Box 31"/>
          <p:cNvSpPr txBox="1"/>
          <p:nvPr/>
        </p:nvSpPr>
        <p:spPr>
          <a:xfrm>
            <a:off x="3203848" y="3572302"/>
            <a:ext cx="14285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3 1 0 0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" name="Text Box 31"/>
          <p:cNvSpPr txBox="1"/>
          <p:nvPr/>
        </p:nvSpPr>
        <p:spPr>
          <a:xfrm>
            <a:off x="5148064" y="3572302"/>
            <a:ext cx="14285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4 0 3 0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" name="Text Box 31"/>
          <p:cNvSpPr txBox="1"/>
          <p:nvPr/>
        </p:nvSpPr>
        <p:spPr>
          <a:xfrm>
            <a:off x="7020272" y="3572302"/>
            <a:ext cx="14285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4 0 0 3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92" name="图片 9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矩形 9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9" name="图片 9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7" grpId="0" bldLvl="0" animBg="1"/>
      <p:bldP spid="7188" grpId="0" bldLvl="0" animBg="1"/>
      <p:bldP spid="7189" grpId="0" bldLvl="0" animBg="1"/>
      <p:bldP spid="7190" grpId="0" bldLvl="0" animBg="1"/>
      <p:bldP spid="7191" grpId="0" bldLvl="0" animBg="1"/>
      <p:bldP spid="7192" grpId="0" bldLvl="0" animBg="1"/>
      <p:bldP spid="7193" grpId="0" bldLvl="0" animBg="1"/>
      <p:bldP spid="7194" grpId="0" bldLvl="0" animBg="1"/>
      <p:bldP spid="7195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4" grpId="0"/>
      <p:bldP spid="95" grpId="0"/>
      <p:bldP spid="96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"/>
          <p:cNvGrpSpPr/>
          <p:nvPr/>
        </p:nvGrpSpPr>
        <p:grpSpPr>
          <a:xfrm>
            <a:off x="1588790" y="1491630"/>
            <a:ext cx="1543050" cy="1543050"/>
            <a:chOff x="0" y="0"/>
            <a:chExt cx="1296" cy="1296"/>
          </a:xfrm>
        </p:grpSpPr>
        <p:sp>
          <p:nvSpPr>
            <p:cNvPr id="45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2" name="Oval 19"/>
          <p:cNvSpPr/>
          <p:nvPr/>
        </p:nvSpPr>
        <p:spPr>
          <a:xfrm>
            <a:off x="2196976" y="2438053"/>
            <a:ext cx="228600" cy="1428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20"/>
          <p:cNvSpPr/>
          <p:nvPr/>
        </p:nvSpPr>
        <p:spPr>
          <a:xfrm>
            <a:off x="2196976" y="2295178"/>
            <a:ext cx="228600" cy="1428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21"/>
          <p:cNvSpPr/>
          <p:nvPr/>
        </p:nvSpPr>
        <p:spPr>
          <a:xfrm>
            <a:off x="2531244" y="241900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Oval 22"/>
          <p:cNvSpPr/>
          <p:nvPr/>
        </p:nvSpPr>
        <p:spPr>
          <a:xfrm>
            <a:off x="2524894" y="227612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Oval 23"/>
          <p:cNvSpPr/>
          <p:nvPr/>
        </p:nvSpPr>
        <p:spPr>
          <a:xfrm>
            <a:off x="2524894" y="212372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Oval 24"/>
          <p:cNvSpPr/>
          <p:nvPr/>
        </p:nvSpPr>
        <p:spPr>
          <a:xfrm>
            <a:off x="2524894" y="197132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Oval 25"/>
          <p:cNvSpPr/>
          <p:nvPr/>
        </p:nvSpPr>
        <p:spPr>
          <a:xfrm>
            <a:off x="2524894" y="181892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Oval 26"/>
          <p:cNvSpPr/>
          <p:nvPr/>
        </p:nvSpPr>
        <p:spPr>
          <a:xfrm>
            <a:off x="2524894" y="166652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Rectangle 3"/>
          <p:cNvSpPr/>
          <p:nvPr/>
        </p:nvSpPr>
        <p:spPr>
          <a:xfrm>
            <a:off x="611560" y="3417788"/>
            <a:ext cx="510143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)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2" name="圆角矩形标注 61"/>
          <p:cNvSpPr/>
          <p:nvPr/>
        </p:nvSpPr>
        <p:spPr>
          <a:xfrm>
            <a:off x="6511456" y="560836"/>
            <a:ext cx="1516928" cy="930793"/>
          </a:xfrm>
          <a:prstGeom prst="wedgeRoundRectCallout">
            <a:avLst>
              <a:gd name="adj1" fmla="val -19613"/>
              <a:gd name="adj2" fmla="val -1589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是由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个百和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个十组成的。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31"/>
          <p:cNvSpPr txBox="1"/>
          <p:nvPr/>
        </p:nvSpPr>
        <p:spPr>
          <a:xfrm>
            <a:off x="2051720" y="3092356"/>
            <a:ext cx="111761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2 6 0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4499992" y="555526"/>
            <a:ext cx="1512168" cy="768278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百位上是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，读作二百。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4427984" y="1779662"/>
            <a:ext cx="1512168" cy="759322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，读作六十。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下箭头 66"/>
          <p:cNvSpPr/>
          <p:nvPr/>
        </p:nvSpPr>
        <p:spPr>
          <a:xfrm>
            <a:off x="5364088" y="1382563"/>
            <a:ext cx="144016" cy="368027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4441459" y="3003356"/>
            <a:ext cx="1919342" cy="534938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不读。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下箭头 68"/>
          <p:cNvSpPr/>
          <p:nvPr/>
        </p:nvSpPr>
        <p:spPr>
          <a:xfrm>
            <a:off x="5364088" y="2571750"/>
            <a:ext cx="144016" cy="390922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70" name="圆角矩形标注 69"/>
          <p:cNvSpPr/>
          <p:nvPr/>
        </p:nvSpPr>
        <p:spPr>
          <a:xfrm>
            <a:off x="4355976" y="3981028"/>
            <a:ext cx="2664296" cy="390922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合起来读作二百六十。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箭头 70"/>
          <p:cNvSpPr/>
          <p:nvPr/>
        </p:nvSpPr>
        <p:spPr>
          <a:xfrm>
            <a:off x="5364088" y="3579862"/>
            <a:ext cx="144016" cy="368027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6084168" y="908056"/>
            <a:ext cx="360040" cy="22353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2248" y="3435846"/>
            <a:ext cx="19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二百六十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/>
      <p:bldP spid="62" grpId="0" animBg="1"/>
      <p:bldP spid="63" grpId="0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"/>
          <p:cNvGrpSpPr/>
          <p:nvPr/>
        </p:nvGrpSpPr>
        <p:grpSpPr>
          <a:xfrm>
            <a:off x="1588790" y="1491630"/>
            <a:ext cx="1543050" cy="1543050"/>
            <a:chOff x="0" y="0"/>
            <a:chExt cx="1296" cy="1296"/>
          </a:xfrm>
        </p:grpSpPr>
        <p:sp>
          <p:nvSpPr>
            <p:cNvPr id="45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0" name="Rectangle 3"/>
          <p:cNvSpPr/>
          <p:nvPr/>
        </p:nvSpPr>
        <p:spPr>
          <a:xfrm>
            <a:off x="611560" y="3417788"/>
            <a:ext cx="510143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2" name="圆角矩形标注 61"/>
          <p:cNvSpPr/>
          <p:nvPr/>
        </p:nvSpPr>
        <p:spPr>
          <a:xfrm>
            <a:off x="6583464" y="488828"/>
            <a:ext cx="1800200" cy="930793"/>
          </a:xfrm>
          <a:prstGeom prst="wedgeRoundRectCallout">
            <a:avLst>
              <a:gd name="adj1" fmla="val -19613"/>
              <a:gd name="adj2" fmla="val -1589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3100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是由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组成的。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31"/>
          <p:cNvSpPr txBox="1"/>
          <p:nvPr/>
        </p:nvSpPr>
        <p:spPr>
          <a:xfrm>
            <a:off x="1835696" y="3071980"/>
            <a:ext cx="12731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3 1 0 0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4427984" y="483518"/>
            <a:ext cx="1656184" cy="768278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位上是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，读作三千。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4572000" y="1707654"/>
            <a:ext cx="1512168" cy="759322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百位上是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，读作一百。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下箭头 66"/>
          <p:cNvSpPr/>
          <p:nvPr/>
        </p:nvSpPr>
        <p:spPr>
          <a:xfrm>
            <a:off x="5292080" y="1310555"/>
            <a:ext cx="144016" cy="368027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4369450" y="2931348"/>
            <a:ext cx="2794838" cy="534938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十位和个位上的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不读。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下箭头 68"/>
          <p:cNvSpPr/>
          <p:nvPr/>
        </p:nvSpPr>
        <p:spPr>
          <a:xfrm>
            <a:off x="5292080" y="2499742"/>
            <a:ext cx="144016" cy="390922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70" name="圆角矩形标注 69"/>
          <p:cNvSpPr/>
          <p:nvPr/>
        </p:nvSpPr>
        <p:spPr>
          <a:xfrm>
            <a:off x="4283968" y="3909020"/>
            <a:ext cx="2664296" cy="534938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合起来读作三千一百。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箭头 70"/>
          <p:cNvSpPr/>
          <p:nvPr/>
        </p:nvSpPr>
        <p:spPr>
          <a:xfrm>
            <a:off x="5292080" y="3507854"/>
            <a:ext cx="144016" cy="368027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6156176" y="836048"/>
            <a:ext cx="360040" cy="22353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2248" y="3435846"/>
            <a:ext cx="1515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三千一百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907704" y="2109710"/>
            <a:ext cx="234950" cy="457200"/>
            <a:chOff x="8792" y="5830"/>
            <a:chExt cx="370" cy="720"/>
          </a:xfrm>
          <a:solidFill>
            <a:schemeClr val="tx1"/>
          </a:solidFill>
        </p:grpSpPr>
        <p:sp>
          <p:nvSpPr>
            <p:cNvPr id="82" name="Oval 28"/>
            <p:cNvSpPr/>
            <p:nvPr/>
          </p:nvSpPr>
          <p:spPr>
            <a:xfrm>
              <a:off x="8792" y="6070"/>
              <a:ext cx="360" cy="240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83" name="组合 2"/>
            <p:cNvGrpSpPr/>
            <p:nvPr/>
          </p:nvGrpSpPr>
          <p:grpSpPr>
            <a:xfrm>
              <a:off x="8793" y="5830"/>
              <a:ext cx="369" cy="720"/>
              <a:chOff x="10161" y="5895"/>
              <a:chExt cx="369" cy="720"/>
            </a:xfrm>
            <a:grpFill/>
          </p:grpSpPr>
          <p:sp>
            <p:nvSpPr>
              <p:cNvPr id="84" name="Oval 29"/>
              <p:cNvSpPr/>
              <p:nvPr/>
            </p:nvSpPr>
            <p:spPr>
              <a:xfrm>
                <a:off x="10170" y="6375"/>
                <a:ext cx="360" cy="24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Oval 28"/>
              <p:cNvSpPr/>
              <p:nvPr/>
            </p:nvSpPr>
            <p:spPr>
              <a:xfrm>
                <a:off x="10161" y="5895"/>
                <a:ext cx="360" cy="240"/>
              </a:xfrm>
              <a:prstGeom prst="ellips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6" name="Oval 27"/>
          <p:cNvSpPr/>
          <p:nvPr/>
        </p:nvSpPr>
        <p:spPr>
          <a:xfrm>
            <a:off x="2192933" y="2419350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 animBg="1"/>
      <p:bldP spid="63" grpId="0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3" grpId="0" animBg="1"/>
      <p:bldP spid="4" grpId="0"/>
      <p:bldP spid="8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标注 61"/>
          <p:cNvSpPr/>
          <p:nvPr/>
        </p:nvSpPr>
        <p:spPr>
          <a:xfrm>
            <a:off x="899592" y="555526"/>
            <a:ext cx="1800200" cy="1074809"/>
          </a:xfrm>
          <a:prstGeom prst="wedgeRoundRectCallout">
            <a:avLst>
              <a:gd name="adj1" fmla="val -19613"/>
              <a:gd name="adj2" fmla="val -1589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4030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是由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个十组成的。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3239852" y="699542"/>
            <a:ext cx="1656184" cy="887149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位上是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，读作四千。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3203848" y="2078744"/>
            <a:ext cx="1728192" cy="876807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，读作零。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845808" y="2112357"/>
            <a:ext cx="1781976" cy="918812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，读作三十。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标注 69"/>
          <p:cNvSpPr/>
          <p:nvPr/>
        </p:nvSpPr>
        <p:spPr>
          <a:xfrm>
            <a:off x="971600" y="3589538"/>
            <a:ext cx="1656184" cy="782412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箭头 70"/>
          <p:cNvSpPr/>
          <p:nvPr/>
        </p:nvSpPr>
        <p:spPr>
          <a:xfrm>
            <a:off x="1733852" y="3082884"/>
            <a:ext cx="245860" cy="42497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836438" y="1018585"/>
            <a:ext cx="367410" cy="25812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grpSp>
        <p:nvGrpSpPr>
          <p:cNvPr id="44" name="Group 3"/>
          <p:cNvGrpSpPr/>
          <p:nvPr/>
        </p:nvGrpSpPr>
        <p:grpSpPr>
          <a:xfrm>
            <a:off x="6365254" y="1491630"/>
            <a:ext cx="1543050" cy="1543050"/>
            <a:chOff x="0" y="0"/>
            <a:chExt cx="1296" cy="1296"/>
          </a:xfrm>
        </p:grpSpPr>
        <p:sp>
          <p:nvSpPr>
            <p:cNvPr id="45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0" name="Rectangle 3"/>
          <p:cNvSpPr/>
          <p:nvPr/>
        </p:nvSpPr>
        <p:spPr>
          <a:xfrm>
            <a:off x="5256584" y="3561804"/>
            <a:ext cx="356388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3" name="Text Box 31"/>
          <p:cNvSpPr txBox="1"/>
          <p:nvPr/>
        </p:nvSpPr>
        <p:spPr>
          <a:xfrm>
            <a:off x="6552728" y="3071980"/>
            <a:ext cx="12731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4 0 3 0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272" y="3579862"/>
            <a:ext cx="1803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四千零三十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右箭头 38"/>
          <p:cNvSpPr/>
          <p:nvPr/>
        </p:nvSpPr>
        <p:spPr>
          <a:xfrm flipH="1">
            <a:off x="2771800" y="2488705"/>
            <a:ext cx="347910" cy="25969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sp>
        <p:nvSpPr>
          <p:cNvPr id="40" name="Oval 19"/>
          <p:cNvSpPr/>
          <p:nvPr/>
        </p:nvSpPr>
        <p:spPr>
          <a:xfrm>
            <a:off x="7275983" y="2425899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Oval 20"/>
          <p:cNvSpPr/>
          <p:nvPr/>
        </p:nvSpPr>
        <p:spPr>
          <a:xfrm>
            <a:off x="7275983" y="2279849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Oval 21"/>
          <p:cNvSpPr/>
          <p:nvPr/>
        </p:nvSpPr>
        <p:spPr>
          <a:xfrm>
            <a:off x="6756176" y="243066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Oval 22"/>
          <p:cNvSpPr/>
          <p:nvPr/>
        </p:nvSpPr>
        <p:spPr>
          <a:xfrm>
            <a:off x="6756176" y="199568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23"/>
          <p:cNvSpPr/>
          <p:nvPr/>
        </p:nvSpPr>
        <p:spPr>
          <a:xfrm>
            <a:off x="7272808" y="213221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33"/>
          <p:cNvSpPr/>
          <p:nvPr/>
        </p:nvSpPr>
        <p:spPr>
          <a:xfrm>
            <a:off x="6756176" y="228778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34"/>
          <p:cNvSpPr/>
          <p:nvPr/>
        </p:nvSpPr>
        <p:spPr>
          <a:xfrm>
            <a:off x="6756176" y="213856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右箭头 54"/>
          <p:cNvSpPr/>
          <p:nvPr/>
        </p:nvSpPr>
        <p:spPr>
          <a:xfrm>
            <a:off x="2692422" y="3705543"/>
            <a:ext cx="367410" cy="25812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3131840" y="3219312"/>
            <a:ext cx="1656184" cy="1080630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合起来读作四千零三十。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5" name="下箭头 64"/>
          <p:cNvSpPr/>
          <p:nvPr/>
        </p:nvSpPr>
        <p:spPr>
          <a:xfrm>
            <a:off x="3851920" y="1635646"/>
            <a:ext cx="245860" cy="42497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4" grpId="0" animBg="1"/>
      <p:bldP spid="66" grpId="0" animBg="1"/>
      <p:bldP spid="68" grpId="0" animBg="1"/>
      <p:bldP spid="70" grpId="0" animBg="1"/>
      <p:bldP spid="71" grpId="0" animBg="1"/>
      <p:bldP spid="3" grpId="0" animBg="1"/>
      <p:bldP spid="60" grpId="0"/>
      <p:bldP spid="63" grpId="0"/>
      <p:bldP spid="4" grpId="0"/>
      <p:bldP spid="39" grpId="0" animBg="1"/>
      <p:bldP spid="40" grpId="0" bldLvl="0" animBg="1"/>
      <p:bldP spid="41" grpId="0" bldLvl="0" animBg="1"/>
      <p:bldP spid="42" grpId="0" bldLvl="0" animBg="1"/>
      <p:bldP spid="43" grpId="0" bldLvl="0" animBg="1"/>
      <p:bldP spid="52" grpId="0" bldLvl="0" animBg="1"/>
      <p:bldP spid="53" grpId="0" bldLvl="0" animBg="1"/>
      <p:bldP spid="54" grpId="0" bldLvl="0" animBg="1"/>
      <p:bldP spid="55" grpId="0" animBg="1"/>
      <p:bldP spid="56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标注 61"/>
          <p:cNvSpPr/>
          <p:nvPr/>
        </p:nvSpPr>
        <p:spPr>
          <a:xfrm>
            <a:off x="827584" y="483518"/>
            <a:ext cx="1800200" cy="1267796"/>
          </a:xfrm>
          <a:prstGeom prst="wedgeRoundRectCallout">
            <a:avLst>
              <a:gd name="adj1" fmla="val -19613"/>
              <a:gd name="adj2" fmla="val -1589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是由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个一组成的。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3203848" y="614364"/>
            <a:ext cx="1656184" cy="1136950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位上是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，读作四千。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3131840" y="2139702"/>
            <a:ext cx="2232248" cy="1173889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百位和十位上的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只读作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个零。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827584" y="1923678"/>
            <a:ext cx="1781976" cy="1083788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位上是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，读作三。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箭头 70"/>
          <p:cNvSpPr/>
          <p:nvPr/>
        </p:nvSpPr>
        <p:spPr>
          <a:xfrm>
            <a:off x="1589836" y="3078587"/>
            <a:ext cx="317868" cy="357259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764430" y="1165223"/>
            <a:ext cx="367410" cy="304467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grpSp>
        <p:nvGrpSpPr>
          <p:cNvPr id="44" name="Group 3"/>
          <p:cNvGrpSpPr/>
          <p:nvPr/>
        </p:nvGrpSpPr>
        <p:grpSpPr>
          <a:xfrm>
            <a:off x="6228184" y="1491630"/>
            <a:ext cx="1543050" cy="1543050"/>
            <a:chOff x="0" y="0"/>
            <a:chExt cx="1296" cy="1296"/>
          </a:xfrm>
        </p:grpSpPr>
        <p:sp>
          <p:nvSpPr>
            <p:cNvPr id="45" name="AutoShape 4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5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" name="Line 6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7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8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9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Text Box 10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0" name="Rectangle 3"/>
          <p:cNvSpPr/>
          <p:nvPr/>
        </p:nvSpPr>
        <p:spPr>
          <a:xfrm>
            <a:off x="5364088" y="3561804"/>
            <a:ext cx="3563888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)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3" name="Text Box 31"/>
          <p:cNvSpPr txBox="1"/>
          <p:nvPr/>
        </p:nvSpPr>
        <p:spPr>
          <a:xfrm>
            <a:off x="6482105" y="3071980"/>
            <a:ext cx="12731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4 0 0 3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84776" y="3579862"/>
            <a:ext cx="1803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四千零三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右箭头 38"/>
          <p:cNvSpPr/>
          <p:nvPr/>
        </p:nvSpPr>
        <p:spPr>
          <a:xfrm flipH="1">
            <a:off x="2699792" y="2347029"/>
            <a:ext cx="347910" cy="30632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  <p:sp>
        <p:nvSpPr>
          <p:cNvPr id="40" name="Oval 19"/>
          <p:cNvSpPr/>
          <p:nvPr/>
        </p:nvSpPr>
        <p:spPr>
          <a:xfrm>
            <a:off x="7411194" y="2425899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Oval 20"/>
          <p:cNvSpPr/>
          <p:nvPr/>
        </p:nvSpPr>
        <p:spPr>
          <a:xfrm>
            <a:off x="7411194" y="2279849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Oval 21"/>
          <p:cNvSpPr/>
          <p:nvPr/>
        </p:nvSpPr>
        <p:spPr>
          <a:xfrm>
            <a:off x="6619106" y="243066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Oval 22"/>
          <p:cNvSpPr/>
          <p:nvPr/>
        </p:nvSpPr>
        <p:spPr>
          <a:xfrm>
            <a:off x="6619106" y="199568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23"/>
          <p:cNvSpPr/>
          <p:nvPr/>
        </p:nvSpPr>
        <p:spPr>
          <a:xfrm>
            <a:off x="7408019" y="213221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33"/>
          <p:cNvSpPr/>
          <p:nvPr/>
        </p:nvSpPr>
        <p:spPr>
          <a:xfrm>
            <a:off x="6619106" y="228778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34"/>
          <p:cNvSpPr/>
          <p:nvPr/>
        </p:nvSpPr>
        <p:spPr>
          <a:xfrm>
            <a:off x="6619106" y="2138561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899592" y="3507854"/>
            <a:ext cx="1637960" cy="1066914"/>
          </a:xfrm>
          <a:prstGeom prst="wedgeRoundRectCallout">
            <a:avLst>
              <a:gd name="adj1" fmla="val -21168"/>
              <a:gd name="adj2" fmla="val 3559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合起来读作四千零三。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8" name="下箭头 57"/>
          <p:cNvSpPr/>
          <p:nvPr/>
        </p:nvSpPr>
        <p:spPr>
          <a:xfrm>
            <a:off x="3822084" y="1779662"/>
            <a:ext cx="317868" cy="357259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4" grpId="0" animBg="1"/>
      <p:bldP spid="66" grpId="0" animBg="1"/>
      <p:bldP spid="68" grpId="0" animBg="1"/>
      <p:bldP spid="71" grpId="0" animBg="1"/>
      <p:bldP spid="3" grpId="0" animBg="1"/>
      <p:bldP spid="60" grpId="0"/>
      <p:bldP spid="63" grpId="0"/>
      <p:bldP spid="4" grpId="0"/>
      <p:bldP spid="39" grpId="0" animBg="1"/>
      <p:bldP spid="40" grpId="0" bldLvl="0" animBg="1"/>
      <p:bldP spid="41" grpId="0" bldLvl="0" animBg="1"/>
      <p:bldP spid="42" grpId="0" bldLvl="0" animBg="1"/>
      <p:bldP spid="43" grpId="0" bldLvl="0" animBg="1"/>
      <p:bldP spid="52" grpId="0" bldLvl="0" animBg="1"/>
      <p:bldP spid="53" grpId="0" bldLvl="0" animBg="1"/>
      <p:bldP spid="54" grpId="0" bldLvl="0" animBg="1"/>
      <p:bldP spid="56" grpId="0" animBg="1"/>
      <p:bldP spid="58" grpId="0" animBg="1"/>
    </p:bldLst>
  </p:timing>
</p:sld>
</file>

<file path=ppt/tags/tag1.xml><?xml version="1.0" encoding="utf-8"?>
<p:tagLst xmlns:p="http://schemas.openxmlformats.org/presentationml/2006/main">
  <p:tag name="KSO_WPP_MARK_KEY" val="280d5e99-a485-4fc3-b9af-cb31b653944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1502</Words>
  <Application>WPS 演示</Application>
  <PresentationFormat>全屏显示(16:9)</PresentationFormat>
  <Paragraphs>303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华文楷体</vt:lpstr>
      <vt:lpstr>微软雅黑</vt:lpstr>
      <vt:lpstr>等线</vt:lpstr>
      <vt:lpstr>楷体</vt:lpstr>
      <vt:lpstr>幼圆</vt:lpstr>
      <vt:lpstr>Calibri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2017-03-17T02:28:00Z</dcterms:created>
  <dcterms:modified xsi:type="dcterms:W3CDTF">2023-01-30T08:07:03Z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D3B4CF20BDCB4A5992D4E55B741C5099</vt:lpwstr>
  </property>
</Properties>
</file>