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54" r:id="rId3"/>
    <p:sldId id="510" r:id="rId4"/>
    <p:sldId id="472" r:id="rId5"/>
    <p:sldId id="550" r:id="rId7"/>
    <p:sldId id="543" r:id="rId8"/>
    <p:sldId id="518" r:id="rId9"/>
    <p:sldId id="548" r:id="rId10"/>
    <p:sldId id="553" r:id="rId11"/>
    <p:sldId id="552" r:id="rId12"/>
    <p:sldId id="534" r:id="rId13"/>
    <p:sldId id="551" r:id="rId14"/>
    <p:sldId id="535" r:id="rId15"/>
    <p:sldId id="549" r:id="rId16"/>
    <p:sldId id="507" r:id="rId17"/>
    <p:sldId id="501" r:id="rId1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2"/>
    </p:embeddedFont>
    <p:embeddedFont>
      <p:font typeface="微软雅黑" panose="020B0503020204020204" pitchFamily="34" charset="-122"/>
      <p:regular r:id="rId23"/>
    </p:embeddedFont>
    <p:embeddedFont>
      <p:font typeface="华文楷体" panose="02010600040101010101" pitchFamily="2" charset="-122"/>
      <p:regular r:id="rId24"/>
    </p:embeddedFont>
    <p:embeddedFont>
      <p:font typeface="楷体" panose="02010609060101010101" pitchFamily="49" charset="-122"/>
      <p:regular r:id="rId25"/>
    </p:embeddedFont>
    <p:embeddedFont>
      <p:font typeface="幼圆" panose="02010509060101010101" pitchFamily="49" charset="-122"/>
      <p:regular r:id="rId26"/>
    </p:embeddedFont>
    <p:embeddedFont>
      <p:font typeface="楷体_GB2312" panose="02010609030101010101" pitchFamily="49" charset="-122"/>
      <p:regular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</p:embeddedFontLst>
  <p:custDataLst>
    <p:tags r:id="rId32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70C0"/>
    <a:srgbClr val="009900"/>
    <a:srgbClr val="FF9F9F"/>
    <a:srgbClr val="FF0000"/>
    <a:srgbClr val="FF9933"/>
    <a:srgbClr val="AFF22A"/>
    <a:srgbClr val="FFFFFF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50" autoAdjust="0"/>
    <p:restoredTop sz="99632" autoAdjust="0"/>
  </p:normalViewPr>
  <p:slideViewPr>
    <p:cSldViewPr>
      <p:cViewPr varScale="1">
        <p:scale>
          <a:sx n="154" d="100"/>
          <a:sy n="154" d="100"/>
        </p:scale>
        <p:origin x="-384" y="-90"/>
      </p:cViewPr>
      <p:guideLst>
        <p:guide orient="horz" pos="161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1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font" Target="fonts/font10.fntdata"/><Relationship Id="rId30" Type="http://schemas.openxmlformats.org/officeDocument/2006/relationships/font" Target="fonts/font9.fntdata"/><Relationship Id="rId3" Type="http://schemas.openxmlformats.org/officeDocument/2006/relationships/slide" Target="slides/slide1.xml"/><Relationship Id="rId29" Type="http://schemas.openxmlformats.org/officeDocument/2006/relationships/font" Target="fonts/font8.fntdata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77991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8083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万以内数的认识  大小比较（</a:t>
            </a:r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8.emf"/><Relationship Id="rId1" Type="http://schemas.openxmlformats.org/officeDocument/2006/relationships/image" Target="../media/image13.emf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8.emf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6.png"/><Relationship Id="rId7" Type="http://schemas.openxmlformats.org/officeDocument/2006/relationships/slide" Target="slide1.xml"/><Relationship Id="rId6" Type="http://schemas.openxmlformats.org/officeDocument/2006/relationships/image" Target="../media/image18.emf"/><Relationship Id="rId5" Type="http://schemas.openxmlformats.org/officeDocument/2006/relationships/image" Target="../media/image13.emf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5.png"/><Relationship Id="rId1" Type="http://schemas.openxmlformats.org/officeDocument/2006/relationships/image" Target="../media/image24.em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0.jpe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3.emf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3.emf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3.emf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400"/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二年级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" name="矩形 13"/>
          <p:cNvSpPr/>
          <p:nvPr/>
        </p:nvSpPr>
        <p:spPr>
          <a:xfrm>
            <a:off x="0" y="1219732"/>
            <a:ext cx="9144000" cy="1823576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万以内数的大小比</a:t>
            </a:r>
            <a:r>
              <a:rPr lang="zh-CN" altLang="en-US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较</a:t>
            </a:r>
            <a:endParaRPr lang="en-US" altLang="zh-CN" sz="4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课时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37928" y="441129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矩形 19"/>
          <p:cNvSpPr/>
          <p:nvPr/>
        </p:nvSpPr>
        <p:spPr>
          <a:xfrm>
            <a:off x="912693" y="569898"/>
            <a:ext cx="3011081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4400"/>
            <a:r>
              <a:rPr lang="zh-CN" altLang="en-US" sz="32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万以内数的认识</a:t>
            </a:r>
            <a:endParaRPr lang="zh-CN" altLang="en-US" sz="32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en-US" altLang="zh-CN" sz="3500" b="1" dirty="0" smtClean="0">
                  <a:solidFill>
                    <a:srgbClr val="0050AA"/>
                  </a:solidFill>
                  <a:latin typeface="宋体" panose="02010600030101010101" pitchFamily="2" charset="-122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4"/>
          <p:cNvSpPr/>
          <p:nvPr/>
        </p:nvSpPr>
        <p:spPr>
          <a:xfrm>
            <a:off x="-69215" y="-749935"/>
            <a:ext cx="9144000" cy="0"/>
          </a:xfrm>
          <a:prstGeom prst="rect">
            <a:avLst/>
          </a:prstGeom>
          <a:noFill/>
          <a:ln w="12700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endParaRPr lang="zh-CN" altLang="en-US" sz="2400" b="1" dirty="0">
              <a:latin typeface="楷体_GB2312" panose="02010609030101010101" pitchFamily="49" charset="-122"/>
            </a:endParaRPr>
          </a:p>
        </p:txBody>
      </p:sp>
      <p:sp>
        <p:nvSpPr>
          <p:cNvPr id="57" name="矩形 4"/>
          <p:cNvSpPr>
            <a:spLocks noChangeArrowheads="1"/>
          </p:cNvSpPr>
          <p:nvPr/>
        </p:nvSpPr>
        <p:spPr bwMode="auto">
          <a:xfrm>
            <a:off x="499973" y="411510"/>
            <a:ext cx="4792107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方框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里可以填几？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 Box 7"/>
          <p:cNvSpPr txBox="1">
            <a:spLocks noChangeArrowheads="1"/>
          </p:cNvSpPr>
          <p:nvPr/>
        </p:nvSpPr>
        <p:spPr bwMode="auto">
          <a:xfrm>
            <a:off x="2522898" y="968410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1"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1000</a:t>
            </a:r>
            <a:endParaRPr kumimoji="1" lang="en-US" altLang="zh-CN" sz="2800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9" name="Rectangle 8"/>
          <p:cNvSpPr>
            <a:spLocks noChangeArrowheads="1"/>
          </p:cNvSpPr>
          <p:nvPr/>
        </p:nvSpPr>
        <p:spPr bwMode="auto">
          <a:xfrm>
            <a:off x="3511668" y="955165"/>
            <a:ext cx="4254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kumimoji="1" lang="en-US" altLang="zh-CN" sz="3200" b="1">
                <a:cs typeface="Arial" panose="020B0604020202020204" pitchFamily="34" charset="0"/>
              </a:rPr>
              <a:t>&gt;</a:t>
            </a:r>
            <a:endParaRPr kumimoji="1" lang="en-US" altLang="zh-CN" sz="3200" b="1">
              <a:cs typeface="Arial" panose="020B0604020202020204" pitchFamily="34" charset="0"/>
            </a:endParaRPr>
          </a:p>
        </p:txBody>
      </p:sp>
      <p:sp>
        <p:nvSpPr>
          <p:cNvPr id="60" name="Rectangle 9"/>
          <p:cNvSpPr>
            <a:spLocks noChangeArrowheads="1"/>
          </p:cNvSpPr>
          <p:nvPr/>
        </p:nvSpPr>
        <p:spPr bwMode="auto">
          <a:xfrm>
            <a:off x="4013695" y="1017741"/>
            <a:ext cx="449262" cy="465137"/>
          </a:xfrm>
          <a:prstGeom prst="rect">
            <a:avLst/>
          </a:prstGeom>
          <a:noFill/>
          <a:ln w="19050">
            <a:solidFill>
              <a:srgbClr val="FF0066"/>
            </a:solidFill>
            <a:miter lim="800000"/>
          </a:ln>
        </p:spPr>
        <p:txBody>
          <a:bodyPr wrap="none" anchor="ctr"/>
          <a:lstStyle/>
          <a:p>
            <a:pPr eaLnBrk="1" hangingPunct="1"/>
            <a:endParaRPr lang="zh-CN" altLang="en-US" b="1">
              <a:cs typeface="Arial" panose="020B0604020202020204" pitchFamily="34" charset="0"/>
            </a:endParaRPr>
          </a:p>
        </p:txBody>
      </p:sp>
      <p:sp>
        <p:nvSpPr>
          <p:cNvPr id="62" name="Text Box 11"/>
          <p:cNvSpPr txBox="1">
            <a:spLocks noChangeArrowheads="1"/>
          </p:cNvSpPr>
          <p:nvPr/>
        </p:nvSpPr>
        <p:spPr bwMode="auto">
          <a:xfrm>
            <a:off x="4283968" y="987574"/>
            <a:ext cx="9683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1"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99</a:t>
            </a:r>
            <a:endParaRPr kumimoji="1" lang="en-US" altLang="zh-CN" sz="2800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4" name="Text Box 16"/>
          <p:cNvSpPr txBox="1">
            <a:spLocks noChangeArrowheads="1"/>
          </p:cNvSpPr>
          <p:nvPr/>
        </p:nvSpPr>
        <p:spPr bwMode="auto">
          <a:xfrm>
            <a:off x="4080768" y="966083"/>
            <a:ext cx="365805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1"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endParaRPr kumimoji="1"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 algn="ctr" eaLnBrk="1" hangingPunct="1"/>
            <a:r>
              <a:rPr kumimoji="1"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</a:t>
            </a:r>
            <a:endParaRPr kumimoji="1"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 algn="ctr" eaLnBrk="1" hangingPunct="1"/>
            <a:r>
              <a:rPr kumimoji="1"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</a:t>
            </a:r>
            <a:endParaRPr kumimoji="1"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 algn="ctr" eaLnBrk="1" hangingPunct="1"/>
            <a:r>
              <a:rPr kumimoji="1"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endParaRPr kumimoji="1"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 algn="ctr" eaLnBrk="1" hangingPunct="1"/>
            <a:r>
              <a:rPr kumimoji="1"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</a:t>
            </a:r>
            <a:endParaRPr kumimoji="1"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 algn="ctr" eaLnBrk="1" hangingPunct="1"/>
            <a:r>
              <a:rPr kumimoji="1"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</a:t>
            </a:r>
            <a:endParaRPr kumimoji="1"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 algn="ctr" eaLnBrk="1" hangingPunct="1"/>
            <a:r>
              <a:rPr kumimoji="1"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</a:t>
            </a:r>
            <a:endParaRPr kumimoji="1"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 algn="ctr" eaLnBrk="1" hangingPunct="1"/>
            <a:r>
              <a:rPr kumimoji="1"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</a:t>
            </a:r>
            <a:endParaRPr kumimoji="1"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 algn="ctr" eaLnBrk="1" hangingPunct="1"/>
            <a:r>
              <a:rPr kumimoji="1"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</a:t>
            </a:r>
            <a:endParaRPr kumimoji="1"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83568" y="2419188"/>
            <a:ext cx="3256998" cy="2096778"/>
            <a:chOff x="683568" y="2419188"/>
            <a:chExt cx="3256998" cy="2096778"/>
          </a:xfrm>
        </p:grpSpPr>
        <p:grpSp>
          <p:nvGrpSpPr>
            <p:cNvPr id="21" name="组合 20"/>
            <p:cNvGrpSpPr/>
            <p:nvPr/>
          </p:nvGrpSpPr>
          <p:grpSpPr>
            <a:xfrm>
              <a:off x="1561855" y="2419188"/>
              <a:ext cx="2378711" cy="728626"/>
              <a:chOff x="1979712" y="3781852"/>
              <a:chExt cx="3816028" cy="1078519"/>
            </a:xfrm>
          </p:grpSpPr>
          <p:sp>
            <p:nvSpPr>
              <p:cNvPr id="25" name="AutoShape 7"/>
              <p:cNvSpPr>
                <a:spLocks noChangeArrowheads="1"/>
              </p:cNvSpPr>
              <p:nvPr/>
            </p:nvSpPr>
            <p:spPr bwMode="auto">
              <a:xfrm>
                <a:off x="1979712" y="3781852"/>
                <a:ext cx="3816028" cy="1078519"/>
              </a:xfrm>
              <a:prstGeom prst="cloudCallout">
                <a:avLst>
                  <a:gd name="adj1" fmla="val -60008"/>
                  <a:gd name="adj2" fmla="val 112758"/>
                </a:avLst>
              </a:prstGeom>
              <a:noFill/>
              <a:ln w="9525" cmpd="sng">
                <a:solidFill>
                  <a:schemeClr val="accent3">
                    <a:lumMod val="50000"/>
                  </a:schemeClr>
                </a:solidFill>
                <a:round/>
              </a:ln>
              <a:effectLst/>
            </p:spPr>
            <p:txBody>
              <a:bodyPr rIns="0"/>
              <a:lstStyle/>
              <a:p>
                <a:pPr>
                  <a:defRPr/>
                </a:pPr>
                <a:endParaRPr 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2400596" y="3959708"/>
                <a:ext cx="30152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怎样解决呢？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flipH="1">
              <a:off x="683568" y="3147814"/>
              <a:ext cx="616922" cy="1368152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4502785" y="1040418"/>
            <a:ext cx="4029655" cy="3187516"/>
            <a:chOff x="4502785" y="1040418"/>
            <a:chExt cx="4029655" cy="3187516"/>
          </a:xfrm>
        </p:grpSpPr>
        <p:sp>
          <p:nvSpPr>
            <p:cNvPr id="29" name="TextBox 28"/>
            <p:cNvSpPr txBox="1"/>
            <p:nvPr/>
          </p:nvSpPr>
          <p:spPr>
            <a:xfrm>
              <a:off x="4969377" y="1352838"/>
              <a:ext cx="2410935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1000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是四位数，一定大于三位数，所以可以填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、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、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、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、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、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、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、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、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4502785" y="1040418"/>
              <a:ext cx="4029655" cy="3187516"/>
              <a:chOff x="4502785" y="1040418"/>
              <a:chExt cx="4029655" cy="3187516"/>
            </a:xfrm>
          </p:grpSpPr>
          <p:pic>
            <p:nvPicPr>
              <p:cNvPr id="28" name="图片 27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flipH="1">
                <a:off x="7771146" y="2891857"/>
                <a:ext cx="761294" cy="1336077"/>
              </a:xfrm>
              <a:prstGeom prst="rect">
                <a:avLst/>
              </a:prstGeom>
            </p:spPr>
          </p:pic>
          <p:sp>
            <p:nvSpPr>
              <p:cNvPr id="31" name="AutoShape 7"/>
              <p:cNvSpPr>
                <a:spLocks noChangeArrowheads="1"/>
              </p:cNvSpPr>
              <p:nvPr/>
            </p:nvSpPr>
            <p:spPr bwMode="auto">
              <a:xfrm>
                <a:off x="4502785" y="1040418"/>
                <a:ext cx="3237567" cy="2539444"/>
              </a:xfrm>
              <a:prstGeom prst="cloudCallout">
                <a:avLst>
                  <a:gd name="adj1" fmla="val 56514"/>
                  <a:gd name="adj2" fmla="val 39486"/>
                </a:avLst>
              </a:prstGeom>
              <a:noFill/>
              <a:ln w="9525" cmpd="sng">
                <a:solidFill>
                  <a:schemeClr val="accent3">
                    <a:lumMod val="50000"/>
                  </a:schemeClr>
                </a:solidFill>
                <a:round/>
              </a:ln>
              <a:effectLst/>
            </p:spPr>
            <p:txBody>
              <a:bodyPr rIns="0"/>
              <a:lstStyle/>
              <a:p>
                <a:pPr>
                  <a:defRPr/>
                </a:pPr>
                <a:endParaRPr 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4"/>
          <p:cNvSpPr/>
          <p:nvPr/>
        </p:nvSpPr>
        <p:spPr>
          <a:xfrm>
            <a:off x="-69215" y="-749935"/>
            <a:ext cx="9144000" cy="0"/>
          </a:xfrm>
          <a:prstGeom prst="rect">
            <a:avLst/>
          </a:prstGeom>
          <a:noFill/>
          <a:ln w="12700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endParaRPr lang="zh-CN" altLang="en-US" sz="2400" b="1" dirty="0">
              <a:latin typeface="楷体_GB2312" panose="02010609030101010101" pitchFamily="49" charset="-122"/>
            </a:endParaRPr>
          </a:p>
        </p:txBody>
      </p:sp>
      <p:sp>
        <p:nvSpPr>
          <p:cNvPr id="57" name="矩形 4"/>
          <p:cNvSpPr>
            <a:spLocks noChangeArrowheads="1"/>
          </p:cNvSpPr>
          <p:nvPr/>
        </p:nvSpPr>
        <p:spPr bwMode="auto">
          <a:xfrm>
            <a:off x="539552" y="452043"/>
            <a:ext cx="479210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比一比。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Picture 3" descr="5ORIN3HSCZOI4T{AN~@E41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1188" y="1455440"/>
            <a:ext cx="7705725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539750" y="1131590"/>
            <a:ext cx="3603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1188789" y="1131590"/>
            <a:ext cx="64928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6"/>
          <p:cNvSpPr txBox="1">
            <a:spLocks noChangeArrowheads="1"/>
          </p:cNvSpPr>
          <p:nvPr/>
        </p:nvSpPr>
        <p:spPr bwMode="auto">
          <a:xfrm>
            <a:off x="1980951" y="1131590"/>
            <a:ext cx="64928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7"/>
          <p:cNvSpPr txBox="1">
            <a:spLocks noChangeArrowheads="1"/>
          </p:cNvSpPr>
          <p:nvPr/>
        </p:nvSpPr>
        <p:spPr bwMode="auto">
          <a:xfrm>
            <a:off x="2700089" y="1131590"/>
            <a:ext cx="64928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8"/>
          <p:cNvSpPr txBox="1">
            <a:spLocks noChangeArrowheads="1"/>
          </p:cNvSpPr>
          <p:nvPr/>
        </p:nvSpPr>
        <p:spPr bwMode="auto">
          <a:xfrm>
            <a:off x="3490665" y="1131590"/>
            <a:ext cx="50527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9"/>
          <p:cNvSpPr txBox="1">
            <a:spLocks noChangeArrowheads="1"/>
          </p:cNvSpPr>
          <p:nvPr/>
        </p:nvSpPr>
        <p:spPr bwMode="auto">
          <a:xfrm>
            <a:off x="4212976" y="1131590"/>
            <a:ext cx="64928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5003551" y="1131590"/>
            <a:ext cx="64928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11"/>
          <p:cNvSpPr txBox="1">
            <a:spLocks noChangeArrowheads="1"/>
          </p:cNvSpPr>
          <p:nvPr/>
        </p:nvSpPr>
        <p:spPr bwMode="auto">
          <a:xfrm>
            <a:off x="5724128" y="1131590"/>
            <a:ext cx="50405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700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12"/>
          <p:cNvSpPr txBox="1">
            <a:spLocks noChangeArrowheads="1"/>
          </p:cNvSpPr>
          <p:nvPr/>
        </p:nvSpPr>
        <p:spPr bwMode="auto">
          <a:xfrm>
            <a:off x="7237164" y="1131590"/>
            <a:ext cx="64928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900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13"/>
          <p:cNvSpPr txBox="1">
            <a:spLocks noChangeArrowheads="1"/>
          </p:cNvSpPr>
          <p:nvPr/>
        </p:nvSpPr>
        <p:spPr bwMode="auto">
          <a:xfrm>
            <a:off x="6444208" y="1131590"/>
            <a:ext cx="50383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800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14"/>
          <p:cNvSpPr txBox="1">
            <a:spLocks noChangeArrowheads="1"/>
          </p:cNvSpPr>
          <p:nvPr/>
        </p:nvSpPr>
        <p:spPr bwMode="auto">
          <a:xfrm>
            <a:off x="7957889" y="1131590"/>
            <a:ext cx="7905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16"/>
          <p:cNvSpPr txBox="1">
            <a:spLocks noChangeArrowheads="1"/>
          </p:cNvSpPr>
          <p:nvPr/>
        </p:nvSpPr>
        <p:spPr bwMode="auto">
          <a:xfrm>
            <a:off x="1538482" y="2211710"/>
            <a:ext cx="201622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200</a:t>
            </a:r>
            <a:r>
              <a:rPr kumimoji="1" lang="zh-CN" altLang="en-US" sz="4400" b="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〇</a:t>
            </a:r>
            <a:r>
              <a:rPr kumimoji="1"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1000</a:t>
            </a:r>
            <a:endParaRPr kumimoji="1" lang="en-US" altLang="zh-CN" sz="2800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6" name="Text Box 16"/>
          <p:cNvSpPr txBox="1">
            <a:spLocks noChangeArrowheads="1"/>
          </p:cNvSpPr>
          <p:nvPr/>
        </p:nvSpPr>
        <p:spPr bwMode="auto">
          <a:xfrm>
            <a:off x="1547664" y="2940645"/>
            <a:ext cx="201622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</a:t>
            </a:r>
            <a:r>
              <a:rPr kumimoji="1"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00</a:t>
            </a:r>
            <a:r>
              <a:rPr kumimoji="1" lang="zh-CN" altLang="en-US" sz="4400" b="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〇</a:t>
            </a:r>
            <a:r>
              <a:rPr kumimoji="1"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1000</a:t>
            </a:r>
            <a:endParaRPr kumimoji="1" lang="en-US" altLang="zh-CN" sz="2800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7" name="Text Box 16"/>
          <p:cNvSpPr txBox="1">
            <a:spLocks noChangeArrowheads="1"/>
          </p:cNvSpPr>
          <p:nvPr/>
        </p:nvSpPr>
        <p:spPr bwMode="auto">
          <a:xfrm>
            <a:off x="2204918" y="2326921"/>
            <a:ext cx="49487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＜</a:t>
            </a:r>
            <a:endParaRPr kumimoji="1"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8" name="Text Box 16"/>
          <p:cNvSpPr txBox="1">
            <a:spLocks noChangeArrowheads="1"/>
          </p:cNvSpPr>
          <p:nvPr/>
        </p:nvSpPr>
        <p:spPr bwMode="auto">
          <a:xfrm>
            <a:off x="2204918" y="3075806"/>
            <a:ext cx="49487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＜</a:t>
            </a:r>
            <a:endParaRPr kumimoji="1"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067944" y="2283718"/>
            <a:ext cx="4001654" cy="2002145"/>
            <a:chOff x="4067944" y="2283718"/>
            <a:chExt cx="4001654" cy="2002145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flipH="1">
              <a:off x="7308304" y="2949786"/>
              <a:ext cx="761294" cy="1336077"/>
            </a:xfrm>
            <a:prstGeom prst="rect">
              <a:avLst/>
            </a:prstGeom>
          </p:spPr>
        </p:pic>
        <p:sp>
          <p:nvSpPr>
            <p:cNvPr id="40" name="TextBox 39"/>
            <p:cNvSpPr txBox="1"/>
            <p:nvPr/>
          </p:nvSpPr>
          <p:spPr>
            <a:xfrm>
              <a:off x="4499992" y="2374746"/>
              <a:ext cx="241093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数轴上的数越往右数越来越大。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AutoShape 7"/>
            <p:cNvSpPr>
              <a:spLocks noChangeArrowheads="1"/>
            </p:cNvSpPr>
            <p:nvPr/>
          </p:nvSpPr>
          <p:spPr bwMode="auto">
            <a:xfrm>
              <a:off x="4067944" y="2283718"/>
              <a:ext cx="3237567" cy="1138049"/>
            </a:xfrm>
            <a:prstGeom prst="cloudCallout">
              <a:avLst>
                <a:gd name="adj1" fmla="val 56514"/>
                <a:gd name="adj2" fmla="val 39486"/>
              </a:avLst>
            </a:prstGeom>
            <a:noFill/>
            <a:ln w="9525" cmpd="sng">
              <a:solidFill>
                <a:schemeClr val="accent3">
                  <a:lumMod val="50000"/>
                </a:schemeClr>
              </a:solidFill>
              <a:round/>
            </a:ln>
            <a:effectLst/>
          </p:spPr>
          <p:txBody>
            <a:bodyPr rIns="0"/>
            <a:lstStyle/>
            <a:p>
              <a:pPr>
                <a:defRPr/>
              </a:pPr>
              <a:endParaRPr 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3" name="图片 4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utoUpdateAnimBg="0"/>
      <p:bldP spid="24" grpId="0" autoUpdateAnimBg="0"/>
      <p:bldP spid="25" grpId="0" autoUpdateAnimBg="0"/>
      <p:bldP spid="26" grpId="0" autoUpdateAnimBg="0"/>
      <p:bldP spid="27" grpId="0" autoUpdateAnimBg="0"/>
      <p:bldP spid="28" grpId="0" autoUpdateAnimBg="0"/>
      <p:bldP spid="29" grpId="0" autoUpdateAnimBg="0"/>
      <p:bldP spid="30" grpId="0" autoUpdateAnimBg="0"/>
      <p:bldP spid="31" grpId="0" autoUpdateAnimBg="0"/>
      <p:bldP spid="33" grpId="0" autoUpdateAnimBg="0"/>
      <p:bldP spid="34" grpId="0" autoUpdateAnimBg="0"/>
      <p:bldP spid="35" grpId="0"/>
      <p:bldP spid="36" grpId="0"/>
      <p:bldP spid="37" grpId="0"/>
      <p:bldP spid="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4"/>
          <p:cNvSpPr>
            <a:spLocks noChangeArrowheads="1"/>
          </p:cNvSpPr>
          <p:nvPr/>
        </p:nvSpPr>
        <p:spPr bwMode="auto">
          <a:xfrm>
            <a:off x="611560" y="496175"/>
            <a:ext cx="7992888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小李在计数器上拨了一个四位数，如左下图，这个数写作（    ），小吴用相同的珠子也拨了一个四位数如右下图，这个数写作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：（     ），试着比一比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Group 11"/>
          <p:cNvGrpSpPr/>
          <p:nvPr/>
        </p:nvGrpSpPr>
        <p:grpSpPr>
          <a:xfrm>
            <a:off x="1403648" y="2557988"/>
            <a:ext cx="1590675" cy="1543050"/>
            <a:chOff x="0" y="0"/>
            <a:chExt cx="1336" cy="1296"/>
          </a:xfrm>
        </p:grpSpPr>
        <p:sp>
          <p:nvSpPr>
            <p:cNvPr id="32" name="AutoShape 12"/>
            <p:cNvSpPr/>
            <p:nvPr/>
          </p:nvSpPr>
          <p:spPr>
            <a:xfrm>
              <a:off x="0" y="864"/>
              <a:ext cx="1248" cy="432"/>
            </a:xfrm>
            <a:prstGeom prst="cube">
              <a:avLst>
                <a:gd name="adj" fmla="val 25000"/>
              </a:avLst>
            </a:prstGeom>
            <a:solidFill>
              <a:srgbClr val="FF9F9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05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3" name="Line 13"/>
            <p:cNvSpPr/>
            <p:nvPr/>
          </p:nvSpPr>
          <p:spPr>
            <a:xfrm>
              <a:off x="14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0" name="Line 14"/>
            <p:cNvSpPr/>
            <p:nvPr/>
          </p:nvSpPr>
          <p:spPr>
            <a:xfrm>
              <a:off x="38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1" name="Line 15"/>
            <p:cNvSpPr/>
            <p:nvPr/>
          </p:nvSpPr>
          <p:spPr>
            <a:xfrm flipH="1">
              <a:off x="62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2" name="Line 16"/>
            <p:cNvSpPr/>
            <p:nvPr/>
          </p:nvSpPr>
          <p:spPr>
            <a:xfrm flipH="1">
              <a:off x="86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3" name="Line 17"/>
            <p:cNvSpPr/>
            <p:nvPr/>
          </p:nvSpPr>
          <p:spPr>
            <a:xfrm>
              <a:off x="110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5" name="Text Box 18"/>
            <p:cNvSpPr txBox="1"/>
            <p:nvPr/>
          </p:nvSpPr>
          <p:spPr>
            <a:xfrm>
              <a:off x="40" y="963"/>
              <a:ext cx="1296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万 千 百 十 个</a:t>
              </a:r>
              <a:endParaRPr lang="zh-CN" altLang="en-US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6" name="Oval 28"/>
          <p:cNvSpPr/>
          <p:nvPr/>
        </p:nvSpPr>
        <p:spPr>
          <a:xfrm>
            <a:off x="2354957" y="3531920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" name="Oval 29"/>
          <p:cNvSpPr/>
          <p:nvPr/>
        </p:nvSpPr>
        <p:spPr>
          <a:xfrm>
            <a:off x="2354957" y="3417620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" name="Oval 30"/>
          <p:cNvSpPr/>
          <p:nvPr/>
        </p:nvSpPr>
        <p:spPr>
          <a:xfrm>
            <a:off x="2354957" y="3303320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" name="Oval 33"/>
          <p:cNvSpPr/>
          <p:nvPr/>
        </p:nvSpPr>
        <p:spPr>
          <a:xfrm>
            <a:off x="2639516" y="2992567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" name="Oval 34"/>
          <p:cNvSpPr/>
          <p:nvPr/>
        </p:nvSpPr>
        <p:spPr>
          <a:xfrm>
            <a:off x="2069207" y="3524776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" name="Oval 35"/>
          <p:cNvSpPr/>
          <p:nvPr/>
        </p:nvSpPr>
        <p:spPr>
          <a:xfrm>
            <a:off x="2069207" y="3410476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" name="Oval 36"/>
          <p:cNvSpPr/>
          <p:nvPr/>
        </p:nvSpPr>
        <p:spPr>
          <a:xfrm>
            <a:off x="1764407" y="3523586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" name="Oval 37"/>
          <p:cNvSpPr/>
          <p:nvPr/>
        </p:nvSpPr>
        <p:spPr>
          <a:xfrm>
            <a:off x="2639516" y="3527157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5" name="Oval 38"/>
          <p:cNvSpPr/>
          <p:nvPr/>
        </p:nvSpPr>
        <p:spPr>
          <a:xfrm>
            <a:off x="2639516" y="3421192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" name="Oval 39"/>
          <p:cNvSpPr/>
          <p:nvPr/>
        </p:nvSpPr>
        <p:spPr>
          <a:xfrm>
            <a:off x="2639516" y="3314036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" name="Oval 40"/>
          <p:cNvSpPr/>
          <p:nvPr/>
        </p:nvSpPr>
        <p:spPr>
          <a:xfrm>
            <a:off x="2639516" y="3206879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8" name="Oval 41"/>
          <p:cNvSpPr/>
          <p:nvPr/>
        </p:nvSpPr>
        <p:spPr>
          <a:xfrm>
            <a:off x="2639516" y="3099723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59" name="Group 11"/>
          <p:cNvGrpSpPr/>
          <p:nvPr/>
        </p:nvGrpSpPr>
        <p:grpSpPr>
          <a:xfrm>
            <a:off x="5861645" y="2499742"/>
            <a:ext cx="1590675" cy="1543050"/>
            <a:chOff x="0" y="0"/>
            <a:chExt cx="1336" cy="1296"/>
          </a:xfrm>
        </p:grpSpPr>
        <p:sp>
          <p:nvSpPr>
            <p:cNvPr id="60" name="AutoShape 12"/>
            <p:cNvSpPr/>
            <p:nvPr/>
          </p:nvSpPr>
          <p:spPr>
            <a:xfrm>
              <a:off x="0" y="864"/>
              <a:ext cx="1248" cy="432"/>
            </a:xfrm>
            <a:prstGeom prst="cube">
              <a:avLst>
                <a:gd name="adj" fmla="val 25000"/>
              </a:avLst>
            </a:prstGeom>
            <a:solidFill>
              <a:srgbClr val="FF9F9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05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" name="Line 13"/>
            <p:cNvSpPr/>
            <p:nvPr/>
          </p:nvSpPr>
          <p:spPr>
            <a:xfrm>
              <a:off x="14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2" name="Line 14"/>
            <p:cNvSpPr/>
            <p:nvPr/>
          </p:nvSpPr>
          <p:spPr>
            <a:xfrm>
              <a:off x="38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3" name="Line 15"/>
            <p:cNvSpPr/>
            <p:nvPr/>
          </p:nvSpPr>
          <p:spPr>
            <a:xfrm flipH="1">
              <a:off x="62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4" name="Line 16"/>
            <p:cNvSpPr/>
            <p:nvPr/>
          </p:nvSpPr>
          <p:spPr>
            <a:xfrm flipH="1">
              <a:off x="86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5" name="Line 17"/>
            <p:cNvSpPr/>
            <p:nvPr/>
          </p:nvSpPr>
          <p:spPr>
            <a:xfrm>
              <a:off x="110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6" name="Text Box 18"/>
            <p:cNvSpPr txBox="1"/>
            <p:nvPr/>
          </p:nvSpPr>
          <p:spPr>
            <a:xfrm>
              <a:off x="40" y="963"/>
              <a:ext cx="1296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万 千 百 十 个</a:t>
              </a:r>
              <a:endParaRPr lang="zh-CN" altLang="en-US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7" name="Oval 28"/>
          <p:cNvSpPr/>
          <p:nvPr/>
        </p:nvSpPr>
        <p:spPr>
          <a:xfrm>
            <a:off x="6812954" y="3473674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" name="Oval 29"/>
          <p:cNvSpPr/>
          <p:nvPr/>
        </p:nvSpPr>
        <p:spPr>
          <a:xfrm>
            <a:off x="6812954" y="3359374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" name="Oval 30"/>
          <p:cNvSpPr/>
          <p:nvPr/>
        </p:nvSpPr>
        <p:spPr>
          <a:xfrm>
            <a:off x="6812954" y="3245074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" name="Oval 33"/>
          <p:cNvSpPr/>
          <p:nvPr/>
        </p:nvSpPr>
        <p:spPr>
          <a:xfrm>
            <a:off x="6804248" y="3070374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" name="Oval 34"/>
          <p:cNvSpPr/>
          <p:nvPr/>
        </p:nvSpPr>
        <p:spPr>
          <a:xfrm>
            <a:off x="6521996" y="3393554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3" name="Oval 35"/>
          <p:cNvSpPr/>
          <p:nvPr/>
        </p:nvSpPr>
        <p:spPr>
          <a:xfrm>
            <a:off x="6521996" y="3279254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" name="Oval 36"/>
          <p:cNvSpPr/>
          <p:nvPr/>
        </p:nvSpPr>
        <p:spPr>
          <a:xfrm>
            <a:off x="6516216" y="3465340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5" name="Oval 37"/>
          <p:cNvSpPr/>
          <p:nvPr/>
        </p:nvSpPr>
        <p:spPr>
          <a:xfrm>
            <a:off x="7097513" y="3468911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6" name="Oval 38"/>
          <p:cNvSpPr/>
          <p:nvPr/>
        </p:nvSpPr>
        <p:spPr>
          <a:xfrm>
            <a:off x="7097513" y="3362946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7" name="Oval 39"/>
          <p:cNvSpPr/>
          <p:nvPr/>
        </p:nvSpPr>
        <p:spPr>
          <a:xfrm>
            <a:off x="7097513" y="3255790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" name="Oval 40"/>
          <p:cNvSpPr/>
          <p:nvPr/>
        </p:nvSpPr>
        <p:spPr>
          <a:xfrm>
            <a:off x="7097513" y="3148633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" name="Oval 41"/>
          <p:cNvSpPr/>
          <p:nvPr/>
        </p:nvSpPr>
        <p:spPr>
          <a:xfrm>
            <a:off x="6804248" y="3177530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0" name="矩形 4"/>
          <p:cNvSpPr>
            <a:spLocks noChangeArrowheads="1"/>
          </p:cNvSpPr>
          <p:nvPr/>
        </p:nvSpPr>
        <p:spPr bwMode="auto">
          <a:xfrm>
            <a:off x="2882968" y="3081113"/>
            <a:ext cx="3150127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   ）〇（   ）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2321100" y="837051"/>
            <a:ext cx="12583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1236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6462057" y="1197091"/>
            <a:ext cx="9182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354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3097629" y="3003798"/>
            <a:ext cx="12583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1236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4177749" y="3046189"/>
            <a:ext cx="12583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4779928" y="3028790"/>
            <a:ext cx="9182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354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6" name="图片 8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6" grpId="0" bldLvl="0" animBg="1"/>
      <p:bldP spid="47" grpId="0" bldLvl="0" animBg="1"/>
      <p:bldP spid="48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57" grpId="0" bldLvl="0" animBg="1"/>
      <p:bldP spid="58" grpId="0" bldLvl="0" animBg="1"/>
      <p:bldP spid="67" grpId="0" bldLvl="0" animBg="1"/>
      <p:bldP spid="68" grpId="0" bldLvl="0" animBg="1"/>
      <p:bldP spid="69" grpId="0" bldLvl="0" animBg="1"/>
      <p:bldP spid="71" grpId="0" bldLvl="0" animBg="1"/>
      <p:bldP spid="72" grpId="0" bldLvl="0" animBg="1"/>
      <p:bldP spid="73" grpId="0" bldLvl="0" animBg="1"/>
      <p:bldP spid="74" grpId="0" bldLvl="0" animBg="1"/>
      <p:bldP spid="75" grpId="0" bldLvl="0" animBg="1"/>
      <p:bldP spid="76" grpId="0" bldLvl="0" animBg="1"/>
      <p:bldP spid="77" grpId="0" bldLvl="0" animBg="1"/>
      <p:bldP spid="78" grpId="0" bldLvl="0" animBg="1"/>
      <p:bldP spid="79" grpId="0" bldLvl="0" animBg="1"/>
      <p:bldP spid="80" grpId="0"/>
      <p:bldP spid="81" grpId="0"/>
      <p:bldP spid="82" grpId="0"/>
      <p:bldP spid="83" grpId="0"/>
      <p:bldP spid="84" grpId="0"/>
      <p:bldP spid="8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5"/>
          <p:cNvSpPr txBox="1">
            <a:spLocks noChangeArrowheads="1"/>
          </p:cNvSpPr>
          <p:nvPr/>
        </p:nvSpPr>
        <p:spPr bwMode="auto">
          <a:xfrm>
            <a:off x="588375" y="392346"/>
            <a:ext cx="765603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先填数，再比较大小。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Picture 13" descr="[~)4EWY~[NF9$BP90MFX16K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55577" y="1445217"/>
            <a:ext cx="1223183" cy="1170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3" descr="~%5I(1D9RCRZRTI8O]T]50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55712" y="1275606"/>
            <a:ext cx="480992" cy="1264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3" descr="~%5I(1D9RCRZRTI8O]T]50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96329" y="1320365"/>
            <a:ext cx="480992" cy="1264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4" descr="CCRZF82XD70WJ07WSO0N@5O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72393" y="1412886"/>
            <a:ext cx="277813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3" descr="335@FBCFC1LM$9V{(%R_Y9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04441" y="1986604"/>
            <a:ext cx="403225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3" descr="~%5I(1D9RCRZRTI8O]T]50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60032" y="1275606"/>
            <a:ext cx="480992" cy="1264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3" descr="~%5I(1D9RCRZRTI8O]T]50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64088" y="1203598"/>
            <a:ext cx="480992" cy="1264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3" descr="~%5I(1D9RCRZRTI8O]T]50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45080" y="1235199"/>
            <a:ext cx="480992" cy="1264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3" descr="~%5I(1D9RCRZRTI8O]T]50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49136" y="1235199"/>
            <a:ext cx="480992" cy="1264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3" descr="~%5I(1D9RCRZRTI8O]T]50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53192" y="1275606"/>
            <a:ext cx="480992" cy="1264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3" descr="~%5I(1D9RCRZRTI8O]T]50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285240" y="1275606"/>
            <a:ext cx="480992" cy="1264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4" descr="CCRZF82XD70WJ07WSO0N@5O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843573" y="1349526"/>
            <a:ext cx="277813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4" descr="CCRZF82XD70WJ07WSO0N@5O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149336" y="1347614"/>
            <a:ext cx="277813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矩形 4"/>
          <p:cNvSpPr>
            <a:spLocks noChangeArrowheads="1"/>
          </p:cNvSpPr>
          <p:nvPr/>
        </p:nvSpPr>
        <p:spPr bwMode="auto">
          <a:xfrm>
            <a:off x="2123728" y="2715766"/>
            <a:ext cx="424847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r>
              <a:rPr lang="en-US" altLang="zh-CN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〇</a:t>
            </a:r>
            <a:r>
              <a:rPr lang="zh-CN" altLang="en-US" sz="36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（    ）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1771656"/>
            <a:ext cx="11001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844266" y="1733249"/>
            <a:ext cx="9330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659418" y="1733249"/>
            <a:ext cx="9330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235482" y="2002117"/>
            <a:ext cx="5730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919203" y="1770333"/>
            <a:ext cx="9330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936361" y="1635646"/>
            <a:ext cx="9330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483768" y="2859782"/>
            <a:ext cx="11001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1211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148064" y="2851071"/>
            <a:ext cx="9330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620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Box 5"/>
          <p:cNvSpPr txBox="1"/>
          <p:nvPr/>
        </p:nvSpPr>
        <p:spPr>
          <a:xfrm>
            <a:off x="3995936" y="2787774"/>
            <a:ext cx="684076" cy="6093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83568" y="3147814"/>
            <a:ext cx="3547549" cy="1368152"/>
            <a:chOff x="683568" y="3147814"/>
            <a:chExt cx="3547549" cy="1368152"/>
          </a:xfrm>
        </p:grpSpPr>
        <p:grpSp>
          <p:nvGrpSpPr>
            <p:cNvPr id="42" name="组合 41"/>
            <p:cNvGrpSpPr/>
            <p:nvPr/>
          </p:nvGrpSpPr>
          <p:grpSpPr>
            <a:xfrm>
              <a:off x="1824212" y="3499308"/>
              <a:ext cx="2406905" cy="728626"/>
              <a:chOff x="1979712" y="3781852"/>
              <a:chExt cx="3861258" cy="1078519"/>
            </a:xfrm>
          </p:grpSpPr>
          <p:sp>
            <p:nvSpPr>
              <p:cNvPr id="43" name="AutoShape 7"/>
              <p:cNvSpPr>
                <a:spLocks noChangeArrowheads="1"/>
              </p:cNvSpPr>
              <p:nvPr/>
            </p:nvSpPr>
            <p:spPr bwMode="auto">
              <a:xfrm>
                <a:off x="1979712" y="3781852"/>
                <a:ext cx="3816028" cy="1078519"/>
              </a:xfrm>
              <a:prstGeom prst="cloudCallout">
                <a:avLst>
                  <a:gd name="adj1" fmla="val -74759"/>
                  <a:gd name="adj2" fmla="val -20035"/>
                </a:avLst>
              </a:prstGeom>
              <a:noFill/>
              <a:ln w="9525" cmpd="sng">
                <a:solidFill>
                  <a:schemeClr val="accent3">
                    <a:lumMod val="50000"/>
                  </a:schemeClr>
                </a:solidFill>
                <a:round/>
              </a:ln>
              <a:effectLst/>
            </p:spPr>
            <p:txBody>
              <a:bodyPr rIns="0"/>
              <a:lstStyle/>
              <a:p>
                <a:pPr>
                  <a:defRPr/>
                </a:pPr>
                <a:endParaRPr 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2229172" y="3901089"/>
                <a:ext cx="3611798" cy="6833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合起来是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1211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 flipH="1">
              <a:off x="683568" y="3147814"/>
              <a:ext cx="616922" cy="1368152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4355976" y="2891857"/>
            <a:ext cx="4176464" cy="1591010"/>
            <a:chOff x="4355976" y="2891857"/>
            <a:chExt cx="4176464" cy="1591010"/>
          </a:xfrm>
        </p:grpSpPr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 flipH="1">
              <a:off x="7771146" y="2891857"/>
              <a:ext cx="761294" cy="1336077"/>
            </a:xfrm>
            <a:prstGeom prst="rect">
              <a:avLst/>
            </a:prstGeom>
          </p:spPr>
        </p:pic>
        <p:sp>
          <p:nvSpPr>
            <p:cNvPr id="73" name="TextBox 72"/>
            <p:cNvSpPr txBox="1"/>
            <p:nvPr/>
          </p:nvSpPr>
          <p:spPr>
            <a:xfrm>
              <a:off x="4785231" y="3435846"/>
              <a:ext cx="241093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1000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是四位数，一定大于三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位数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4" name="AutoShape 7"/>
            <p:cNvSpPr>
              <a:spLocks noChangeArrowheads="1"/>
            </p:cNvSpPr>
            <p:nvPr/>
          </p:nvSpPr>
          <p:spPr bwMode="auto">
            <a:xfrm>
              <a:off x="4355976" y="3363838"/>
              <a:ext cx="3237567" cy="1119029"/>
            </a:xfrm>
            <a:prstGeom prst="cloudCallout">
              <a:avLst>
                <a:gd name="adj1" fmla="val 60783"/>
                <a:gd name="adj2" fmla="val -51729"/>
              </a:avLst>
            </a:prstGeom>
            <a:noFill/>
            <a:ln w="9525" cmpd="sng">
              <a:solidFill>
                <a:schemeClr val="accent3">
                  <a:lumMod val="50000"/>
                </a:schemeClr>
              </a:solidFill>
              <a:round/>
            </a:ln>
            <a:effectLst/>
          </p:spPr>
          <p:txBody>
            <a:bodyPr rIns="0"/>
            <a:lstStyle/>
            <a:p>
              <a:pPr>
                <a:defRPr/>
              </a:pPr>
              <a:endParaRPr 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6" name="图片 75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7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3" grpId="0"/>
      <p:bldP spid="57" grpId="0"/>
      <p:bldP spid="58" grpId="0"/>
      <p:bldP spid="59" grpId="0"/>
      <p:bldP spid="64" grpId="0"/>
      <p:bldP spid="65" grpId="0"/>
      <p:bldP spid="69" grpId="0"/>
      <p:bldP spid="70" grpId="0"/>
      <p:bldP spid="7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63688" y="2390947"/>
            <a:ext cx="5674360" cy="126092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位数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不同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的两个数比大小，位数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的那个数就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大。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783813" y="1072555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505044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24483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3203848" y="1601237"/>
            <a:ext cx="4320480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6081" y="1453529"/>
            <a:ext cx="3475116" cy="2952379"/>
            <a:chOff x="416081" y="1453529"/>
            <a:chExt cx="3475116" cy="2952379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16081" y="3015258"/>
              <a:ext cx="1495425" cy="13906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4" name="组合 23"/>
            <p:cNvGrpSpPr/>
            <p:nvPr/>
          </p:nvGrpSpPr>
          <p:grpSpPr>
            <a:xfrm>
              <a:off x="539552" y="1453529"/>
              <a:ext cx="3351645" cy="1358034"/>
              <a:chOff x="539552" y="1453529"/>
              <a:chExt cx="3351645" cy="1358034"/>
            </a:xfrm>
            <a:noFill/>
          </p:grpSpPr>
          <p:sp>
            <p:nvSpPr>
              <p:cNvPr id="3" name="云形标注 5"/>
              <p:cNvSpPr>
                <a:spLocks noChangeArrowheads="1"/>
              </p:cNvSpPr>
              <p:nvPr/>
            </p:nvSpPr>
            <p:spPr bwMode="auto">
              <a:xfrm>
                <a:off x="539552" y="1453529"/>
                <a:ext cx="3351645" cy="1358034"/>
              </a:xfrm>
              <a:prstGeom prst="cloudCallout">
                <a:avLst>
                  <a:gd name="adj1" fmla="val -18241"/>
                  <a:gd name="adj2" fmla="val 81545"/>
                </a:avLst>
              </a:prstGeom>
              <a:grp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" name="矩形 4"/>
              <p:cNvSpPr>
                <a:spLocks noChangeArrowheads="1"/>
              </p:cNvSpPr>
              <p:nvPr/>
            </p:nvSpPr>
            <p:spPr bwMode="auto">
              <a:xfrm>
                <a:off x="899592" y="1707654"/>
                <a:ext cx="2753591" cy="8309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观察右边的计数器，你会比较大小吗？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15" name="Group 20"/>
          <p:cNvGrpSpPr/>
          <p:nvPr/>
        </p:nvGrpSpPr>
        <p:grpSpPr bwMode="auto">
          <a:xfrm>
            <a:off x="3725191" y="1558926"/>
            <a:ext cx="2057400" cy="2057400"/>
            <a:chOff x="672" y="1632"/>
            <a:chExt cx="1296" cy="1296"/>
          </a:xfrm>
        </p:grpSpPr>
        <p:sp>
          <p:nvSpPr>
            <p:cNvPr id="16" name="AutoShape 21"/>
            <p:cNvSpPr>
              <a:spLocks noChangeArrowheads="1"/>
            </p:cNvSpPr>
            <p:nvPr/>
          </p:nvSpPr>
          <p:spPr bwMode="auto">
            <a:xfrm>
              <a:off x="672" y="2496"/>
              <a:ext cx="1248" cy="432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7" name="Line 22"/>
            <p:cNvSpPr>
              <a:spLocks noChangeShapeType="1"/>
            </p:cNvSpPr>
            <p:nvPr/>
          </p:nvSpPr>
          <p:spPr bwMode="auto">
            <a:xfrm>
              <a:off x="81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8" name="Line 23"/>
            <p:cNvSpPr>
              <a:spLocks noChangeShapeType="1"/>
            </p:cNvSpPr>
            <p:nvPr/>
          </p:nvSpPr>
          <p:spPr bwMode="auto">
            <a:xfrm>
              <a:off x="105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9" name="Line 24"/>
            <p:cNvSpPr>
              <a:spLocks noChangeShapeType="1"/>
            </p:cNvSpPr>
            <p:nvPr/>
          </p:nvSpPr>
          <p:spPr bwMode="auto">
            <a:xfrm flipH="1">
              <a:off x="129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20" name="Line 25"/>
            <p:cNvSpPr>
              <a:spLocks noChangeShapeType="1"/>
            </p:cNvSpPr>
            <p:nvPr/>
          </p:nvSpPr>
          <p:spPr bwMode="auto">
            <a:xfrm flipH="1">
              <a:off x="153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21" name="Line 26"/>
            <p:cNvSpPr>
              <a:spLocks noChangeShapeType="1"/>
            </p:cNvSpPr>
            <p:nvPr/>
          </p:nvSpPr>
          <p:spPr bwMode="auto">
            <a:xfrm>
              <a:off x="177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22" name="Text Box 27"/>
            <p:cNvSpPr txBox="1">
              <a:spLocks noChangeArrowheads="1"/>
            </p:cNvSpPr>
            <p:nvPr/>
          </p:nvSpPr>
          <p:spPr bwMode="auto">
            <a:xfrm>
              <a:off x="672" y="2640"/>
              <a:ext cx="1296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1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万 </a:t>
              </a:r>
              <a:r>
                <a:rPr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千 百 十 个</a:t>
              </a:r>
              <a:endParaRPr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3" name="Oval 42"/>
          <p:cNvSpPr>
            <a:spLocks noChangeArrowheads="1"/>
          </p:cNvSpPr>
          <p:nvPr/>
        </p:nvSpPr>
        <p:spPr bwMode="auto">
          <a:xfrm>
            <a:off x="5359013" y="2587218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26" name="Oval 43"/>
          <p:cNvSpPr>
            <a:spLocks noChangeArrowheads="1"/>
          </p:cNvSpPr>
          <p:nvPr/>
        </p:nvSpPr>
        <p:spPr bwMode="auto">
          <a:xfrm>
            <a:off x="5351512" y="2443202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27" name="Oval 44"/>
          <p:cNvSpPr>
            <a:spLocks noChangeArrowheads="1"/>
          </p:cNvSpPr>
          <p:nvPr/>
        </p:nvSpPr>
        <p:spPr bwMode="auto">
          <a:xfrm>
            <a:off x="5363491" y="2851398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28" name="Oval 45"/>
          <p:cNvSpPr>
            <a:spLocks noChangeArrowheads="1"/>
          </p:cNvSpPr>
          <p:nvPr/>
        </p:nvSpPr>
        <p:spPr bwMode="auto">
          <a:xfrm>
            <a:off x="4616793" y="2554982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29" name="Oval 46"/>
          <p:cNvSpPr>
            <a:spLocks noChangeArrowheads="1"/>
          </p:cNvSpPr>
          <p:nvPr/>
        </p:nvSpPr>
        <p:spPr bwMode="auto">
          <a:xfrm>
            <a:off x="4631432" y="2698998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30" name="Oval 47"/>
          <p:cNvSpPr>
            <a:spLocks noChangeArrowheads="1"/>
          </p:cNvSpPr>
          <p:nvPr/>
        </p:nvSpPr>
        <p:spPr bwMode="auto">
          <a:xfrm>
            <a:off x="6819900" y="2707382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31" name="Oval 48"/>
          <p:cNvSpPr>
            <a:spLocks noChangeArrowheads="1"/>
          </p:cNvSpPr>
          <p:nvPr/>
        </p:nvSpPr>
        <p:spPr bwMode="auto">
          <a:xfrm>
            <a:off x="5363491" y="2731234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32" name="Text Box 51"/>
          <p:cNvSpPr txBox="1">
            <a:spLocks noChangeArrowheads="1"/>
          </p:cNvSpPr>
          <p:nvPr/>
        </p:nvSpPr>
        <p:spPr bwMode="auto">
          <a:xfrm>
            <a:off x="6759121" y="3736072"/>
            <a:ext cx="9092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2005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6" name="Group 20"/>
          <p:cNvGrpSpPr/>
          <p:nvPr/>
        </p:nvGrpSpPr>
        <p:grpSpPr bwMode="auto">
          <a:xfrm>
            <a:off x="6324600" y="1579563"/>
            <a:ext cx="2057400" cy="2057400"/>
            <a:chOff x="672" y="1632"/>
            <a:chExt cx="1296" cy="1296"/>
          </a:xfrm>
        </p:grpSpPr>
        <p:sp>
          <p:nvSpPr>
            <p:cNvPr id="47" name="AutoShape 21"/>
            <p:cNvSpPr>
              <a:spLocks noChangeArrowheads="1"/>
            </p:cNvSpPr>
            <p:nvPr/>
          </p:nvSpPr>
          <p:spPr bwMode="auto">
            <a:xfrm>
              <a:off x="672" y="2496"/>
              <a:ext cx="1248" cy="432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8" name="Line 22"/>
            <p:cNvSpPr>
              <a:spLocks noChangeShapeType="1"/>
            </p:cNvSpPr>
            <p:nvPr/>
          </p:nvSpPr>
          <p:spPr bwMode="auto">
            <a:xfrm>
              <a:off x="81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49" name="Line 23"/>
            <p:cNvSpPr>
              <a:spLocks noChangeShapeType="1"/>
            </p:cNvSpPr>
            <p:nvPr/>
          </p:nvSpPr>
          <p:spPr bwMode="auto">
            <a:xfrm>
              <a:off x="105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50" name="Line 24"/>
            <p:cNvSpPr>
              <a:spLocks noChangeShapeType="1"/>
            </p:cNvSpPr>
            <p:nvPr/>
          </p:nvSpPr>
          <p:spPr bwMode="auto">
            <a:xfrm flipH="1">
              <a:off x="129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51" name="Line 25"/>
            <p:cNvSpPr>
              <a:spLocks noChangeShapeType="1"/>
            </p:cNvSpPr>
            <p:nvPr/>
          </p:nvSpPr>
          <p:spPr bwMode="auto">
            <a:xfrm flipH="1">
              <a:off x="153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52" name="Line 26"/>
            <p:cNvSpPr>
              <a:spLocks noChangeShapeType="1"/>
            </p:cNvSpPr>
            <p:nvPr/>
          </p:nvSpPr>
          <p:spPr bwMode="auto">
            <a:xfrm>
              <a:off x="177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53" name="Text Box 27"/>
            <p:cNvSpPr txBox="1">
              <a:spLocks noChangeArrowheads="1"/>
            </p:cNvSpPr>
            <p:nvPr/>
          </p:nvSpPr>
          <p:spPr bwMode="auto">
            <a:xfrm>
              <a:off x="672" y="2640"/>
              <a:ext cx="1296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1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万 </a:t>
              </a:r>
              <a:r>
                <a:rPr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千 百 十 个</a:t>
              </a:r>
              <a:endParaRPr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4" name="Oval 42"/>
          <p:cNvSpPr>
            <a:spLocks noChangeArrowheads="1"/>
          </p:cNvSpPr>
          <p:nvPr/>
        </p:nvSpPr>
        <p:spPr bwMode="auto">
          <a:xfrm>
            <a:off x="7964488" y="2713038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55" name="Oval 43"/>
          <p:cNvSpPr>
            <a:spLocks noChangeArrowheads="1"/>
          </p:cNvSpPr>
          <p:nvPr/>
        </p:nvSpPr>
        <p:spPr bwMode="auto">
          <a:xfrm>
            <a:off x="7964488" y="2874963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56" name="Oval 44"/>
          <p:cNvSpPr>
            <a:spLocks noChangeArrowheads="1"/>
          </p:cNvSpPr>
          <p:nvPr/>
        </p:nvSpPr>
        <p:spPr bwMode="auto">
          <a:xfrm>
            <a:off x="7964488" y="2389188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57" name="Oval 45"/>
          <p:cNvSpPr>
            <a:spLocks noChangeArrowheads="1"/>
          </p:cNvSpPr>
          <p:nvPr/>
        </p:nvSpPr>
        <p:spPr bwMode="auto">
          <a:xfrm>
            <a:off x="7964488" y="2227263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58" name="Oval 46"/>
          <p:cNvSpPr>
            <a:spLocks noChangeArrowheads="1"/>
          </p:cNvSpPr>
          <p:nvPr/>
        </p:nvSpPr>
        <p:spPr bwMode="auto">
          <a:xfrm>
            <a:off x="6824663" y="2851398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59" name="Oval 47"/>
          <p:cNvSpPr>
            <a:spLocks noChangeArrowheads="1"/>
          </p:cNvSpPr>
          <p:nvPr/>
        </p:nvSpPr>
        <p:spPr bwMode="auto">
          <a:xfrm>
            <a:off x="4631432" y="2851398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60" name="Oval 48"/>
          <p:cNvSpPr>
            <a:spLocks noChangeArrowheads="1"/>
          </p:cNvSpPr>
          <p:nvPr/>
        </p:nvSpPr>
        <p:spPr bwMode="auto">
          <a:xfrm>
            <a:off x="7964488" y="2551113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61" name="Text Box 51"/>
          <p:cNvSpPr txBox="1">
            <a:spLocks noChangeArrowheads="1"/>
          </p:cNvSpPr>
          <p:nvPr/>
        </p:nvSpPr>
        <p:spPr bwMode="auto">
          <a:xfrm>
            <a:off x="4400401" y="3710583"/>
            <a:ext cx="7280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304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2" name="图片 6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6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3"/>
          <p:cNvSpPr txBox="1"/>
          <p:nvPr/>
        </p:nvSpPr>
        <p:spPr>
          <a:xfrm>
            <a:off x="1630998" y="910590"/>
            <a:ext cx="1826141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比大小</a:t>
            </a: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86" name="Group 4"/>
          <p:cNvGrpSpPr/>
          <p:nvPr/>
        </p:nvGrpSpPr>
        <p:grpSpPr bwMode="auto">
          <a:xfrm>
            <a:off x="2605407" y="1419622"/>
            <a:ext cx="1523877" cy="1387210"/>
            <a:chOff x="672" y="1632"/>
            <a:chExt cx="1296" cy="1296"/>
          </a:xfrm>
        </p:grpSpPr>
        <p:sp>
          <p:nvSpPr>
            <p:cNvPr id="87" name="AutoShape 5"/>
            <p:cNvSpPr>
              <a:spLocks noChangeArrowheads="1"/>
            </p:cNvSpPr>
            <p:nvPr/>
          </p:nvSpPr>
          <p:spPr bwMode="auto">
            <a:xfrm>
              <a:off x="672" y="2496"/>
              <a:ext cx="1248" cy="432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8" name="Line 6"/>
            <p:cNvSpPr>
              <a:spLocks noChangeShapeType="1"/>
            </p:cNvSpPr>
            <p:nvPr/>
          </p:nvSpPr>
          <p:spPr bwMode="auto">
            <a:xfrm>
              <a:off x="81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Line 7"/>
            <p:cNvSpPr>
              <a:spLocks noChangeShapeType="1"/>
            </p:cNvSpPr>
            <p:nvPr/>
          </p:nvSpPr>
          <p:spPr bwMode="auto">
            <a:xfrm>
              <a:off x="105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" name="Line 8"/>
            <p:cNvSpPr>
              <a:spLocks noChangeShapeType="1"/>
            </p:cNvSpPr>
            <p:nvPr/>
          </p:nvSpPr>
          <p:spPr bwMode="auto">
            <a:xfrm flipH="1">
              <a:off x="129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Line 9"/>
            <p:cNvSpPr>
              <a:spLocks noChangeShapeType="1"/>
            </p:cNvSpPr>
            <p:nvPr/>
          </p:nvSpPr>
          <p:spPr bwMode="auto">
            <a:xfrm flipH="1">
              <a:off x="153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Line 10"/>
            <p:cNvSpPr>
              <a:spLocks noChangeShapeType="1"/>
            </p:cNvSpPr>
            <p:nvPr/>
          </p:nvSpPr>
          <p:spPr bwMode="auto">
            <a:xfrm>
              <a:off x="177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" name="Text Box 11"/>
            <p:cNvSpPr txBox="1">
              <a:spLocks noChangeArrowheads="1"/>
            </p:cNvSpPr>
            <p:nvPr/>
          </p:nvSpPr>
          <p:spPr bwMode="auto">
            <a:xfrm>
              <a:off x="672" y="2640"/>
              <a:ext cx="129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b="1">
                  <a:latin typeface="黑体" panose="02010609060101010101" pitchFamily="49" charset="-122"/>
                  <a:ea typeface="黑体" panose="02010609060101010101" pitchFamily="49" charset="-122"/>
                </a:rPr>
                <a:t>万 千 百 十 个</a:t>
              </a:r>
              <a:endParaRPr lang="zh-CN" altLang="en-US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4" name="Group 4"/>
          <p:cNvGrpSpPr/>
          <p:nvPr/>
        </p:nvGrpSpPr>
        <p:grpSpPr bwMode="auto">
          <a:xfrm>
            <a:off x="5353420" y="1419622"/>
            <a:ext cx="1594844" cy="1387210"/>
            <a:chOff x="672" y="1632"/>
            <a:chExt cx="1296" cy="1296"/>
          </a:xfrm>
        </p:grpSpPr>
        <p:sp>
          <p:nvSpPr>
            <p:cNvPr id="95" name="AutoShape 5"/>
            <p:cNvSpPr>
              <a:spLocks noChangeArrowheads="1"/>
            </p:cNvSpPr>
            <p:nvPr/>
          </p:nvSpPr>
          <p:spPr bwMode="auto">
            <a:xfrm>
              <a:off x="672" y="2496"/>
              <a:ext cx="1248" cy="432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6" name="Line 6"/>
            <p:cNvSpPr>
              <a:spLocks noChangeShapeType="1"/>
            </p:cNvSpPr>
            <p:nvPr/>
          </p:nvSpPr>
          <p:spPr bwMode="auto">
            <a:xfrm>
              <a:off x="81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" name="Line 7"/>
            <p:cNvSpPr>
              <a:spLocks noChangeShapeType="1"/>
            </p:cNvSpPr>
            <p:nvPr/>
          </p:nvSpPr>
          <p:spPr bwMode="auto">
            <a:xfrm>
              <a:off x="105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" name="Line 8"/>
            <p:cNvSpPr>
              <a:spLocks noChangeShapeType="1"/>
            </p:cNvSpPr>
            <p:nvPr/>
          </p:nvSpPr>
          <p:spPr bwMode="auto">
            <a:xfrm flipH="1">
              <a:off x="129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" name="Line 9"/>
            <p:cNvSpPr>
              <a:spLocks noChangeShapeType="1"/>
            </p:cNvSpPr>
            <p:nvPr/>
          </p:nvSpPr>
          <p:spPr bwMode="auto">
            <a:xfrm flipH="1">
              <a:off x="153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0" name="Line 10"/>
            <p:cNvSpPr>
              <a:spLocks noChangeShapeType="1"/>
            </p:cNvSpPr>
            <p:nvPr/>
          </p:nvSpPr>
          <p:spPr bwMode="auto">
            <a:xfrm>
              <a:off x="177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Text Box 11"/>
            <p:cNvSpPr txBox="1">
              <a:spLocks noChangeArrowheads="1"/>
            </p:cNvSpPr>
            <p:nvPr/>
          </p:nvSpPr>
          <p:spPr bwMode="auto">
            <a:xfrm>
              <a:off x="672" y="2640"/>
              <a:ext cx="129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b="1">
                  <a:latin typeface="黑体" panose="02010609060101010101" pitchFamily="49" charset="-122"/>
                  <a:ea typeface="黑体" panose="02010609060101010101" pitchFamily="49" charset="-122"/>
                </a:rPr>
                <a:t>万 千 百 十 个</a:t>
              </a:r>
              <a:endParaRPr lang="zh-CN" altLang="en-US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2" name="Oval 43"/>
          <p:cNvSpPr>
            <a:spLocks noChangeArrowheads="1"/>
          </p:cNvSpPr>
          <p:nvPr/>
        </p:nvSpPr>
        <p:spPr bwMode="auto">
          <a:xfrm>
            <a:off x="5988916" y="2230957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103" name="Oval 43"/>
          <p:cNvSpPr>
            <a:spLocks noChangeArrowheads="1"/>
          </p:cNvSpPr>
          <p:nvPr/>
        </p:nvSpPr>
        <p:spPr bwMode="auto">
          <a:xfrm>
            <a:off x="5988916" y="1942925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104" name="Oval 43"/>
          <p:cNvSpPr>
            <a:spLocks noChangeArrowheads="1"/>
          </p:cNvSpPr>
          <p:nvPr/>
        </p:nvSpPr>
        <p:spPr bwMode="auto">
          <a:xfrm>
            <a:off x="5988916" y="2086941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105" name="Oval 43"/>
          <p:cNvSpPr>
            <a:spLocks noChangeArrowheads="1"/>
          </p:cNvSpPr>
          <p:nvPr/>
        </p:nvSpPr>
        <p:spPr bwMode="auto">
          <a:xfrm>
            <a:off x="3227649" y="2078557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106" name="Oval 43"/>
          <p:cNvSpPr>
            <a:spLocks noChangeArrowheads="1"/>
          </p:cNvSpPr>
          <p:nvPr/>
        </p:nvSpPr>
        <p:spPr bwMode="auto">
          <a:xfrm>
            <a:off x="3224826" y="2243407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107" name="Oval 43"/>
          <p:cNvSpPr>
            <a:spLocks noChangeArrowheads="1"/>
          </p:cNvSpPr>
          <p:nvPr/>
        </p:nvSpPr>
        <p:spPr bwMode="auto">
          <a:xfrm>
            <a:off x="2939800" y="1938953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108" name="Oval 43"/>
          <p:cNvSpPr>
            <a:spLocks noChangeArrowheads="1"/>
          </p:cNvSpPr>
          <p:nvPr/>
        </p:nvSpPr>
        <p:spPr bwMode="auto">
          <a:xfrm>
            <a:off x="2945908" y="2098773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109" name="Oval 43"/>
          <p:cNvSpPr>
            <a:spLocks noChangeArrowheads="1"/>
          </p:cNvSpPr>
          <p:nvPr/>
        </p:nvSpPr>
        <p:spPr bwMode="auto">
          <a:xfrm>
            <a:off x="2942626" y="2251173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110" name="Oval 43"/>
          <p:cNvSpPr>
            <a:spLocks noChangeArrowheads="1"/>
          </p:cNvSpPr>
          <p:nvPr/>
        </p:nvSpPr>
        <p:spPr bwMode="auto">
          <a:xfrm>
            <a:off x="5986090" y="1790525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111" name="Oval 43"/>
          <p:cNvSpPr>
            <a:spLocks noChangeArrowheads="1"/>
          </p:cNvSpPr>
          <p:nvPr/>
        </p:nvSpPr>
        <p:spPr bwMode="auto">
          <a:xfrm>
            <a:off x="5986090" y="1646509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116" name="Oval 43"/>
          <p:cNvSpPr>
            <a:spLocks noChangeArrowheads="1"/>
          </p:cNvSpPr>
          <p:nvPr/>
        </p:nvSpPr>
        <p:spPr bwMode="auto">
          <a:xfrm>
            <a:off x="6588224" y="1843286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117" name="Oval 43"/>
          <p:cNvSpPr>
            <a:spLocks noChangeArrowheads="1"/>
          </p:cNvSpPr>
          <p:nvPr/>
        </p:nvSpPr>
        <p:spPr bwMode="auto">
          <a:xfrm>
            <a:off x="6588224" y="1978918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118" name="Oval 43"/>
          <p:cNvSpPr>
            <a:spLocks noChangeArrowheads="1"/>
          </p:cNvSpPr>
          <p:nvPr/>
        </p:nvSpPr>
        <p:spPr bwMode="auto">
          <a:xfrm>
            <a:off x="6588224" y="2131318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119" name="Oval 43"/>
          <p:cNvSpPr>
            <a:spLocks noChangeArrowheads="1"/>
          </p:cNvSpPr>
          <p:nvPr/>
        </p:nvSpPr>
        <p:spPr bwMode="auto">
          <a:xfrm>
            <a:off x="6588224" y="2275334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2" name="矩形 1"/>
          <p:cNvSpPr/>
          <p:nvPr/>
        </p:nvSpPr>
        <p:spPr>
          <a:xfrm>
            <a:off x="2843585" y="2879029"/>
            <a:ext cx="114168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3200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5680564" y="2879029"/>
            <a:ext cx="10768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514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1" name="Oval 43"/>
          <p:cNvSpPr>
            <a:spLocks noChangeArrowheads="1"/>
          </p:cNvSpPr>
          <p:nvPr/>
        </p:nvSpPr>
        <p:spPr bwMode="auto">
          <a:xfrm>
            <a:off x="6302349" y="2275334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122" name="Oval 57"/>
          <p:cNvSpPr>
            <a:spLocks noChangeArrowheads="1"/>
          </p:cNvSpPr>
          <p:nvPr/>
        </p:nvSpPr>
        <p:spPr bwMode="auto">
          <a:xfrm>
            <a:off x="4273672" y="2879401"/>
            <a:ext cx="647700" cy="64770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" name="Rectangle 59"/>
          <p:cNvSpPr>
            <a:spLocks noChangeArrowheads="1"/>
          </p:cNvSpPr>
          <p:nvPr/>
        </p:nvSpPr>
        <p:spPr bwMode="auto">
          <a:xfrm>
            <a:off x="4427984" y="2861523"/>
            <a:ext cx="4171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&gt;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395536" y="3579862"/>
            <a:ext cx="2433963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3200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是大于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的四位数。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3131840" y="3579862"/>
            <a:ext cx="2204641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514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是小于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的三位数。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5724128" y="3651870"/>
            <a:ext cx="3096344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3200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1000,1000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514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，所以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3200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514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2843808" y="3815050"/>
            <a:ext cx="263037" cy="18510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137" name="右箭头 136"/>
          <p:cNvSpPr/>
          <p:nvPr/>
        </p:nvSpPr>
        <p:spPr>
          <a:xfrm>
            <a:off x="5364088" y="3887058"/>
            <a:ext cx="263037" cy="18510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 bwMode="auto">
          <a:xfrm>
            <a:off x="899592" y="2638087"/>
            <a:ext cx="1576748" cy="1013783"/>
            <a:chOff x="1257085" y="967627"/>
            <a:chExt cx="2254465" cy="1450605"/>
          </a:xfrm>
        </p:grpSpPr>
        <p:pic>
          <p:nvPicPr>
            <p:cNvPr id="53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4" name="文本框 3"/>
            <p:cNvSpPr txBox="1">
              <a:spLocks noChangeArrowheads="1"/>
            </p:cNvSpPr>
            <p:nvPr/>
          </p:nvSpPr>
          <p:spPr bwMode="auto">
            <a:xfrm>
              <a:off x="1614646" y="1451440"/>
              <a:ext cx="1442084" cy="572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方法一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55" name="图片 5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5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323528" y="1075151"/>
            <a:ext cx="1166673" cy="1064551"/>
            <a:chOff x="670145" y="1457273"/>
            <a:chExt cx="1555361" cy="1419401"/>
          </a:xfrm>
        </p:grpSpPr>
        <p:pic>
          <p:nvPicPr>
            <p:cNvPr id="58" name="图片 57" descr="28Z58PICt4r.jpg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9" name="矩形 58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1" name="图片 6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 bldLvl="0" animBg="1"/>
      <p:bldP spid="123" grpId="0"/>
      <p:bldP spid="132" grpId="0" animBg="1"/>
      <p:bldP spid="134" grpId="0" animBg="1"/>
      <p:bldP spid="136" grpId="0" animBg="1"/>
      <p:bldP spid="3" grpId="0" animBg="1"/>
      <p:bldP spid="13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3"/>
          <p:cNvSpPr txBox="1"/>
          <p:nvPr/>
        </p:nvSpPr>
        <p:spPr>
          <a:xfrm>
            <a:off x="539552" y="339502"/>
            <a:ext cx="1826141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比大小</a:t>
            </a: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86" name="Group 4"/>
          <p:cNvGrpSpPr/>
          <p:nvPr/>
        </p:nvGrpSpPr>
        <p:grpSpPr bwMode="auto">
          <a:xfrm>
            <a:off x="971600" y="1203598"/>
            <a:ext cx="1523877" cy="1387210"/>
            <a:chOff x="672" y="1632"/>
            <a:chExt cx="1296" cy="1296"/>
          </a:xfrm>
        </p:grpSpPr>
        <p:sp>
          <p:nvSpPr>
            <p:cNvPr id="87" name="AutoShape 5"/>
            <p:cNvSpPr>
              <a:spLocks noChangeArrowheads="1"/>
            </p:cNvSpPr>
            <p:nvPr/>
          </p:nvSpPr>
          <p:spPr bwMode="auto">
            <a:xfrm>
              <a:off x="672" y="2496"/>
              <a:ext cx="1248" cy="432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8" name="Line 6"/>
            <p:cNvSpPr>
              <a:spLocks noChangeShapeType="1"/>
            </p:cNvSpPr>
            <p:nvPr/>
          </p:nvSpPr>
          <p:spPr bwMode="auto">
            <a:xfrm>
              <a:off x="81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Line 7"/>
            <p:cNvSpPr>
              <a:spLocks noChangeShapeType="1"/>
            </p:cNvSpPr>
            <p:nvPr/>
          </p:nvSpPr>
          <p:spPr bwMode="auto">
            <a:xfrm>
              <a:off x="105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" name="Line 8"/>
            <p:cNvSpPr>
              <a:spLocks noChangeShapeType="1"/>
            </p:cNvSpPr>
            <p:nvPr/>
          </p:nvSpPr>
          <p:spPr bwMode="auto">
            <a:xfrm flipH="1">
              <a:off x="129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Line 9"/>
            <p:cNvSpPr>
              <a:spLocks noChangeShapeType="1"/>
            </p:cNvSpPr>
            <p:nvPr/>
          </p:nvSpPr>
          <p:spPr bwMode="auto">
            <a:xfrm flipH="1">
              <a:off x="153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Line 10"/>
            <p:cNvSpPr>
              <a:spLocks noChangeShapeType="1"/>
            </p:cNvSpPr>
            <p:nvPr/>
          </p:nvSpPr>
          <p:spPr bwMode="auto">
            <a:xfrm>
              <a:off x="177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" name="Text Box 11"/>
            <p:cNvSpPr txBox="1">
              <a:spLocks noChangeArrowheads="1"/>
            </p:cNvSpPr>
            <p:nvPr/>
          </p:nvSpPr>
          <p:spPr bwMode="auto">
            <a:xfrm>
              <a:off x="672" y="2640"/>
              <a:ext cx="129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b="1">
                  <a:latin typeface="黑体" panose="02010609060101010101" pitchFamily="49" charset="-122"/>
                  <a:ea typeface="黑体" panose="02010609060101010101" pitchFamily="49" charset="-122"/>
                </a:rPr>
                <a:t>万 千 百 十 个</a:t>
              </a:r>
              <a:endParaRPr lang="zh-CN" altLang="en-US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4" name="Group 4"/>
          <p:cNvGrpSpPr/>
          <p:nvPr/>
        </p:nvGrpSpPr>
        <p:grpSpPr bwMode="auto">
          <a:xfrm>
            <a:off x="3719613" y="1203598"/>
            <a:ext cx="1594844" cy="1387210"/>
            <a:chOff x="672" y="1632"/>
            <a:chExt cx="1296" cy="1296"/>
          </a:xfrm>
        </p:grpSpPr>
        <p:sp>
          <p:nvSpPr>
            <p:cNvPr id="95" name="AutoShape 5"/>
            <p:cNvSpPr>
              <a:spLocks noChangeArrowheads="1"/>
            </p:cNvSpPr>
            <p:nvPr/>
          </p:nvSpPr>
          <p:spPr bwMode="auto">
            <a:xfrm>
              <a:off x="672" y="2496"/>
              <a:ext cx="1248" cy="432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6" name="Line 6"/>
            <p:cNvSpPr>
              <a:spLocks noChangeShapeType="1"/>
            </p:cNvSpPr>
            <p:nvPr/>
          </p:nvSpPr>
          <p:spPr bwMode="auto">
            <a:xfrm>
              <a:off x="81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" name="Line 7"/>
            <p:cNvSpPr>
              <a:spLocks noChangeShapeType="1"/>
            </p:cNvSpPr>
            <p:nvPr/>
          </p:nvSpPr>
          <p:spPr bwMode="auto">
            <a:xfrm>
              <a:off x="105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" name="Line 8"/>
            <p:cNvSpPr>
              <a:spLocks noChangeShapeType="1"/>
            </p:cNvSpPr>
            <p:nvPr/>
          </p:nvSpPr>
          <p:spPr bwMode="auto">
            <a:xfrm flipH="1">
              <a:off x="129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" name="Line 9"/>
            <p:cNvSpPr>
              <a:spLocks noChangeShapeType="1"/>
            </p:cNvSpPr>
            <p:nvPr/>
          </p:nvSpPr>
          <p:spPr bwMode="auto">
            <a:xfrm flipH="1">
              <a:off x="153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0" name="Line 10"/>
            <p:cNvSpPr>
              <a:spLocks noChangeShapeType="1"/>
            </p:cNvSpPr>
            <p:nvPr/>
          </p:nvSpPr>
          <p:spPr bwMode="auto">
            <a:xfrm>
              <a:off x="177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Text Box 11"/>
            <p:cNvSpPr txBox="1">
              <a:spLocks noChangeArrowheads="1"/>
            </p:cNvSpPr>
            <p:nvPr/>
          </p:nvSpPr>
          <p:spPr bwMode="auto">
            <a:xfrm>
              <a:off x="672" y="2640"/>
              <a:ext cx="129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b="1">
                  <a:latin typeface="黑体" panose="02010609060101010101" pitchFamily="49" charset="-122"/>
                  <a:ea typeface="黑体" panose="02010609060101010101" pitchFamily="49" charset="-122"/>
                </a:rPr>
                <a:t>万 千 百 十 个</a:t>
              </a:r>
              <a:endParaRPr lang="zh-CN" altLang="en-US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2" name="Oval 43"/>
          <p:cNvSpPr>
            <a:spLocks noChangeArrowheads="1"/>
          </p:cNvSpPr>
          <p:nvPr/>
        </p:nvSpPr>
        <p:spPr bwMode="auto">
          <a:xfrm>
            <a:off x="4355109" y="2014933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103" name="Oval 43"/>
          <p:cNvSpPr>
            <a:spLocks noChangeArrowheads="1"/>
          </p:cNvSpPr>
          <p:nvPr/>
        </p:nvSpPr>
        <p:spPr bwMode="auto">
          <a:xfrm>
            <a:off x="4355109" y="1726901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104" name="Oval 43"/>
          <p:cNvSpPr>
            <a:spLocks noChangeArrowheads="1"/>
          </p:cNvSpPr>
          <p:nvPr/>
        </p:nvSpPr>
        <p:spPr bwMode="auto">
          <a:xfrm>
            <a:off x="4355109" y="1870917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105" name="Oval 43"/>
          <p:cNvSpPr>
            <a:spLocks noChangeArrowheads="1"/>
          </p:cNvSpPr>
          <p:nvPr/>
        </p:nvSpPr>
        <p:spPr bwMode="auto">
          <a:xfrm>
            <a:off x="1593842" y="1862533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106" name="Oval 43"/>
          <p:cNvSpPr>
            <a:spLocks noChangeArrowheads="1"/>
          </p:cNvSpPr>
          <p:nvPr/>
        </p:nvSpPr>
        <p:spPr bwMode="auto">
          <a:xfrm>
            <a:off x="1591019" y="2027383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107" name="Oval 43"/>
          <p:cNvSpPr>
            <a:spLocks noChangeArrowheads="1"/>
          </p:cNvSpPr>
          <p:nvPr/>
        </p:nvSpPr>
        <p:spPr bwMode="auto">
          <a:xfrm>
            <a:off x="1305993" y="1722929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108" name="Oval 43"/>
          <p:cNvSpPr>
            <a:spLocks noChangeArrowheads="1"/>
          </p:cNvSpPr>
          <p:nvPr/>
        </p:nvSpPr>
        <p:spPr bwMode="auto">
          <a:xfrm>
            <a:off x="1312101" y="1882749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109" name="Oval 43"/>
          <p:cNvSpPr>
            <a:spLocks noChangeArrowheads="1"/>
          </p:cNvSpPr>
          <p:nvPr/>
        </p:nvSpPr>
        <p:spPr bwMode="auto">
          <a:xfrm>
            <a:off x="1308819" y="2035149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110" name="Oval 43"/>
          <p:cNvSpPr>
            <a:spLocks noChangeArrowheads="1"/>
          </p:cNvSpPr>
          <p:nvPr/>
        </p:nvSpPr>
        <p:spPr bwMode="auto">
          <a:xfrm>
            <a:off x="4352283" y="1574501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111" name="Oval 43"/>
          <p:cNvSpPr>
            <a:spLocks noChangeArrowheads="1"/>
          </p:cNvSpPr>
          <p:nvPr/>
        </p:nvSpPr>
        <p:spPr bwMode="auto">
          <a:xfrm>
            <a:off x="4352283" y="1430485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116" name="Oval 43"/>
          <p:cNvSpPr>
            <a:spLocks noChangeArrowheads="1"/>
          </p:cNvSpPr>
          <p:nvPr/>
        </p:nvSpPr>
        <p:spPr bwMode="auto">
          <a:xfrm>
            <a:off x="5003181" y="1627262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117" name="Oval 43"/>
          <p:cNvSpPr>
            <a:spLocks noChangeArrowheads="1"/>
          </p:cNvSpPr>
          <p:nvPr/>
        </p:nvSpPr>
        <p:spPr bwMode="auto">
          <a:xfrm>
            <a:off x="5003181" y="1762894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118" name="Oval 43"/>
          <p:cNvSpPr>
            <a:spLocks noChangeArrowheads="1"/>
          </p:cNvSpPr>
          <p:nvPr/>
        </p:nvSpPr>
        <p:spPr bwMode="auto">
          <a:xfrm>
            <a:off x="5003181" y="1915294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119" name="Oval 43"/>
          <p:cNvSpPr>
            <a:spLocks noChangeArrowheads="1"/>
          </p:cNvSpPr>
          <p:nvPr/>
        </p:nvSpPr>
        <p:spPr bwMode="auto">
          <a:xfrm>
            <a:off x="5003181" y="2059310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2" name="矩形 1"/>
          <p:cNvSpPr/>
          <p:nvPr/>
        </p:nvSpPr>
        <p:spPr>
          <a:xfrm>
            <a:off x="1259632" y="2643758"/>
            <a:ext cx="114168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3200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4096611" y="2643758"/>
            <a:ext cx="10768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514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1" name="Oval 43"/>
          <p:cNvSpPr>
            <a:spLocks noChangeArrowheads="1"/>
          </p:cNvSpPr>
          <p:nvPr/>
        </p:nvSpPr>
        <p:spPr bwMode="auto">
          <a:xfrm>
            <a:off x="4668542" y="2059310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122" name="Oval 57"/>
          <p:cNvSpPr>
            <a:spLocks noChangeArrowheads="1"/>
          </p:cNvSpPr>
          <p:nvPr/>
        </p:nvSpPr>
        <p:spPr bwMode="auto">
          <a:xfrm>
            <a:off x="2689719" y="2644130"/>
            <a:ext cx="647700" cy="64770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" name="Rectangle 59"/>
          <p:cNvSpPr>
            <a:spLocks noChangeArrowheads="1"/>
          </p:cNvSpPr>
          <p:nvPr/>
        </p:nvSpPr>
        <p:spPr bwMode="auto">
          <a:xfrm>
            <a:off x="2786761" y="2645345"/>
            <a:ext cx="4171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&gt;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 bwMode="auto">
          <a:xfrm>
            <a:off x="5408267" y="562697"/>
            <a:ext cx="1576748" cy="1013783"/>
            <a:chOff x="1257085" y="967627"/>
            <a:chExt cx="2254465" cy="1450605"/>
          </a:xfrm>
        </p:grpSpPr>
        <p:pic>
          <p:nvPicPr>
            <p:cNvPr id="53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4" name="文本框 3"/>
            <p:cNvSpPr txBox="1">
              <a:spLocks noChangeArrowheads="1"/>
            </p:cNvSpPr>
            <p:nvPr/>
          </p:nvSpPr>
          <p:spPr bwMode="auto">
            <a:xfrm>
              <a:off x="1614646" y="1451440"/>
              <a:ext cx="1442084" cy="572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方法二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196641" y="1510197"/>
            <a:ext cx="23873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  百  十  个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位  位  位  位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215298" y="2139702"/>
            <a:ext cx="1996059" cy="52322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3  2  0  0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402808" y="2552586"/>
            <a:ext cx="1814920" cy="52322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5  1  4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228184" y="2144974"/>
            <a:ext cx="398844" cy="95962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60" name="Picture 13" descr="]CW1~AO2WS3PM)7T`SI)S[O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22210" y="3077113"/>
            <a:ext cx="1358897" cy="1366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" name="组合 60"/>
          <p:cNvGrpSpPr/>
          <p:nvPr/>
        </p:nvGrpSpPr>
        <p:grpSpPr>
          <a:xfrm>
            <a:off x="971600" y="3351646"/>
            <a:ext cx="5688632" cy="1164321"/>
            <a:chOff x="332426" y="4859191"/>
            <a:chExt cx="2968388" cy="1176145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62" name="AutoShape 27"/>
            <p:cNvSpPr>
              <a:spLocks noChangeArrowheads="1"/>
            </p:cNvSpPr>
            <p:nvPr/>
          </p:nvSpPr>
          <p:spPr bwMode="auto">
            <a:xfrm>
              <a:off x="332426" y="4859191"/>
              <a:ext cx="2968388" cy="1176145"/>
            </a:xfrm>
            <a:prstGeom prst="cloudCallout">
              <a:avLst>
                <a:gd name="adj1" fmla="val 60063"/>
                <a:gd name="adj2" fmla="val -25210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704925" y="4962749"/>
              <a:ext cx="2370442" cy="9140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第一个数千位上是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，表示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个千，第二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个数千位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上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没有数。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5" name="图片 6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 bldLvl="0" animBg="1"/>
      <p:bldP spid="123" grpId="0"/>
      <p:bldP spid="55" grpId="0"/>
      <p:bldP spid="56" grpId="0"/>
      <p:bldP spid="57" grpId="0"/>
      <p:bldP spid="58" grpId="0" animBg="1"/>
      <p:bldP spid="5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3"/>
          <p:cNvSpPr txBox="1"/>
          <p:nvPr/>
        </p:nvSpPr>
        <p:spPr>
          <a:xfrm>
            <a:off x="657627" y="411510"/>
            <a:ext cx="1826141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比大小</a:t>
            </a: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86" name="Group 4"/>
          <p:cNvGrpSpPr/>
          <p:nvPr/>
        </p:nvGrpSpPr>
        <p:grpSpPr bwMode="auto">
          <a:xfrm>
            <a:off x="2544067" y="1059582"/>
            <a:ext cx="1523877" cy="1387210"/>
            <a:chOff x="672" y="1632"/>
            <a:chExt cx="1296" cy="1296"/>
          </a:xfrm>
        </p:grpSpPr>
        <p:sp>
          <p:nvSpPr>
            <p:cNvPr id="87" name="AutoShape 5"/>
            <p:cNvSpPr>
              <a:spLocks noChangeArrowheads="1"/>
            </p:cNvSpPr>
            <p:nvPr/>
          </p:nvSpPr>
          <p:spPr bwMode="auto">
            <a:xfrm>
              <a:off x="672" y="2496"/>
              <a:ext cx="1248" cy="432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8" name="Line 6"/>
            <p:cNvSpPr>
              <a:spLocks noChangeShapeType="1"/>
            </p:cNvSpPr>
            <p:nvPr/>
          </p:nvSpPr>
          <p:spPr bwMode="auto">
            <a:xfrm>
              <a:off x="81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Line 7"/>
            <p:cNvSpPr>
              <a:spLocks noChangeShapeType="1"/>
            </p:cNvSpPr>
            <p:nvPr/>
          </p:nvSpPr>
          <p:spPr bwMode="auto">
            <a:xfrm>
              <a:off x="105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" name="Line 8"/>
            <p:cNvSpPr>
              <a:spLocks noChangeShapeType="1"/>
            </p:cNvSpPr>
            <p:nvPr/>
          </p:nvSpPr>
          <p:spPr bwMode="auto">
            <a:xfrm flipH="1">
              <a:off x="129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Line 9"/>
            <p:cNvSpPr>
              <a:spLocks noChangeShapeType="1"/>
            </p:cNvSpPr>
            <p:nvPr/>
          </p:nvSpPr>
          <p:spPr bwMode="auto">
            <a:xfrm flipH="1">
              <a:off x="153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Line 10"/>
            <p:cNvSpPr>
              <a:spLocks noChangeShapeType="1"/>
            </p:cNvSpPr>
            <p:nvPr/>
          </p:nvSpPr>
          <p:spPr bwMode="auto">
            <a:xfrm>
              <a:off x="177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" name="Text Box 11"/>
            <p:cNvSpPr txBox="1">
              <a:spLocks noChangeArrowheads="1"/>
            </p:cNvSpPr>
            <p:nvPr/>
          </p:nvSpPr>
          <p:spPr bwMode="auto">
            <a:xfrm>
              <a:off x="672" y="2640"/>
              <a:ext cx="129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b="1">
                  <a:latin typeface="黑体" panose="02010609060101010101" pitchFamily="49" charset="-122"/>
                  <a:ea typeface="黑体" panose="02010609060101010101" pitchFamily="49" charset="-122"/>
                </a:rPr>
                <a:t>万 千 百 十 个</a:t>
              </a:r>
              <a:endParaRPr lang="zh-CN" altLang="en-US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4" name="Group 4"/>
          <p:cNvGrpSpPr/>
          <p:nvPr/>
        </p:nvGrpSpPr>
        <p:grpSpPr bwMode="auto">
          <a:xfrm>
            <a:off x="5292080" y="1059582"/>
            <a:ext cx="1594844" cy="1387210"/>
            <a:chOff x="672" y="1632"/>
            <a:chExt cx="1296" cy="1296"/>
          </a:xfrm>
        </p:grpSpPr>
        <p:sp>
          <p:nvSpPr>
            <p:cNvPr id="95" name="AutoShape 5"/>
            <p:cNvSpPr>
              <a:spLocks noChangeArrowheads="1"/>
            </p:cNvSpPr>
            <p:nvPr/>
          </p:nvSpPr>
          <p:spPr bwMode="auto">
            <a:xfrm>
              <a:off x="672" y="2496"/>
              <a:ext cx="1248" cy="432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6" name="Line 6"/>
            <p:cNvSpPr>
              <a:spLocks noChangeShapeType="1"/>
            </p:cNvSpPr>
            <p:nvPr/>
          </p:nvSpPr>
          <p:spPr bwMode="auto">
            <a:xfrm>
              <a:off x="81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" name="Line 7"/>
            <p:cNvSpPr>
              <a:spLocks noChangeShapeType="1"/>
            </p:cNvSpPr>
            <p:nvPr/>
          </p:nvSpPr>
          <p:spPr bwMode="auto">
            <a:xfrm>
              <a:off x="105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" name="Line 8"/>
            <p:cNvSpPr>
              <a:spLocks noChangeShapeType="1"/>
            </p:cNvSpPr>
            <p:nvPr/>
          </p:nvSpPr>
          <p:spPr bwMode="auto">
            <a:xfrm flipH="1">
              <a:off x="129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" name="Line 9"/>
            <p:cNvSpPr>
              <a:spLocks noChangeShapeType="1"/>
            </p:cNvSpPr>
            <p:nvPr/>
          </p:nvSpPr>
          <p:spPr bwMode="auto">
            <a:xfrm flipH="1">
              <a:off x="153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0" name="Line 10"/>
            <p:cNvSpPr>
              <a:spLocks noChangeShapeType="1"/>
            </p:cNvSpPr>
            <p:nvPr/>
          </p:nvSpPr>
          <p:spPr bwMode="auto">
            <a:xfrm>
              <a:off x="177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Text Box 11"/>
            <p:cNvSpPr txBox="1">
              <a:spLocks noChangeArrowheads="1"/>
            </p:cNvSpPr>
            <p:nvPr/>
          </p:nvSpPr>
          <p:spPr bwMode="auto">
            <a:xfrm>
              <a:off x="672" y="2640"/>
              <a:ext cx="129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b="1">
                  <a:latin typeface="黑体" panose="02010609060101010101" pitchFamily="49" charset="-122"/>
                  <a:ea typeface="黑体" panose="02010609060101010101" pitchFamily="49" charset="-122"/>
                </a:rPr>
                <a:t>万 千 百 十 个</a:t>
              </a:r>
              <a:endParaRPr lang="zh-CN" altLang="en-US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2" name="Oval 43"/>
          <p:cNvSpPr>
            <a:spLocks noChangeArrowheads="1"/>
          </p:cNvSpPr>
          <p:nvPr/>
        </p:nvSpPr>
        <p:spPr bwMode="auto">
          <a:xfrm>
            <a:off x="5927576" y="1870917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103" name="Oval 43"/>
          <p:cNvSpPr>
            <a:spLocks noChangeArrowheads="1"/>
          </p:cNvSpPr>
          <p:nvPr/>
        </p:nvSpPr>
        <p:spPr bwMode="auto">
          <a:xfrm>
            <a:off x="5927576" y="1582885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104" name="Oval 43"/>
          <p:cNvSpPr>
            <a:spLocks noChangeArrowheads="1"/>
          </p:cNvSpPr>
          <p:nvPr/>
        </p:nvSpPr>
        <p:spPr bwMode="auto">
          <a:xfrm>
            <a:off x="5927576" y="1726901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105" name="Oval 43"/>
          <p:cNvSpPr>
            <a:spLocks noChangeArrowheads="1"/>
          </p:cNvSpPr>
          <p:nvPr/>
        </p:nvSpPr>
        <p:spPr bwMode="auto">
          <a:xfrm>
            <a:off x="3166309" y="1718517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106" name="Oval 43"/>
          <p:cNvSpPr>
            <a:spLocks noChangeArrowheads="1"/>
          </p:cNvSpPr>
          <p:nvPr/>
        </p:nvSpPr>
        <p:spPr bwMode="auto">
          <a:xfrm>
            <a:off x="3163486" y="1883367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107" name="Oval 43"/>
          <p:cNvSpPr>
            <a:spLocks noChangeArrowheads="1"/>
          </p:cNvSpPr>
          <p:nvPr/>
        </p:nvSpPr>
        <p:spPr bwMode="auto">
          <a:xfrm>
            <a:off x="2878460" y="1578913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108" name="Oval 43"/>
          <p:cNvSpPr>
            <a:spLocks noChangeArrowheads="1"/>
          </p:cNvSpPr>
          <p:nvPr/>
        </p:nvSpPr>
        <p:spPr bwMode="auto">
          <a:xfrm>
            <a:off x="2884568" y="1738733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109" name="Oval 43"/>
          <p:cNvSpPr>
            <a:spLocks noChangeArrowheads="1"/>
          </p:cNvSpPr>
          <p:nvPr/>
        </p:nvSpPr>
        <p:spPr bwMode="auto">
          <a:xfrm>
            <a:off x="2881286" y="1891133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110" name="Oval 43"/>
          <p:cNvSpPr>
            <a:spLocks noChangeArrowheads="1"/>
          </p:cNvSpPr>
          <p:nvPr/>
        </p:nvSpPr>
        <p:spPr bwMode="auto">
          <a:xfrm>
            <a:off x="5924750" y="1430485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111" name="Oval 43"/>
          <p:cNvSpPr>
            <a:spLocks noChangeArrowheads="1"/>
          </p:cNvSpPr>
          <p:nvPr/>
        </p:nvSpPr>
        <p:spPr bwMode="auto">
          <a:xfrm>
            <a:off x="5924750" y="1286469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116" name="Oval 43"/>
          <p:cNvSpPr>
            <a:spLocks noChangeArrowheads="1"/>
          </p:cNvSpPr>
          <p:nvPr/>
        </p:nvSpPr>
        <p:spPr bwMode="auto">
          <a:xfrm>
            <a:off x="6575648" y="1430485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117" name="Oval 43"/>
          <p:cNvSpPr>
            <a:spLocks noChangeArrowheads="1"/>
          </p:cNvSpPr>
          <p:nvPr/>
        </p:nvSpPr>
        <p:spPr bwMode="auto">
          <a:xfrm>
            <a:off x="6575648" y="1566117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118" name="Oval 43"/>
          <p:cNvSpPr>
            <a:spLocks noChangeArrowheads="1"/>
          </p:cNvSpPr>
          <p:nvPr/>
        </p:nvSpPr>
        <p:spPr bwMode="auto">
          <a:xfrm>
            <a:off x="6575648" y="1718517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119" name="Oval 43"/>
          <p:cNvSpPr>
            <a:spLocks noChangeArrowheads="1"/>
          </p:cNvSpPr>
          <p:nvPr/>
        </p:nvSpPr>
        <p:spPr bwMode="auto">
          <a:xfrm>
            <a:off x="6575648" y="1862533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2" name="矩形 1"/>
          <p:cNvSpPr/>
          <p:nvPr/>
        </p:nvSpPr>
        <p:spPr>
          <a:xfrm>
            <a:off x="2782245" y="2518989"/>
            <a:ext cx="1141683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3200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5619224" y="2518989"/>
            <a:ext cx="1076859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514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1" name="Oval 43"/>
          <p:cNvSpPr>
            <a:spLocks noChangeArrowheads="1"/>
          </p:cNvSpPr>
          <p:nvPr/>
        </p:nvSpPr>
        <p:spPr bwMode="auto">
          <a:xfrm>
            <a:off x="6241009" y="1835435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122" name="Oval 57"/>
          <p:cNvSpPr>
            <a:spLocks noChangeArrowheads="1"/>
          </p:cNvSpPr>
          <p:nvPr/>
        </p:nvSpPr>
        <p:spPr bwMode="auto">
          <a:xfrm>
            <a:off x="4212332" y="2518989"/>
            <a:ext cx="647700" cy="64770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" name="Rectangle 59"/>
          <p:cNvSpPr>
            <a:spLocks noChangeArrowheads="1"/>
          </p:cNvSpPr>
          <p:nvPr/>
        </p:nvSpPr>
        <p:spPr bwMode="auto">
          <a:xfrm>
            <a:off x="4342910" y="2518989"/>
            <a:ext cx="4171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&gt;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8" name="Picture 13" descr="]CW1~AO2WS3PM)7T`SI)S[O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22210" y="3077113"/>
            <a:ext cx="1358897" cy="1366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9" name="组合 48"/>
          <p:cNvGrpSpPr/>
          <p:nvPr/>
        </p:nvGrpSpPr>
        <p:grpSpPr>
          <a:xfrm>
            <a:off x="971600" y="3351646"/>
            <a:ext cx="5688632" cy="1164321"/>
            <a:chOff x="332426" y="4859191"/>
            <a:chExt cx="2968388" cy="1176145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50" name="AutoShape 27"/>
            <p:cNvSpPr>
              <a:spLocks noChangeArrowheads="1"/>
            </p:cNvSpPr>
            <p:nvPr/>
          </p:nvSpPr>
          <p:spPr bwMode="auto">
            <a:xfrm>
              <a:off x="332426" y="4859191"/>
              <a:ext cx="2968388" cy="1176145"/>
            </a:xfrm>
            <a:prstGeom prst="cloudCallout">
              <a:avLst>
                <a:gd name="adj1" fmla="val 60063"/>
                <a:gd name="adj2" fmla="val -25210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704925" y="4962749"/>
              <a:ext cx="2370442" cy="8394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宋体" panose="02010600030101010101" pitchFamily="2" charset="-122"/>
                </a:rPr>
                <a:t>位数不同的两个数比大小，位数多的那个数就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宋体" panose="02010600030101010101" pitchFamily="2" charset="-122"/>
                </a:rPr>
                <a:t>大。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5" name="图片 5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5"/>
          <p:cNvSpPr txBox="1"/>
          <p:nvPr/>
        </p:nvSpPr>
        <p:spPr>
          <a:xfrm>
            <a:off x="5622751" y="3867894"/>
            <a:ext cx="2333625" cy="540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683568" y="987574"/>
            <a:ext cx="42484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在〇里填“＞”或“＜”。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4"/>
          <p:cNvSpPr>
            <a:spLocks noChangeArrowheads="1"/>
          </p:cNvSpPr>
          <p:nvPr/>
        </p:nvSpPr>
        <p:spPr bwMode="auto">
          <a:xfrm>
            <a:off x="4499992" y="1563638"/>
            <a:ext cx="424847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997  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〇 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4"/>
          <p:cNvSpPr>
            <a:spLocks noChangeArrowheads="1"/>
          </p:cNvSpPr>
          <p:nvPr/>
        </p:nvSpPr>
        <p:spPr bwMode="auto">
          <a:xfrm>
            <a:off x="4427984" y="2355726"/>
            <a:ext cx="424847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1374  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〇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895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4427984" y="3077547"/>
            <a:ext cx="424847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86    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〇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106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4"/>
          <p:cNvSpPr>
            <a:spLocks noChangeArrowheads="1"/>
          </p:cNvSpPr>
          <p:nvPr/>
        </p:nvSpPr>
        <p:spPr bwMode="auto">
          <a:xfrm>
            <a:off x="4427984" y="3808080"/>
            <a:ext cx="424847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4271  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〇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999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5"/>
          <p:cNvSpPr txBox="1"/>
          <p:nvPr/>
        </p:nvSpPr>
        <p:spPr>
          <a:xfrm>
            <a:off x="5436096" y="1635646"/>
            <a:ext cx="504056" cy="6093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5"/>
          <p:cNvSpPr txBox="1"/>
          <p:nvPr/>
        </p:nvSpPr>
        <p:spPr>
          <a:xfrm>
            <a:off x="5622751" y="2427734"/>
            <a:ext cx="677441" cy="6093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5"/>
          <p:cNvSpPr txBox="1"/>
          <p:nvPr/>
        </p:nvSpPr>
        <p:spPr>
          <a:xfrm>
            <a:off x="5580112" y="3147814"/>
            <a:ext cx="432048" cy="6093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043608" y="1563638"/>
            <a:ext cx="2808312" cy="2880320"/>
            <a:chOff x="803665" y="1489620"/>
            <a:chExt cx="2808312" cy="2880320"/>
          </a:xfrm>
        </p:grpSpPr>
        <p:grpSp>
          <p:nvGrpSpPr>
            <p:cNvPr id="29" name="组合 28"/>
            <p:cNvGrpSpPr/>
            <p:nvPr/>
          </p:nvGrpSpPr>
          <p:grpSpPr>
            <a:xfrm>
              <a:off x="803665" y="1489620"/>
              <a:ext cx="2808312" cy="2880320"/>
              <a:chOff x="803665" y="1489620"/>
              <a:chExt cx="2808312" cy="2880320"/>
            </a:xfrm>
          </p:grpSpPr>
          <p:sp>
            <p:nvSpPr>
              <p:cNvPr id="31" name="AutoShape 7"/>
              <p:cNvSpPr>
                <a:spLocks noChangeArrowheads="1"/>
              </p:cNvSpPr>
              <p:nvPr/>
            </p:nvSpPr>
            <p:spPr bwMode="auto">
              <a:xfrm>
                <a:off x="875673" y="1489620"/>
                <a:ext cx="2736304" cy="1078519"/>
              </a:xfrm>
              <a:prstGeom prst="cloudCallout">
                <a:avLst>
                  <a:gd name="adj1" fmla="val -32013"/>
                  <a:gd name="adj2" fmla="val 117900"/>
                </a:avLst>
              </a:prstGeom>
              <a:noFill/>
              <a:ln w="9525" cmpd="sng">
                <a:solidFill>
                  <a:schemeClr val="accent3">
                    <a:lumMod val="50000"/>
                  </a:schemeClr>
                </a:solidFill>
                <a:round/>
              </a:ln>
              <a:effectLst/>
            </p:spPr>
            <p:txBody>
              <a:bodyPr rIns="0"/>
              <a:lstStyle/>
              <a:p>
                <a:pPr>
                  <a:defRPr/>
                </a:pPr>
                <a:endParaRPr 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32" name="图片 31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803665" y="2957460"/>
                <a:ext cx="960023" cy="1412480"/>
              </a:xfrm>
              <a:prstGeom prst="rect">
                <a:avLst/>
              </a:prstGeom>
            </p:spPr>
          </p:pic>
        </p:grpSp>
        <p:sp>
          <p:nvSpPr>
            <p:cNvPr id="30" name="TextBox 29"/>
            <p:cNvSpPr txBox="1"/>
            <p:nvPr/>
          </p:nvSpPr>
          <p:spPr>
            <a:xfrm>
              <a:off x="1276269" y="1561628"/>
              <a:ext cx="22637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0" hangingPunct="0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宋体" panose="02010600030101010101" pitchFamily="2" charset="-122"/>
                </a:rPr>
                <a:t>位数多的那个数就大。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8" grpId="0"/>
      <p:bldP spid="14" grpId="0"/>
      <p:bldP spid="15" grpId="0"/>
      <p:bldP spid="16" grpId="0"/>
      <p:bldP spid="17" grpId="0"/>
      <p:bldP spid="18" grpId="0"/>
      <p:bldP spid="19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539552" y="536362"/>
            <a:ext cx="42484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先填数，再比较大小。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4"/>
          <p:cNvSpPr>
            <a:spLocks noChangeArrowheads="1"/>
          </p:cNvSpPr>
          <p:nvPr/>
        </p:nvSpPr>
        <p:spPr bwMode="auto">
          <a:xfrm>
            <a:off x="779968" y="3015992"/>
            <a:ext cx="424847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r>
              <a:rPr lang="en-US" altLang="zh-CN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〇</a:t>
            </a:r>
            <a:r>
              <a:rPr lang="zh-CN" altLang="en-US" sz="36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（    ）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5"/>
          <p:cNvSpPr txBox="1"/>
          <p:nvPr/>
        </p:nvSpPr>
        <p:spPr>
          <a:xfrm>
            <a:off x="2670423" y="3088687"/>
            <a:ext cx="821457" cy="6093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5"/>
          <p:cNvSpPr txBox="1"/>
          <p:nvPr/>
        </p:nvSpPr>
        <p:spPr>
          <a:xfrm>
            <a:off x="3894559" y="3088687"/>
            <a:ext cx="2333625" cy="540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630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Group 11"/>
          <p:cNvGrpSpPr/>
          <p:nvPr/>
        </p:nvGrpSpPr>
        <p:grpSpPr>
          <a:xfrm>
            <a:off x="755576" y="1418741"/>
            <a:ext cx="1590675" cy="1543050"/>
            <a:chOff x="0" y="0"/>
            <a:chExt cx="1336" cy="1296"/>
          </a:xfrm>
        </p:grpSpPr>
        <p:sp>
          <p:nvSpPr>
            <p:cNvPr id="26" name="AutoShape 12"/>
            <p:cNvSpPr/>
            <p:nvPr/>
          </p:nvSpPr>
          <p:spPr>
            <a:xfrm>
              <a:off x="0" y="864"/>
              <a:ext cx="1248" cy="432"/>
            </a:xfrm>
            <a:prstGeom prst="cube">
              <a:avLst>
                <a:gd name="adj" fmla="val 25000"/>
              </a:avLst>
            </a:prstGeom>
            <a:solidFill>
              <a:srgbClr val="FF9F9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05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" name="Line 13"/>
            <p:cNvSpPr/>
            <p:nvPr/>
          </p:nvSpPr>
          <p:spPr>
            <a:xfrm>
              <a:off x="14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9" name="Line 14"/>
            <p:cNvSpPr/>
            <p:nvPr/>
          </p:nvSpPr>
          <p:spPr>
            <a:xfrm>
              <a:off x="38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0" name="Line 15"/>
            <p:cNvSpPr/>
            <p:nvPr/>
          </p:nvSpPr>
          <p:spPr>
            <a:xfrm flipH="1">
              <a:off x="62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1" name="Line 16"/>
            <p:cNvSpPr/>
            <p:nvPr/>
          </p:nvSpPr>
          <p:spPr>
            <a:xfrm flipH="1">
              <a:off x="86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2" name="Line 17"/>
            <p:cNvSpPr/>
            <p:nvPr/>
          </p:nvSpPr>
          <p:spPr>
            <a:xfrm>
              <a:off x="110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3" name="Text Box 18"/>
            <p:cNvSpPr txBox="1"/>
            <p:nvPr/>
          </p:nvSpPr>
          <p:spPr>
            <a:xfrm>
              <a:off x="40" y="963"/>
              <a:ext cx="1296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万 千 百 十 个</a:t>
              </a:r>
              <a:endParaRPr lang="zh-CN" altLang="en-US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4" name="Group 11"/>
          <p:cNvGrpSpPr/>
          <p:nvPr/>
        </p:nvGrpSpPr>
        <p:grpSpPr>
          <a:xfrm>
            <a:off x="3629397" y="1432503"/>
            <a:ext cx="1590675" cy="1543050"/>
            <a:chOff x="0" y="0"/>
            <a:chExt cx="1336" cy="1296"/>
          </a:xfrm>
        </p:grpSpPr>
        <p:sp>
          <p:nvSpPr>
            <p:cNvPr id="35" name="AutoShape 12"/>
            <p:cNvSpPr/>
            <p:nvPr/>
          </p:nvSpPr>
          <p:spPr>
            <a:xfrm>
              <a:off x="0" y="864"/>
              <a:ext cx="1248" cy="432"/>
            </a:xfrm>
            <a:prstGeom prst="cube">
              <a:avLst>
                <a:gd name="adj" fmla="val 25000"/>
              </a:avLst>
            </a:prstGeom>
            <a:solidFill>
              <a:srgbClr val="FF9F9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05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" name="Line 13"/>
            <p:cNvSpPr/>
            <p:nvPr/>
          </p:nvSpPr>
          <p:spPr>
            <a:xfrm>
              <a:off x="14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7" name="Line 14"/>
            <p:cNvSpPr/>
            <p:nvPr/>
          </p:nvSpPr>
          <p:spPr>
            <a:xfrm>
              <a:off x="38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8" name="Line 15"/>
            <p:cNvSpPr/>
            <p:nvPr/>
          </p:nvSpPr>
          <p:spPr>
            <a:xfrm flipH="1">
              <a:off x="62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9" name="Line 16"/>
            <p:cNvSpPr/>
            <p:nvPr/>
          </p:nvSpPr>
          <p:spPr>
            <a:xfrm flipH="1">
              <a:off x="86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0" name="Line 17"/>
            <p:cNvSpPr/>
            <p:nvPr/>
          </p:nvSpPr>
          <p:spPr>
            <a:xfrm>
              <a:off x="110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1" name="Text Box 18"/>
            <p:cNvSpPr txBox="1"/>
            <p:nvPr/>
          </p:nvSpPr>
          <p:spPr>
            <a:xfrm>
              <a:off x="40" y="963"/>
              <a:ext cx="1296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万 千 百 十 个</a:t>
              </a:r>
              <a:endParaRPr lang="zh-CN" altLang="en-US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2" name="Oval 33"/>
          <p:cNvSpPr/>
          <p:nvPr/>
        </p:nvSpPr>
        <p:spPr>
          <a:xfrm>
            <a:off x="1115616" y="1864551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" name="Oval 37"/>
          <p:cNvSpPr/>
          <p:nvPr/>
        </p:nvSpPr>
        <p:spPr>
          <a:xfrm>
            <a:off x="1115616" y="2399141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" name="Oval 38"/>
          <p:cNvSpPr/>
          <p:nvPr/>
        </p:nvSpPr>
        <p:spPr>
          <a:xfrm>
            <a:off x="1115616" y="2293176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" name="Oval 39"/>
          <p:cNvSpPr/>
          <p:nvPr/>
        </p:nvSpPr>
        <p:spPr>
          <a:xfrm>
            <a:off x="1115616" y="2186020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" name="Oval 40"/>
          <p:cNvSpPr/>
          <p:nvPr/>
        </p:nvSpPr>
        <p:spPr>
          <a:xfrm>
            <a:off x="1115616" y="2078863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" name="Oval 41"/>
          <p:cNvSpPr/>
          <p:nvPr/>
        </p:nvSpPr>
        <p:spPr>
          <a:xfrm>
            <a:off x="1115616" y="1971707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" name="Oval 33"/>
          <p:cNvSpPr/>
          <p:nvPr/>
        </p:nvSpPr>
        <p:spPr>
          <a:xfrm>
            <a:off x="4283968" y="1863733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" name="Oval 37"/>
          <p:cNvSpPr/>
          <p:nvPr/>
        </p:nvSpPr>
        <p:spPr>
          <a:xfrm>
            <a:off x="4283968" y="2398323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" name="Oval 38"/>
          <p:cNvSpPr/>
          <p:nvPr/>
        </p:nvSpPr>
        <p:spPr>
          <a:xfrm>
            <a:off x="4283968" y="2292358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" name="Oval 39"/>
          <p:cNvSpPr/>
          <p:nvPr/>
        </p:nvSpPr>
        <p:spPr>
          <a:xfrm>
            <a:off x="4283968" y="2185202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" name="Oval 40"/>
          <p:cNvSpPr/>
          <p:nvPr/>
        </p:nvSpPr>
        <p:spPr>
          <a:xfrm>
            <a:off x="4283968" y="2078045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" name="Oval 41"/>
          <p:cNvSpPr/>
          <p:nvPr/>
        </p:nvSpPr>
        <p:spPr>
          <a:xfrm>
            <a:off x="4283968" y="1970889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" name="Oval 33"/>
          <p:cNvSpPr/>
          <p:nvPr/>
        </p:nvSpPr>
        <p:spPr>
          <a:xfrm>
            <a:off x="4572000" y="2184011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5" name="Oval 40"/>
          <p:cNvSpPr/>
          <p:nvPr/>
        </p:nvSpPr>
        <p:spPr>
          <a:xfrm>
            <a:off x="4572000" y="2398323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" name="Oval 41"/>
          <p:cNvSpPr/>
          <p:nvPr/>
        </p:nvSpPr>
        <p:spPr>
          <a:xfrm>
            <a:off x="4572000" y="2291167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" name="矩形 4"/>
          <p:cNvSpPr>
            <a:spLocks noChangeArrowheads="1"/>
          </p:cNvSpPr>
          <p:nvPr/>
        </p:nvSpPr>
        <p:spPr bwMode="auto">
          <a:xfrm>
            <a:off x="1187624" y="3141531"/>
            <a:ext cx="42484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6000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5724441" y="1087567"/>
            <a:ext cx="2951497" cy="3107545"/>
            <a:chOff x="5452300" y="1492275"/>
            <a:chExt cx="2655151" cy="3107545"/>
          </a:xfrm>
        </p:grpSpPr>
        <p:grpSp>
          <p:nvGrpSpPr>
            <p:cNvPr id="59" name="Group 4"/>
            <p:cNvGrpSpPr/>
            <p:nvPr/>
          </p:nvGrpSpPr>
          <p:grpSpPr bwMode="auto">
            <a:xfrm>
              <a:off x="5452300" y="1492275"/>
              <a:ext cx="2655151" cy="2053348"/>
              <a:chOff x="615" y="-577"/>
              <a:chExt cx="2096" cy="1604"/>
            </a:xfrm>
            <a:noFill/>
          </p:grpSpPr>
          <p:sp>
            <p:nvSpPr>
              <p:cNvPr id="61" name="AutoShape 7"/>
              <p:cNvSpPr>
                <a:spLocks noChangeArrowheads="1"/>
              </p:cNvSpPr>
              <p:nvPr/>
            </p:nvSpPr>
            <p:spPr bwMode="auto">
              <a:xfrm>
                <a:off x="615" y="-577"/>
                <a:ext cx="2063" cy="1604"/>
              </a:xfrm>
              <a:prstGeom prst="cloudCallout">
                <a:avLst>
                  <a:gd name="adj1" fmla="val 21516"/>
                  <a:gd name="adj2" fmla="val 62311"/>
                </a:avLst>
              </a:prstGeom>
              <a:grpFill/>
              <a:ln w="9525" cmpd="sng">
                <a:solidFill>
                  <a:schemeClr val="accent5">
                    <a:lumMod val="50000"/>
                  </a:schemeClr>
                </a:solidFill>
                <a:round/>
              </a:ln>
              <a:effectLst/>
            </p:spPr>
            <p:txBody>
              <a:bodyPr/>
              <a:lstStyle/>
              <a:p>
                <a:pPr algn="ctr">
                  <a:defRPr/>
                </a:pPr>
                <a:endParaRPr lang="en-US" sz="2400" b="1" dirty="0">
                  <a:solidFill>
                    <a:srgbClr val="0000FF"/>
                  </a:solidFill>
                </a:endParaRPr>
              </a:p>
            </p:txBody>
          </p:sp>
          <p:sp>
            <p:nvSpPr>
              <p:cNvPr id="62" name="Rectangle 6"/>
              <p:cNvSpPr>
                <a:spLocks noChangeArrowheads="1"/>
              </p:cNvSpPr>
              <p:nvPr/>
            </p:nvSpPr>
            <p:spPr bwMode="auto">
              <a:xfrm>
                <a:off x="882" y="-430"/>
                <a:ext cx="1829" cy="1226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/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  <a:sym typeface="宋体" panose="02010600030101010101" pitchFamily="2" charset="-122"/>
                  </a:rPr>
                  <a:t>写数时，从最高位开始写起哦！位数多的那个数大！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宋体" panose="02010600030101010101" pitchFamily="2" charset="-122"/>
                </a:endParaRPr>
              </a:p>
            </p:txBody>
          </p:sp>
        </p:grpSp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396982" y="3361471"/>
              <a:ext cx="516601" cy="1238349"/>
            </a:xfrm>
            <a:prstGeom prst="rect">
              <a:avLst/>
            </a:prstGeom>
          </p:spPr>
        </p:pic>
      </p:grpSp>
      <p:grpSp>
        <p:nvGrpSpPr>
          <p:cNvPr id="63" name="组合 6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4" name="图片 6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5" grpId="0"/>
      <p:bldP spid="18" grpId="0"/>
      <p:bldP spid="23" grpId="0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5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539552" y="411510"/>
            <a:ext cx="66296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给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下面动物排排队。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0" name="Rectangle 4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12700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endParaRPr lang="zh-CN" altLang="en-US" sz="2400" b="1" dirty="0">
              <a:latin typeface="楷体_GB2312" panose="02010609030101010101" pitchFamily="49" charset="-122"/>
            </a:endParaRPr>
          </a:p>
        </p:txBody>
      </p:sp>
      <p:sp>
        <p:nvSpPr>
          <p:cNvPr id="44" name="TextBox 5"/>
          <p:cNvSpPr txBox="1"/>
          <p:nvPr/>
        </p:nvSpPr>
        <p:spPr>
          <a:xfrm>
            <a:off x="2807250" y="3677896"/>
            <a:ext cx="2174333" cy="6093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4860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965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31"/>
          <p:cNvSpPr txBox="1">
            <a:spLocks noChangeArrowheads="1"/>
          </p:cNvSpPr>
          <p:nvPr/>
        </p:nvSpPr>
        <p:spPr bwMode="auto">
          <a:xfrm>
            <a:off x="1907704" y="2715766"/>
            <a:ext cx="127867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0"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4860</a:t>
            </a:r>
            <a:endParaRPr kumimoji="0"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34"/>
          <p:cNvSpPr txBox="1">
            <a:spLocks noChangeArrowheads="1"/>
          </p:cNvSpPr>
          <p:nvPr/>
        </p:nvSpPr>
        <p:spPr bwMode="auto">
          <a:xfrm>
            <a:off x="4313965" y="2715766"/>
            <a:ext cx="83409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0"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965</a:t>
            </a:r>
            <a:endParaRPr kumimoji="0"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Picture 5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403648" y="1113979"/>
            <a:ext cx="1478592" cy="1771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" name="Picture 6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3945284" y="1059582"/>
            <a:ext cx="1825879" cy="1711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1115616" y="4227420"/>
            <a:ext cx="1332861" cy="51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5"/>
          <p:cNvSpPr txBox="1">
            <a:spLocks noChangeArrowheads="1"/>
          </p:cNvSpPr>
          <p:nvPr/>
        </p:nvSpPr>
        <p:spPr bwMode="auto">
          <a:xfrm>
            <a:off x="971600" y="3704714"/>
            <a:ext cx="19156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从大到小：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5724440" y="1087567"/>
            <a:ext cx="2735991" cy="3107545"/>
            <a:chOff x="5452300" y="1492275"/>
            <a:chExt cx="2461283" cy="3107545"/>
          </a:xfrm>
        </p:grpSpPr>
        <p:grpSp>
          <p:nvGrpSpPr>
            <p:cNvPr id="29" name="Group 4"/>
            <p:cNvGrpSpPr/>
            <p:nvPr/>
          </p:nvGrpSpPr>
          <p:grpSpPr bwMode="auto">
            <a:xfrm>
              <a:off x="5452300" y="1492275"/>
              <a:ext cx="2202914" cy="2151919"/>
              <a:chOff x="615" y="-577"/>
              <a:chExt cx="1739" cy="1681"/>
            </a:xfrm>
            <a:noFill/>
          </p:grpSpPr>
          <p:sp>
            <p:nvSpPr>
              <p:cNvPr id="34" name="AutoShape 7"/>
              <p:cNvSpPr>
                <a:spLocks noChangeArrowheads="1"/>
              </p:cNvSpPr>
              <p:nvPr/>
            </p:nvSpPr>
            <p:spPr bwMode="auto">
              <a:xfrm>
                <a:off x="615" y="-577"/>
                <a:ext cx="1739" cy="1681"/>
              </a:xfrm>
              <a:prstGeom prst="cloudCallout">
                <a:avLst>
                  <a:gd name="adj1" fmla="val 35410"/>
                  <a:gd name="adj2" fmla="val 58852"/>
                </a:avLst>
              </a:prstGeom>
              <a:grpFill/>
              <a:ln w="9525" cmpd="sng">
                <a:solidFill>
                  <a:schemeClr val="accent5">
                    <a:lumMod val="50000"/>
                  </a:schemeClr>
                </a:solidFill>
                <a:round/>
              </a:ln>
              <a:effectLst/>
            </p:spPr>
            <p:txBody>
              <a:bodyPr/>
              <a:lstStyle/>
              <a:p>
                <a:pPr algn="ctr">
                  <a:defRPr/>
                </a:pPr>
                <a:endParaRPr lang="en-US" sz="2400" b="1" dirty="0">
                  <a:solidFill>
                    <a:srgbClr val="0000FF"/>
                  </a:solidFill>
                </a:endParaRPr>
              </a:p>
            </p:txBody>
          </p:sp>
          <p:sp>
            <p:nvSpPr>
              <p:cNvPr id="36" name="Rectangle 6"/>
              <p:cNvSpPr>
                <a:spLocks noChangeArrowheads="1"/>
              </p:cNvSpPr>
              <p:nvPr/>
            </p:nvSpPr>
            <p:spPr bwMode="auto">
              <a:xfrm>
                <a:off x="768" y="-362"/>
                <a:ext cx="1483" cy="1226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位数不同的两个数比较大小，位数多的那个数大！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396982" y="3361471"/>
              <a:ext cx="516601" cy="1238349"/>
            </a:xfrm>
            <a:prstGeom prst="rect">
              <a:avLst/>
            </a:prstGeom>
          </p:spPr>
        </p:pic>
      </p:grpSp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4" grpId="0"/>
      <p:bldP spid="25" grpId="0" autoUpdateAnimBg="0"/>
      <p:bldP spid="27" grpId="0" autoUpdateAnimBg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467544" y="411510"/>
            <a:ext cx="66296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下面各数填在合适的圆圈里。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0" name="Rectangle 4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12700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endParaRPr lang="zh-CN" altLang="en-US" sz="2400" b="1" dirty="0">
              <a:latin typeface="楷体_GB2312" panose="02010609030101010101" pitchFamily="49" charset="-122"/>
            </a:endParaRPr>
          </a:p>
        </p:txBody>
      </p:sp>
      <p:sp>
        <p:nvSpPr>
          <p:cNvPr id="44" name="TextBox 5"/>
          <p:cNvSpPr txBox="1"/>
          <p:nvPr/>
        </p:nvSpPr>
        <p:spPr>
          <a:xfrm>
            <a:off x="1314164" y="1707654"/>
            <a:ext cx="1673660" cy="11264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200,438,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567,999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34"/>
          <p:cNvSpPr txBox="1">
            <a:spLocks noChangeArrowheads="1"/>
          </p:cNvSpPr>
          <p:nvPr/>
        </p:nvSpPr>
        <p:spPr bwMode="auto">
          <a:xfrm>
            <a:off x="3707904" y="3910285"/>
            <a:ext cx="224390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大于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的数</a:t>
            </a:r>
            <a:endParaRPr kumimoji="0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" name="Picture 6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4139952" y="3009109"/>
            <a:ext cx="750532" cy="936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1254559" y="3081751"/>
            <a:ext cx="2093305" cy="1362207"/>
            <a:chOff x="231204" y="2580707"/>
            <a:chExt cx="2093305" cy="1362207"/>
          </a:xfrm>
        </p:grpSpPr>
        <p:pic>
          <p:nvPicPr>
            <p:cNvPr id="32" name="Picture 5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552137" y="2580707"/>
              <a:ext cx="1124582" cy="8475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0" name="TextBox 25"/>
            <p:cNvSpPr txBox="1">
              <a:spLocks noChangeArrowheads="1"/>
            </p:cNvSpPr>
            <p:nvPr/>
          </p:nvSpPr>
          <p:spPr bwMode="auto">
            <a:xfrm>
              <a:off x="231204" y="3481249"/>
              <a:ext cx="209330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小于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1000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的数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" name="TextBox 25"/>
          <p:cNvSpPr txBox="1">
            <a:spLocks noChangeArrowheads="1"/>
          </p:cNvSpPr>
          <p:nvPr/>
        </p:nvSpPr>
        <p:spPr bwMode="auto">
          <a:xfrm>
            <a:off x="467544" y="915566"/>
            <a:ext cx="66296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200,3278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438,567,4002,1001,999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103648" y="1635646"/>
            <a:ext cx="2028192" cy="131047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3419872" y="1692690"/>
            <a:ext cx="2244216" cy="123008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5"/>
          <p:cNvSpPr txBox="1"/>
          <p:nvPr/>
        </p:nvSpPr>
        <p:spPr>
          <a:xfrm>
            <a:off x="3635896" y="1770643"/>
            <a:ext cx="2033700" cy="11264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3278,4002,1001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724440" y="1087567"/>
            <a:ext cx="2735991" cy="3107545"/>
            <a:chOff x="5452300" y="1492275"/>
            <a:chExt cx="2461283" cy="3107545"/>
          </a:xfrm>
        </p:grpSpPr>
        <p:grpSp>
          <p:nvGrpSpPr>
            <p:cNvPr id="22" name="Group 4"/>
            <p:cNvGrpSpPr/>
            <p:nvPr/>
          </p:nvGrpSpPr>
          <p:grpSpPr bwMode="auto">
            <a:xfrm>
              <a:off x="5452300" y="1492275"/>
              <a:ext cx="2202914" cy="2151919"/>
              <a:chOff x="615" y="-577"/>
              <a:chExt cx="1739" cy="1681"/>
            </a:xfrm>
            <a:noFill/>
          </p:grpSpPr>
          <p:sp>
            <p:nvSpPr>
              <p:cNvPr id="26" name="AutoShape 7"/>
              <p:cNvSpPr>
                <a:spLocks noChangeArrowheads="1"/>
              </p:cNvSpPr>
              <p:nvPr/>
            </p:nvSpPr>
            <p:spPr bwMode="auto">
              <a:xfrm>
                <a:off x="615" y="-577"/>
                <a:ext cx="1739" cy="1681"/>
              </a:xfrm>
              <a:prstGeom prst="cloudCallout">
                <a:avLst>
                  <a:gd name="adj1" fmla="val 35410"/>
                  <a:gd name="adj2" fmla="val 58852"/>
                </a:avLst>
              </a:prstGeom>
              <a:grpFill/>
              <a:ln w="9525" cmpd="sng">
                <a:solidFill>
                  <a:schemeClr val="accent5">
                    <a:lumMod val="50000"/>
                  </a:schemeClr>
                </a:solidFill>
                <a:round/>
              </a:ln>
              <a:effectLst/>
            </p:spPr>
            <p:txBody>
              <a:bodyPr/>
              <a:lstStyle/>
              <a:p>
                <a:pPr algn="ctr">
                  <a:defRPr/>
                </a:pPr>
                <a:endParaRPr lang="en-US" sz="2400" b="1" dirty="0">
                  <a:solidFill>
                    <a:srgbClr val="0000FF"/>
                  </a:solidFill>
                </a:endParaRPr>
              </a:p>
            </p:txBody>
          </p:sp>
          <p:sp>
            <p:nvSpPr>
              <p:cNvPr id="28" name="Rectangle 6"/>
              <p:cNvSpPr>
                <a:spLocks noChangeArrowheads="1"/>
              </p:cNvSpPr>
              <p:nvPr/>
            </p:nvSpPr>
            <p:spPr bwMode="auto">
              <a:xfrm>
                <a:off x="768" y="-362"/>
                <a:ext cx="1483" cy="1226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小于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1000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的是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三位数，大于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1000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的最小也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是四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位数。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396982" y="3361471"/>
              <a:ext cx="516601" cy="1238349"/>
            </a:xfrm>
            <a:prstGeom prst="rect">
              <a:avLst/>
            </a:prstGeom>
          </p:spPr>
        </p:pic>
      </p:grpSp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4" grpId="0"/>
      <p:bldP spid="27" grpId="0" autoUpdateAnimBg="0"/>
      <p:bldP spid="20" grpId="0"/>
      <p:bldP spid="2" grpId="0" animBg="1"/>
      <p:bldP spid="23" grpId="0" animBg="1"/>
      <p:bldP spid="24" grpId="0"/>
    </p:bldLst>
  </p:timing>
</p:sld>
</file>

<file path=ppt/tags/tag1.xml><?xml version="1.0" encoding="utf-8"?>
<p:tagLst xmlns:p="http://schemas.openxmlformats.org/presentationml/2006/main">
  <p:tag name="KSO_WPP_MARK_KEY" val="3db15601-9763-4e9d-8c98-87a8e6a5784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1084</Words>
  <Application>WPS 演示</Application>
  <PresentationFormat>全屏显示(16:9)</PresentationFormat>
  <Paragraphs>296</Paragraphs>
  <Slides>15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黑体</vt:lpstr>
      <vt:lpstr>微软雅黑</vt:lpstr>
      <vt:lpstr>华文楷体</vt:lpstr>
      <vt:lpstr>等线</vt:lpstr>
      <vt:lpstr>楷体</vt:lpstr>
      <vt:lpstr>幼圆</vt:lpstr>
      <vt:lpstr>楷体_GB2312</vt:lpstr>
      <vt:lpstr>Calibri</vt:lpstr>
      <vt:lpstr>华文新魏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8</cp:revision>
  <dcterms:created xsi:type="dcterms:W3CDTF">2017-03-17T02:28:00Z</dcterms:created>
  <dcterms:modified xsi:type="dcterms:W3CDTF">2023-01-30T08:07:49Z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748A9DD290F249CD8E8660FEEE5F40A3</vt:lpwstr>
  </property>
</Properties>
</file>