
<file path=[Content_Types].xml><?xml version="1.0" encoding="utf-8"?>
<Types xmlns="http://schemas.openxmlformats.org/package/2006/content-types">
  <Default Extension="wav" ContentType="audio/x-wav"/>
  <Default Extension="png" ContentType="image/png"/>
  <Default Extension="jpeg" ContentType="image/jpeg"/>
  <Default Extension="JPG" ContentType="image/.jp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10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19"/>
  </p:notesMasterIdLst>
  <p:sldIdLst>
    <p:sldId id="551" r:id="rId3"/>
    <p:sldId id="510" r:id="rId4"/>
    <p:sldId id="511" r:id="rId5"/>
    <p:sldId id="545" r:id="rId6"/>
    <p:sldId id="544" r:id="rId7"/>
    <p:sldId id="547" r:id="rId8"/>
    <p:sldId id="546" r:id="rId9"/>
    <p:sldId id="548" r:id="rId10"/>
    <p:sldId id="535" r:id="rId11"/>
    <p:sldId id="518" r:id="rId12"/>
    <p:sldId id="502" r:id="rId13"/>
    <p:sldId id="534" r:id="rId14"/>
    <p:sldId id="550" r:id="rId15"/>
    <p:sldId id="549" r:id="rId16"/>
    <p:sldId id="552" r:id="rId17"/>
    <p:sldId id="501" r:id="rId18"/>
  </p:sldIdLst>
  <p:sldSz cx="9144000" cy="5143500" type="screen16x9"/>
  <p:notesSz cx="6858000" cy="9144000"/>
  <p:embeddedFontLst>
    <p:embeddedFont>
      <p:font typeface="黑体" panose="02010609060101010101" pitchFamily="49" charset="-122"/>
      <p:regular r:id="rId23"/>
    </p:embeddedFont>
    <p:embeddedFont>
      <p:font typeface="微软雅黑" panose="020B0503020204020204" pitchFamily="34" charset="-122"/>
      <p:regular r:id="rId24"/>
    </p:embeddedFont>
    <p:embeddedFont>
      <p:font typeface="华文楷体" panose="02010600040101010101" pitchFamily="2" charset="-122"/>
      <p:regular r:id="rId25"/>
    </p:embeddedFont>
    <p:embeddedFont>
      <p:font typeface="楷体" panose="02010609060101010101" pitchFamily="49" charset="-122"/>
      <p:regular r:id="rId26"/>
    </p:embeddedFont>
    <p:embeddedFont>
      <p:font typeface="幼圆" panose="02010509060101010101" pitchFamily="49" charset="-122"/>
      <p:regular r:id="rId27"/>
    </p:embeddedFont>
    <p:embeddedFont>
      <p:font typeface="Wingdings 2" panose="05020102010507070707"/>
      <p:regular r:id="rId28"/>
    </p:embeddedFont>
    <p:embeddedFont>
      <p:font typeface="Calibri" panose="020F0502020204030204" pitchFamily="34" charset="0"/>
      <p:regular r:id="rId29"/>
      <p:bold r:id="rId30"/>
      <p:italic r:id="rId31"/>
      <p:boldItalic r:id="rId32"/>
    </p:embeddedFont>
  </p:embeddedFontLst>
  <p:custDataLst>
    <p:tags r:id="rId33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19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70C0"/>
    <a:srgbClr val="0000FF"/>
    <a:srgbClr val="009900"/>
    <a:srgbClr val="FF9F9F"/>
    <a:srgbClr val="FF0000"/>
    <a:srgbClr val="FF9933"/>
    <a:srgbClr val="AFF22A"/>
    <a:srgbClr val="FFFFFF"/>
    <a:srgbClr val="CC9900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250" autoAdjust="0"/>
    <p:restoredTop sz="99632" autoAdjust="0"/>
  </p:normalViewPr>
  <p:slideViewPr>
    <p:cSldViewPr>
      <p:cViewPr varScale="1">
        <p:scale>
          <a:sx n="154" d="100"/>
          <a:sy n="154" d="100"/>
        </p:scale>
        <p:origin x="-384" y="-90"/>
      </p:cViewPr>
      <p:guideLst>
        <p:guide orient="horz" pos="1619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176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3" Type="http://schemas.openxmlformats.org/officeDocument/2006/relationships/tags" Target="tags/tag1.xml"/><Relationship Id="rId32" Type="http://schemas.openxmlformats.org/officeDocument/2006/relationships/font" Target="fonts/font10.fntdata"/><Relationship Id="rId31" Type="http://schemas.openxmlformats.org/officeDocument/2006/relationships/font" Target="fonts/font9.fntdata"/><Relationship Id="rId30" Type="http://schemas.openxmlformats.org/officeDocument/2006/relationships/font" Target="fonts/font8.fntdata"/><Relationship Id="rId3" Type="http://schemas.openxmlformats.org/officeDocument/2006/relationships/slide" Target="slides/slide1.xml"/><Relationship Id="rId29" Type="http://schemas.openxmlformats.org/officeDocument/2006/relationships/font" Target="fonts/font7.fntdata"/><Relationship Id="rId28" Type="http://schemas.openxmlformats.org/officeDocument/2006/relationships/font" Target="fonts/font6.fntdata"/><Relationship Id="rId27" Type="http://schemas.openxmlformats.org/officeDocument/2006/relationships/font" Target="fonts/font5.fntdata"/><Relationship Id="rId26" Type="http://schemas.openxmlformats.org/officeDocument/2006/relationships/font" Target="fonts/font4.fntdata"/><Relationship Id="rId25" Type="http://schemas.openxmlformats.org/officeDocument/2006/relationships/font" Target="fonts/font3.fntdata"/><Relationship Id="rId24" Type="http://schemas.openxmlformats.org/officeDocument/2006/relationships/font" Target="fonts/font2.fntdata"/><Relationship Id="rId23" Type="http://schemas.openxmlformats.org/officeDocument/2006/relationships/font" Target="fonts/font1.fntdata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notesMaster" Target="notesMasters/notesMaster1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21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914400"/>
            <a:fld id="{530820CF-B880-4189-942D-D702A7CBA730}" type="datetimeFigureOut">
              <a:rPr lang="zh-CN" altLang="en-US" sz="1800" smtClean="0">
                <a:solidFill>
                  <a:prstClr val="black"/>
                </a:solidFill>
              </a:rPr>
            </a:fld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914400"/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914400"/>
            <a:fld id="{0C913308-F349-4B6D-A68A-DD1791B4A57B}" type="slidenum">
              <a:rPr lang="zh-CN" altLang="en-US" sz="1800" smtClean="0">
                <a:solidFill>
                  <a:prstClr val="black"/>
                </a:solidFill>
              </a:rPr>
            </a:fld>
            <a:endParaRPr lang="zh-CN" altLang="en-US" sz="18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914400"/>
            <a:fld id="{530820CF-B880-4189-942D-D702A7CBA730}" type="datetimeFigureOut">
              <a:rPr lang="zh-CN" altLang="en-US" sz="1800" smtClean="0">
                <a:solidFill>
                  <a:prstClr val="black"/>
                </a:solidFill>
              </a:rPr>
            </a:fld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914400"/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914400"/>
            <a:fld id="{0C913308-F349-4B6D-A68A-DD1791B4A57B}" type="slidenum">
              <a:rPr lang="zh-CN" altLang="en-US" sz="1800" smtClean="0">
                <a:solidFill>
                  <a:prstClr val="black"/>
                </a:solidFill>
              </a:rPr>
            </a:fld>
            <a:endParaRPr lang="zh-CN" altLang="en-US" sz="18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6" Type="http://schemas.openxmlformats.org/officeDocument/2006/relationships/theme" Target="../theme/theme1.xml"/><Relationship Id="rId5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5" cstate="email"/>
          <a:stretch>
            <a:fillRect/>
          </a:stretch>
        </p:blipFill>
        <p:spPr>
          <a:xfrm>
            <a:off x="0" y="4514194"/>
            <a:ext cx="9144000" cy="629306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478"/>
            <a:ext cx="3779912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kumimoji="1" lang="zh-CN" altLang="en-US" sz="1800">
              <a:solidFill>
                <a:prstClr val="white"/>
              </a:solidFill>
            </a:endParaRPr>
          </a:p>
        </p:txBody>
      </p:sp>
      <p:sp>
        <p:nvSpPr>
          <p:cNvPr id="10" name="TextBox 9"/>
          <p:cNvSpPr txBox="1"/>
          <p:nvPr userDrawn="1"/>
        </p:nvSpPr>
        <p:spPr>
          <a:xfrm>
            <a:off x="179512" y="92980"/>
            <a:ext cx="280831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/>
            <a:r>
              <a:rPr lang="zh-CN" altLang="en-US" sz="12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万以内数的认识  大小比较（</a:t>
            </a:r>
            <a:r>
              <a:rPr lang="en-US" altLang="zh-CN" sz="12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12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endParaRPr lang="zh-CN" altLang="en-US" sz="12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image" Target="../media/image2.em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6.png"/><Relationship Id="rId1" Type="http://schemas.openxmlformats.org/officeDocument/2006/relationships/slide" Target="slide1.xml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.xml"/><Relationship Id="rId8" Type="http://schemas.openxmlformats.org/officeDocument/2006/relationships/audio" Target="../media/audio1.wav"/><Relationship Id="rId7" Type="http://schemas.openxmlformats.org/officeDocument/2006/relationships/image" Target="../media/image6.png"/><Relationship Id="rId6" Type="http://schemas.openxmlformats.org/officeDocument/2006/relationships/slide" Target="slide1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Relationship Id="rId3" Type="http://schemas.openxmlformats.org/officeDocument/2006/relationships/image" Target="../media/image16.jpeg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6.png"/><Relationship Id="rId1" Type="http://schemas.openxmlformats.org/officeDocument/2006/relationships/slide" Target="slide1.xml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4.xml"/><Relationship Id="rId4" Type="http://schemas.openxmlformats.org/officeDocument/2006/relationships/image" Target="../media/image6.png"/><Relationship Id="rId3" Type="http://schemas.openxmlformats.org/officeDocument/2006/relationships/slide" Target="slide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6.png"/><Relationship Id="rId2" Type="http://schemas.openxmlformats.org/officeDocument/2006/relationships/slide" Target="slide1.xml"/><Relationship Id="rId1" Type="http://schemas.openxmlformats.org/officeDocument/2006/relationships/image" Target="../media/image12.jpeg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4.xml"/><Relationship Id="rId4" Type="http://schemas.openxmlformats.org/officeDocument/2006/relationships/image" Target="../media/image6.png"/><Relationship Id="rId3" Type="http://schemas.openxmlformats.org/officeDocument/2006/relationships/slide" Target="slide1.xml"/><Relationship Id="rId2" Type="http://schemas.openxmlformats.org/officeDocument/2006/relationships/image" Target="../media/image22.png"/><Relationship Id="rId1" Type="http://schemas.openxmlformats.org/officeDocument/2006/relationships/image" Target="../media/image21.emf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4.xml"/><Relationship Id="rId4" Type="http://schemas.openxmlformats.org/officeDocument/2006/relationships/image" Target="../media/image6.png"/><Relationship Id="rId3" Type="http://schemas.openxmlformats.org/officeDocument/2006/relationships/slide" Target="slide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6.png"/><Relationship Id="rId3" Type="http://schemas.openxmlformats.org/officeDocument/2006/relationships/slide" Target="slide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6.png"/><Relationship Id="rId3" Type="http://schemas.openxmlformats.org/officeDocument/2006/relationships/slide" Target="slide1.xml"/><Relationship Id="rId2" Type="http://schemas.openxmlformats.org/officeDocument/2006/relationships/image" Target="../media/image8.jpeg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6.png"/><Relationship Id="rId1" Type="http://schemas.openxmlformats.org/officeDocument/2006/relationships/slide" Target="slide1.xml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6.png"/><Relationship Id="rId2" Type="http://schemas.openxmlformats.org/officeDocument/2006/relationships/slide" Target="slide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6.png"/><Relationship Id="rId2" Type="http://schemas.openxmlformats.org/officeDocument/2006/relationships/slide" Target="slide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6.png"/><Relationship Id="rId3" Type="http://schemas.openxmlformats.org/officeDocument/2006/relationships/slide" Target="slide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4.xml"/><Relationship Id="rId4" Type="http://schemas.openxmlformats.org/officeDocument/2006/relationships/image" Target="../media/image13.png"/><Relationship Id="rId3" Type="http://schemas.openxmlformats.org/officeDocument/2006/relationships/image" Target="../media/image6.png"/><Relationship Id="rId2" Type="http://schemas.openxmlformats.org/officeDocument/2006/relationships/slide" Target="slide1.xml"/><Relationship Id="rId1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6.png"/><Relationship Id="rId2" Type="http://schemas.openxmlformats.org/officeDocument/2006/relationships/slide" Target="slide1.xml"/><Relationship Id="rId1" Type="http://schemas.openxmlformats.org/officeDocument/2006/relationships/image" Target="../media/image1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3491880" cy="424168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kumimoji="1"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kumimoji="1" lang="zh-CN" altLang="en-US" sz="1800">
                <a:solidFill>
                  <a:prstClr val="white"/>
                </a:solidFill>
              </a:endParaRPr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2339102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defTabSz="914400"/>
                <a:r>
                  <a:rPr kumimoji="1" lang="zh-CN" altLang="en-US" sz="1200" dirty="0" smtClean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西师大版  </a:t>
                </a:r>
                <a:r>
                  <a:rPr kumimoji="1" lang="zh-CN" altLang="en-US" sz="1200" dirty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数学  </a:t>
                </a:r>
                <a:r>
                  <a:rPr kumimoji="1" lang="zh-CN" altLang="en-US" sz="1200" dirty="0" smtClean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二年级  </a:t>
                </a:r>
                <a:r>
                  <a:rPr kumimoji="1" lang="zh-CN" altLang="en-US" sz="1200" dirty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下册</a:t>
                </a:r>
                <a:endParaRPr kumimoji="1" lang="zh-CN" altLang="en-US" sz="12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1" cstate="email"/>
          <a:srcRect l="35500" r="32250" b="80044"/>
          <a:stretch>
            <a:fillRect/>
          </a:stretch>
        </p:blipFill>
        <p:spPr bwMode="auto">
          <a:xfrm flipH="1">
            <a:off x="1613658" y="4457280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1" cstate="email"/>
          <a:srcRect l="35500" r="32250" b="80044"/>
          <a:stretch>
            <a:fillRect/>
          </a:stretch>
        </p:blipFill>
        <p:spPr bwMode="auto">
          <a:xfrm>
            <a:off x="6780551" y="4413689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3" name="组合 22"/>
          <p:cNvGrpSpPr/>
          <p:nvPr/>
        </p:nvGrpSpPr>
        <p:grpSpPr>
          <a:xfrm>
            <a:off x="231787" y="500650"/>
            <a:ext cx="654821" cy="702878"/>
            <a:chOff x="1306635" y="1385539"/>
            <a:chExt cx="654821" cy="702878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25" name="文本框 10"/>
            <p:cNvSpPr txBox="1"/>
            <p:nvPr/>
          </p:nvSpPr>
          <p:spPr>
            <a:xfrm>
              <a:off x="1435768" y="1385539"/>
              <a:ext cx="41069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400"/>
              <a:r>
                <a:rPr kumimoji="1" lang="en-US" altLang="zh-CN" sz="3500" b="1" dirty="0" smtClean="0">
                  <a:solidFill>
                    <a:srgbClr val="0050AA"/>
                  </a:solidFill>
                  <a:latin typeface="宋体" panose="02010600030101010101" pitchFamily="2" charset="-122"/>
                </a:rPr>
                <a:t>1</a:t>
              </a:r>
              <a:endParaRPr kumimoji="1" lang="zh-CN" altLang="en-US" sz="3500" b="1" dirty="0">
                <a:solidFill>
                  <a:srgbClr val="0050AA"/>
                </a:solidFill>
                <a:latin typeface="宋体" panose="02010600030101010101" pitchFamily="2" charset="-122"/>
              </a:endParaRPr>
            </a:p>
          </p:txBody>
        </p:sp>
      </p:grpSp>
      <p:sp>
        <p:nvSpPr>
          <p:cNvPr id="26" name="矩形 25"/>
          <p:cNvSpPr/>
          <p:nvPr/>
        </p:nvSpPr>
        <p:spPr>
          <a:xfrm>
            <a:off x="0" y="1219732"/>
            <a:ext cx="9144000" cy="1823576"/>
          </a:xfrm>
          <a:prstGeom prst="rect">
            <a:avLst/>
          </a:prstGeom>
          <a:noFill/>
          <a:effectLst>
            <a:softEdge rad="0"/>
          </a:effectLst>
        </p:spPr>
        <p:txBody>
          <a:bodyPr wrap="square" lIns="68580" tIns="34290" rIns="68580" bIns="34290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4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万以内数的大小比</a:t>
            </a:r>
            <a:r>
              <a:rPr lang="zh-CN" altLang="en-US" sz="4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较</a:t>
            </a:r>
            <a:endParaRPr lang="en-US" altLang="zh-CN" sz="4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课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时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912697" y="569898"/>
            <a:ext cx="3011081" cy="561692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defTabSz="914400"/>
            <a:r>
              <a:rPr lang="zh-CN" altLang="en-US" sz="3200" dirty="0" smtClean="0">
                <a:solidFill>
                  <a:srgbClr val="0050AA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万以内数的认识</a:t>
            </a:r>
            <a:endParaRPr lang="zh-CN" altLang="en-US" sz="3200" dirty="0">
              <a:solidFill>
                <a:srgbClr val="0050AA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4"/>
          <p:cNvSpPr>
            <a:spLocks noChangeArrowheads="1"/>
          </p:cNvSpPr>
          <p:nvPr/>
        </p:nvSpPr>
        <p:spPr bwMode="auto">
          <a:xfrm>
            <a:off x="1835696" y="1144250"/>
            <a:ext cx="54006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2860  1806   1860  998  1680 </a:t>
            </a:r>
            <a:endParaRPr lang="zh-CN" altLang="en-US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矩形 4"/>
          <p:cNvSpPr>
            <a:spLocks noChangeArrowheads="1"/>
          </p:cNvSpPr>
          <p:nvPr/>
        </p:nvSpPr>
        <p:spPr bwMode="auto">
          <a:xfrm>
            <a:off x="611560" y="411512"/>
            <a:ext cx="5040560" cy="480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buNone/>
            </a:pP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把下面各数填在合适的圆圈里。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矩形 4"/>
          <p:cNvSpPr>
            <a:spLocks noChangeArrowheads="1"/>
          </p:cNvSpPr>
          <p:nvPr/>
        </p:nvSpPr>
        <p:spPr bwMode="auto">
          <a:xfrm>
            <a:off x="2339752" y="2279440"/>
            <a:ext cx="1123556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2860</a:t>
            </a:r>
            <a:endParaRPr lang="en-US" altLang="zh-CN" b="1" dirty="0" smtClean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1860</a:t>
            </a:r>
            <a:endParaRPr lang="zh-CN" altLang="en-US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Text Box 3"/>
          <p:cNvSpPr txBox="1">
            <a:spLocks noChangeArrowheads="1"/>
          </p:cNvSpPr>
          <p:nvPr/>
        </p:nvSpPr>
        <p:spPr bwMode="auto">
          <a:xfrm>
            <a:off x="1965916" y="3766271"/>
            <a:ext cx="2044149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大于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1850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的数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Text Box 4"/>
          <p:cNvSpPr txBox="1">
            <a:spLocks noChangeArrowheads="1"/>
          </p:cNvSpPr>
          <p:nvPr/>
        </p:nvSpPr>
        <p:spPr bwMode="auto">
          <a:xfrm>
            <a:off x="4788026" y="3736540"/>
            <a:ext cx="2044149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小于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2400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的数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Oval 2"/>
          <p:cNvSpPr>
            <a:spLocks noChangeArrowheads="1"/>
          </p:cNvSpPr>
          <p:nvPr/>
        </p:nvSpPr>
        <p:spPr bwMode="auto">
          <a:xfrm>
            <a:off x="1979712" y="2080356"/>
            <a:ext cx="1656184" cy="1351211"/>
          </a:xfrm>
          <a:prstGeom prst="ellipse">
            <a:avLst/>
          </a:prstGeom>
          <a:noFill/>
          <a:ln w="57150">
            <a:solidFill>
              <a:srgbClr val="FF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2" name="Oval 5"/>
          <p:cNvSpPr>
            <a:spLocks noChangeArrowheads="1"/>
          </p:cNvSpPr>
          <p:nvPr/>
        </p:nvSpPr>
        <p:spPr bwMode="auto">
          <a:xfrm>
            <a:off x="4499992" y="2080356"/>
            <a:ext cx="2304256" cy="1296143"/>
          </a:xfrm>
          <a:prstGeom prst="ellipse">
            <a:avLst/>
          </a:prstGeom>
          <a:noFill/>
          <a:ln w="57150">
            <a:solidFill>
              <a:srgbClr val="3366FF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6" name="矩形 4"/>
          <p:cNvSpPr>
            <a:spLocks noChangeArrowheads="1"/>
          </p:cNvSpPr>
          <p:nvPr/>
        </p:nvSpPr>
        <p:spPr bwMode="auto">
          <a:xfrm>
            <a:off x="4671042" y="2206368"/>
            <a:ext cx="2496666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1806  1860</a:t>
            </a:r>
            <a:endParaRPr lang="en-US" altLang="zh-CN" b="1" dirty="0" smtClean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998   1680</a:t>
            </a:r>
            <a:endParaRPr lang="zh-CN" altLang="en-US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19" name="图片 18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2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3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TextBox 25"/>
          <p:cNvSpPr txBox="1">
            <a:spLocks noChangeArrowheads="1"/>
          </p:cNvSpPr>
          <p:nvPr/>
        </p:nvSpPr>
        <p:spPr bwMode="auto">
          <a:xfrm>
            <a:off x="390603" y="411510"/>
            <a:ext cx="756577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把下面物品的价格按从低到高的顺序排列起来。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390" name="Rectangle 4"/>
          <p:cNvSpPr/>
          <p:nvPr/>
        </p:nvSpPr>
        <p:spPr>
          <a:xfrm>
            <a:off x="3" y="-267763"/>
            <a:ext cx="184731" cy="535531"/>
          </a:xfrm>
          <a:prstGeom prst="rect">
            <a:avLst/>
          </a:prstGeom>
          <a:noFill/>
          <a:ln w="12700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lnSpc>
                <a:spcPct val="120000"/>
              </a:lnSpc>
              <a:spcBef>
                <a:spcPct val="0"/>
              </a:spcBef>
              <a:buNone/>
            </a:pPr>
            <a:endParaRPr lang="zh-CN" altLang="en-US" sz="2400" b="1" dirty="0">
              <a:latin typeface="楷体_GB2312" panose="02010609030101010101" pitchFamily="49" charset="-122"/>
            </a:endParaRPr>
          </a:p>
        </p:txBody>
      </p:sp>
      <p:sp>
        <p:nvSpPr>
          <p:cNvPr id="44" name="TextBox 5"/>
          <p:cNvSpPr txBox="1"/>
          <p:nvPr/>
        </p:nvSpPr>
        <p:spPr>
          <a:xfrm>
            <a:off x="931660" y="4050584"/>
            <a:ext cx="5440540" cy="60939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lnSpc>
                <a:spcPct val="120000"/>
              </a:lnSpc>
              <a:spcBef>
                <a:spcPct val="0"/>
              </a:spcBef>
              <a:buNone/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965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＜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1230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＜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1350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＜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2125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＜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2150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2" name="Picture 26" descr="Chill6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868145" y="1146338"/>
            <a:ext cx="1368152" cy="12933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27" descr="index_2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2439667"/>
            <a:ext cx="1077888" cy="1077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28" descr="LC1560M_x--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94241" y="2451639"/>
            <a:ext cx="1236531" cy="10096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5" name="Text Box 31"/>
          <p:cNvSpPr txBox="1">
            <a:spLocks noChangeArrowheads="1"/>
          </p:cNvSpPr>
          <p:nvPr/>
        </p:nvSpPr>
        <p:spPr bwMode="auto">
          <a:xfrm>
            <a:off x="2069186" y="1347614"/>
            <a:ext cx="1278678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kumimoji="0"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电冰箱 </a:t>
            </a:r>
            <a:endParaRPr kumimoji="0" lang="en-US" altLang="zh-CN" sz="20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kumimoji="0" lang="en-US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2150</a:t>
            </a:r>
            <a:r>
              <a:rPr kumimoji="0"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元</a:t>
            </a:r>
            <a:endParaRPr kumimoji="0"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Text Box 33"/>
          <p:cNvSpPr txBox="1">
            <a:spLocks noChangeArrowheads="1"/>
          </p:cNvSpPr>
          <p:nvPr/>
        </p:nvSpPr>
        <p:spPr bwMode="auto">
          <a:xfrm>
            <a:off x="7380315" y="1398330"/>
            <a:ext cx="1712913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kumimoji="0"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空调   </a:t>
            </a:r>
            <a:endParaRPr kumimoji="0" lang="en-US" altLang="zh-CN" sz="20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kumimoji="0" lang="en-US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2125</a:t>
            </a:r>
            <a:r>
              <a:rPr kumimoji="0"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元</a:t>
            </a:r>
            <a:endParaRPr kumimoji="0"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Text Box 34"/>
          <p:cNvSpPr txBox="1">
            <a:spLocks noChangeArrowheads="1"/>
          </p:cNvSpPr>
          <p:nvPr/>
        </p:nvSpPr>
        <p:spPr bwMode="auto">
          <a:xfrm>
            <a:off x="4665922" y="1257120"/>
            <a:ext cx="1410163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kumimoji="0"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饮水机  </a:t>
            </a:r>
            <a:endParaRPr lang="en-US" altLang="zh-CN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kumimoji="0" lang="en-US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965</a:t>
            </a:r>
            <a:r>
              <a:rPr kumimoji="0"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元</a:t>
            </a:r>
            <a:endParaRPr kumimoji="0"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Text Box 35"/>
          <p:cNvSpPr txBox="1">
            <a:spLocks noChangeArrowheads="1"/>
          </p:cNvSpPr>
          <p:nvPr/>
        </p:nvSpPr>
        <p:spPr bwMode="auto">
          <a:xfrm>
            <a:off x="4882447" y="2602541"/>
            <a:ext cx="962123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kumimoji="0"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彩电  </a:t>
            </a:r>
            <a:endParaRPr kumimoji="0" lang="en-US" altLang="zh-CN" sz="20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kumimoji="0" lang="en-US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1350</a:t>
            </a:r>
            <a:r>
              <a:rPr kumimoji="0"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元</a:t>
            </a:r>
            <a:endParaRPr kumimoji="0"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Text Box 36"/>
          <p:cNvSpPr txBox="1">
            <a:spLocks noChangeArrowheads="1"/>
          </p:cNvSpPr>
          <p:nvPr/>
        </p:nvSpPr>
        <p:spPr bwMode="auto">
          <a:xfrm>
            <a:off x="2182496" y="2636640"/>
            <a:ext cx="1905000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kumimoji="0"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洗衣机 </a:t>
            </a:r>
            <a:endParaRPr kumimoji="0" lang="en-US" altLang="zh-CN" sz="20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kumimoji="0" lang="en-US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1230</a:t>
            </a:r>
            <a:r>
              <a:rPr kumimoji="0"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元</a:t>
            </a:r>
            <a:endParaRPr kumimoji="0"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2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98307" y="1135697"/>
            <a:ext cx="1211376" cy="11964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3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473277" y="1131592"/>
            <a:ext cx="1106725" cy="12396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5" name="八角星 34"/>
          <p:cNvSpPr/>
          <p:nvPr/>
        </p:nvSpPr>
        <p:spPr>
          <a:xfrm>
            <a:off x="5580112" y="2451640"/>
            <a:ext cx="3168352" cy="2027515"/>
          </a:xfrm>
          <a:prstGeom prst="star8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先把位数不同的数进行比较，再来比较位数相同的数。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3699012" y="843558"/>
            <a:ext cx="1521060" cy="758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0" name="组合 29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31" name="图片 30">
              <a:hlinkClick r:id="rId6" action="ppaction://hlinksldjump"/>
            </p:cNvPr>
            <p:cNvPicPr>
              <a:picLocks noChangeAspect="1"/>
            </p:cNvPicPr>
            <p:nvPr/>
          </p:nvPicPr>
          <p:blipFill>
            <a:blip r:embed="rId7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4" name="文本框 26">
              <a:hlinkClick r:id="rId6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5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4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4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3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/>
      <p:bldP spid="25" grpId="0" autoUpdateAnimBg="0"/>
      <p:bldP spid="26" grpId="0" autoUpdateAnimBg="0"/>
      <p:bldP spid="27" grpId="0" autoUpdateAnimBg="0"/>
      <p:bldP spid="28" grpId="0" autoUpdateAnimBg="0"/>
      <p:bldP spid="29" grpId="0" autoUpdateAnimBg="0"/>
      <p:bldP spid="3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 4"/>
          <p:cNvSpPr/>
          <p:nvPr/>
        </p:nvSpPr>
        <p:spPr>
          <a:xfrm>
            <a:off x="-69215" y="-1017698"/>
            <a:ext cx="184731" cy="535531"/>
          </a:xfrm>
          <a:prstGeom prst="rect">
            <a:avLst/>
          </a:prstGeom>
          <a:noFill/>
          <a:ln w="12700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lnSpc>
                <a:spcPct val="120000"/>
              </a:lnSpc>
              <a:spcBef>
                <a:spcPct val="0"/>
              </a:spcBef>
              <a:buNone/>
            </a:pPr>
            <a:endParaRPr lang="zh-CN" altLang="en-US" sz="2400" b="1" dirty="0">
              <a:latin typeface="楷体_GB2312" panose="02010609030101010101" pitchFamily="49" charset="-122"/>
            </a:endParaRPr>
          </a:p>
        </p:txBody>
      </p:sp>
      <p:sp>
        <p:nvSpPr>
          <p:cNvPr id="57" name="矩形 4"/>
          <p:cNvSpPr>
            <a:spLocks noChangeArrowheads="1"/>
          </p:cNvSpPr>
          <p:nvPr/>
        </p:nvSpPr>
        <p:spPr bwMode="auto">
          <a:xfrm>
            <a:off x="467548" y="411512"/>
            <a:ext cx="4792107" cy="480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buNone/>
            </a:pPr>
            <a:r>
              <a:rPr lang="zh-CN" altLang="en-US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方框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里可以填几？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Rectangle 4"/>
          <p:cNvSpPr>
            <a:spLocks noChangeArrowheads="1"/>
          </p:cNvSpPr>
          <p:nvPr/>
        </p:nvSpPr>
        <p:spPr bwMode="auto">
          <a:xfrm>
            <a:off x="2562631" y="1008985"/>
            <a:ext cx="38893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1" hangingPunct="1"/>
            <a:r>
              <a:rPr kumimoji="1"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&lt;</a:t>
            </a:r>
            <a:endParaRPr kumimoji="1" lang="en-US" altLang="zh-CN" sz="2800" b="1" dirty="0"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30" name="Text Box 5"/>
          <p:cNvSpPr txBox="1">
            <a:spLocks noChangeArrowheads="1"/>
          </p:cNvSpPr>
          <p:nvPr/>
        </p:nvSpPr>
        <p:spPr bwMode="auto">
          <a:xfrm>
            <a:off x="1946177" y="1008985"/>
            <a:ext cx="72808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defRPr sz="2800" b="1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kumimoji="1" lang="en-US" altLang="zh-CN" sz="2800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526</a:t>
            </a:r>
            <a:endParaRPr kumimoji="1" lang="en-US" altLang="zh-CN" sz="2800" dirty="0"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31" name="Text Box 6"/>
          <p:cNvSpPr txBox="1">
            <a:spLocks noChangeArrowheads="1"/>
          </p:cNvSpPr>
          <p:nvPr/>
        </p:nvSpPr>
        <p:spPr bwMode="auto">
          <a:xfrm>
            <a:off x="2865896" y="1008985"/>
            <a:ext cx="54694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defRPr sz="2800" b="1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kumimoji="1" lang="en-US" altLang="zh-CN" sz="2800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52</a:t>
            </a:r>
            <a:endParaRPr kumimoji="1" lang="en-US" altLang="zh-CN" sz="2800" dirty="0"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61" name="Rectangle 10"/>
          <p:cNvSpPr>
            <a:spLocks noChangeArrowheads="1"/>
          </p:cNvSpPr>
          <p:nvPr/>
        </p:nvSpPr>
        <p:spPr bwMode="auto">
          <a:xfrm>
            <a:off x="3400835" y="1066137"/>
            <a:ext cx="449263" cy="465137"/>
          </a:xfrm>
          <a:prstGeom prst="rect">
            <a:avLst/>
          </a:prstGeom>
          <a:noFill/>
          <a:ln w="19050">
            <a:solidFill>
              <a:srgbClr val="FF0066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eaLnBrk="1" hangingPunct="1"/>
            <a:endParaRPr lang="zh-CN" altLang="en-US" sz="1200" b="1">
              <a:cs typeface="Arial" panose="020B0604020202020204" pitchFamily="34" charset="0"/>
            </a:endParaRPr>
          </a:p>
        </p:txBody>
      </p:sp>
      <p:sp>
        <p:nvSpPr>
          <p:cNvPr id="63" name="Text Box 15"/>
          <p:cNvSpPr txBox="1">
            <a:spLocks noChangeArrowheads="1"/>
          </p:cNvSpPr>
          <p:nvPr/>
        </p:nvSpPr>
        <p:spPr bwMode="auto">
          <a:xfrm>
            <a:off x="3473520" y="1012162"/>
            <a:ext cx="365805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defRPr sz="2800" b="1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kumimoji="1" lang="en-US" altLang="zh-CN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7</a:t>
            </a:r>
            <a:endParaRPr kumimoji="1" lang="en-US" altLang="zh-CN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  <a:p>
            <a:pPr algn="ctr" eaLnBrk="1" hangingPunct="1"/>
            <a:r>
              <a:rPr kumimoji="1" lang="en-US" altLang="zh-CN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8</a:t>
            </a:r>
            <a:endParaRPr kumimoji="1" lang="en-US" altLang="zh-CN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  <a:p>
            <a:pPr algn="ctr" eaLnBrk="1" hangingPunct="1"/>
            <a:r>
              <a:rPr kumimoji="1" lang="en-US" altLang="zh-CN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9</a:t>
            </a:r>
            <a:endParaRPr kumimoji="1" lang="en-US" altLang="zh-CN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67" name="圆角矩形标注 66"/>
          <p:cNvSpPr/>
          <p:nvPr/>
        </p:nvSpPr>
        <p:spPr>
          <a:xfrm>
            <a:off x="1115617" y="2724456"/>
            <a:ext cx="3456384" cy="1575486"/>
          </a:xfrm>
          <a:prstGeom prst="wedgeRoundRectCallout">
            <a:avLst>
              <a:gd name="adj1" fmla="val 24086"/>
              <a:gd name="adj2" fmla="val -78970"/>
              <a:gd name="adj3" fmla="val 16667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百位十位都相同，填的是小于号，所以后面的数要比个位上的</a:t>
            </a:r>
            <a:r>
              <a:rPr lang="en-US" altLang="zh-CN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要大，因此可以填</a:t>
            </a:r>
            <a:r>
              <a:rPr lang="en-US" altLang="zh-CN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Text Box 11"/>
          <p:cNvSpPr txBox="1">
            <a:spLocks noChangeArrowheads="1"/>
          </p:cNvSpPr>
          <p:nvPr/>
        </p:nvSpPr>
        <p:spPr bwMode="auto">
          <a:xfrm>
            <a:off x="5796136" y="1012160"/>
            <a:ext cx="1271502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13-5 &gt;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Text Box 13"/>
          <p:cNvSpPr txBox="1">
            <a:spLocks noChangeArrowheads="1"/>
          </p:cNvSpPr>
          <p:nvPr/>
        </p:nvSpPr>
        <p:spPr bwMode="auto">
          <a:xfrm>
            <a:off x="7380316" y="987574"/>
            <a:ext cx="546945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+4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圆角矩形标注 32"/>
          <p:cNvSpPr/>
          <p:nvPr/>
        </p:nvSpPr>
        <p:spPr>
          <a:xfrm flipH="1">
            <a:off x="5004048" y="2846778"/>
            <a:ext cx="3600403" cy="1525174"/>
          </a:xfrm>
          <a:prstGeom prst="wedgeRoundRectCallout">
            <a:avLst>
              <a:gd name="adj1" fmla="val -14219"/>
              <a:gd name="adj2" fmla="val -59281"/>
              <a:gd name="adj3" fmla="val 16667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13-5</a:t>
            </a:r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得</a:t>
            </a:r>
            <a:r>
              <a:rPr lang="en-US" altLang="zh-CN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8,8</a:t>
            </a:r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大于的数有</a:t>
            </a:r>
            <a:r>
              <a:rPr lang="en-US" altLang="zh-CN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7,6,5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en-US" altLang="zh-CN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4,3</a:t>
            </a:r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en-US" altLang="zh-CN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2,1</a:t>
            </a:r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。但是右边已经有了</a:t>
            </a:r>
            <a:r>
              <a:rPr lang="en-US" altLang="zh-CN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，所以可以填</a:t>
            </a:r>
            <a:r>
              <a:rPr lang="en-US" altLang="zh-CN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0,1,2,3</a:t>
            </a:r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Rectangle 10"/>
          <p:cNvSpPr>
            <a:spLocks noChangeArrowheads="1"/>
          </p:cNvSpPr>
          <p:nvPr/>
        </p:nvSpPr>
        <p:spPr bwMode="auto">
          <a:xfrm>
            <a:off x="7001010" y="1050262"/>
            <a:ext cx="449263" cy="465137"/>
          </a:xfrm>
          <a:prstGeom prst="rect">
            <a:avLst/>
          </a:prstGeom>
          <a:noFill/>
          <a:ln w="19050">
            <a:solidFill>
              <a:srgbClr val="FF0066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eaLnBrk="1" hangingPunct="1"/>
            <a:endParaRPr lang="zh-CN" altLang="en-US" sz="1200" b="1">
              <a:cs typeface="Arial" panose="020B0604020202020204" pitchFamily="34" charset="0"/>
            </a:endParaRPr>
          </a:p>
        </p:txBody>
      </p:sp>
      <p:sp>
        <p:nvSpPr>
          <p:cNvPr id="36" name="Text Box 15"/>
          <p:cNvSpPr txBox="1">
            <a:spLocks noChangeArrowheads="1"/>
          </p:cNvSpPr>
          <p:nvPr/>
        </p:nvSpPr>
        <p:spPr bwMode="auto">
          <a:xfrm>
            <a:off x="7073695" y="996285"/>
            <a:ext cx="365805" cy="18158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defRPr sz="2800" b="1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kumimoji="1" lang="en-US" altLang="zh-CN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0</a:t>
            </a:r>
            <a:endParaRPr kumimoji="1" lang="en-US" altLang="zh-CN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  <a:p>
            <a:pPr algn="ctr" eaLnBrk="1" hangingPunct="1"/>
            <a:r>
              <a:rPr kumimoji="1" lang="en-US" altLang="zh-CN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1</a:t>
            </a:r>
            <a:endParaRPr kumimoji="1" lang="en-US" altLang="zh-CN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  <a:p>
            <a:pPr algn="ctr" eaLnBrk="1" hangingPunct="1"/>
            <a:r>
              <a:rPr kumimoji="1" lang="en-US" altLang="zh-CN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2</a:t>
            </a:r>
            <a:endParaRPr kumimoji="1" lang="en-US" altLang="zh-CN" sz="2800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  <a:p>
            <a:pPr algn="ctr" eaLnBrk="1" hangingPunct="1"/>
            <a:r>
              <a:rPr kumimoji="1" lang="en-US" altLang="zh-CN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3</a:t>
            </a:r>
            <a:endParaRPr kumimoji="1" lang="en-US" altLang="zh-CN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25" name="图片 24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7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" grpId="0"/>
      <p:bldP spid="67" grpId="0" animBg="1"/>
      <p:bldP spid="33" grpId="0" animBg="1"/>
      <p:bldP spid="3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TextBox 25"/>
          <p:cNvSpPr txBox="1">
            <a:spLocks noChangeArrowheads="1"/>
          </p:cNvSpPr>
          <p:nvPr/>
        </p:nvSpPr>
        <p:spPr bwMode="auto">
          <a:xfrm>
            <a:off x="539556" y="392346"/>
            <a:ext cx="662967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给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下面动物排排队。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390" name="Rectangle 4"/>
          <p:cNvSpPr/>
          <p:nvPr/>
        </p:nvSpPr>
        <p:spPr>
          <a:xfrm>
            <a:off x="3" y="-267763"/>
            <a:ext cx="184731" cy="535531"/>
          </a:xfrm>
          <a:prstGeom prst="rect">
            <a:avLst/>
          </a:prstGeom>
          <a:noFill/>
          <a:ln w="12700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lnSpc>
                <a:spcPct val="120000"/>
              </a:lnSpc>
              <a:spcBef>
                <a:spcPct val="0"/>
              </a:spcBef>
              <a:buNone/>
            </a:pPr>
            <a:endParaRPr lang="zh-CN" altLang="en-US" sz="2400" b="1" dirty="0">
              <a:latin typeface="楷体_GB2312" panose="02010609030101010101" pitchFamily="49" charset="-122"/>
            </a:endParaRPr>
          </a:p>
        </p:txBody>
      </p:sp>
      <p:sp>
        <p:nvSpPr>
          <p:cNvPr id="44" name="TextBox 5"/>
          <p:cNvSpPr txBox="1"/>
          <p:nvPr/>
        </p:nvSpPr>
        <p:spPr>
          <a:xfrm>
            <a:off x="3091900" y="3471185"/>
            <a:ext cx="5440540" cy="60939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lnSpc>
                <a:spcPct val="120000"/>
              </a:lnSpc>
              <a:spcBef>
                <a:spcPct val="0"/>
              </a:spcBef>
              <a:buNone/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5000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＞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4600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＞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4500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＞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4060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Text Box 31"/>
          <p:cNvSpPr txBox="1">
            <a:spLocks noChangeArrowheads="1"/>
          </p:cNvSpPr>
          <p:nvPr/>
        </p:nvSpPr>
        <p:spPr bwMode="auto">
          <a:xfrm>
            <a:off x="1296686" y="2470127"/>
            <a:ext cx="7523786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kumimoji="0"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4060         4600       4500        5000   </a:t>
            </a:r>
            <a:endParaRPr kumimoji="0"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2" name="Picture 5"/>
          <p:cNvPicPr>
            <a:picLocks noChangeAspect="1" noChangeArrowheads="1"/>
          </p:cNvPicPr>
          <p:nvPr/>
        </p:nvPicPr>
        <p:blipFill rotWithShape="1">
          <a:blip r:embed="rId1" cstate="email"/>
          <a:srcRect/>
          <a:stretch>
            <a:fillRect/>
          </a:stretch>
        </p:blipFill>
        <p:spPr bwMode="auto">
          <a:xfrm>
            <a:off x="1026933" y="1245991"/>
            <a:ext cx="5577079" cy="11699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3" name="Picture 6"/>
          <p:cNvPicPr>
            <a:picLocks noChangeAspect="1" noChangeArrowheads="1"/>
          </p:cNvPicPr>
          <p:nvPr/>
        </p:nvPicPr>
        <p:blipFill rotWithShape="1">
          <a:blip r:embed="rId2" cstate="email"/>
          <a:srcRect/>
          <a:stretch>
            <a:fillRect/>
          </a:stretch>
        </p:blipFill>
        <p:spPr bwMode="auto">
          <a:xfrm>
            <a:off x="6370748" y="1245989"/>
            <a:ext cx="1605333" cy="10320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7" name="直接连接符 6"/>
          <p:cNvCxnSpPr/>
          <p:nvPr/>
        </p:nvCxnSpPr>
        <p:spPr>
          <a:xfrm>
            <a:off x="1331644" y="3996168"/>
            <a:ext cx="1548885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Box 25"/>
          <p:cNvSpPr txBox="1">
            <a:spLocks noChangeArrowheads="1"/>
          </p:cNvSpPr>
          <p:nvPr/>
        </p:nvSpPr>
        <p:spPr bwMode="auto">
          <a:xfrm>
            <a:off x="1187628" y="3513578"/>
            <a:ext cx="191564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从大到小排：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20" name="图片 19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1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/>
      <p:bldP spid="25" grpId="0" autoUpdateAnimBg="0"/>
      <p:bldP spid="3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59268" y="2211710"/>
            <a:ext cx="1814920" cy="523220"/>
          </a:xfrm>
          <a:prstGeom prst="rect">
            <a:avLst/>
          </a:prstGeom>
          <a:ln>
            <a:noFill/>
          </a:ln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0  9  0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960529" y="2624594"/>
            <a:ext cx="1814920" cy="523220"/>
          </a:xfrm>
          <a:prstGeom prst="rect">
            <a:avLst/>
          </a:prstGeom>
          <a:ln>
            <a:noFill/>
          </a:ln>
        </p:spPr>
        <p:txBody>
          <a:bodyPr wrap="none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9 1  0  1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960528" y="2984634"/>
            <a:ext cx="1814920" cy="523220"/>
          </a:xfrm>
          <a:prstGeom prst="rect">
            <a:avLst/>
          </a:prstGeom>
          <a:ln>
            <a:noFill/>
          </a:ln>
        </p:spPr>
        <p:txBody>
          <a:bodyPr wrap="none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9 9  1  0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1320568" y="3632706"/>
            <a:ext cx="1452642" cy="523220"/>
          </a:xfrm>
          <a:prstGeom prst="rect">
            <a:avLst/>
          </a:prstGeom>
          <a:ln>
            <a:noFill/>
          </a:ln>
        </p:spPr>
        <p:txBody>
          <a:bodyPr wrap="none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9  0  1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1319308" y="3272666"/>
            <a:ext cx="1452642" cy="523220"/>
          </a:xfrm>
          <a:prstGeom prst="rect">
            <a:avLst/>
          </a:prstGeom>
          <a:ln>
            <a:noFill/>
          </a:ln>
        </p:spPr>
        <p:txBody>
          <a:bodyPr wrap="none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9  9  1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895213" y="2337315"/>
            <a:ext cx="398844" cy="1818613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1353772" y="2355728"/>
            <a:ext cx="398844" cy="981689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1824624" y="2355727"/>
            <a:ext cx="398844" cy="981689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2361884" y="2336938"/>
            <a:ext cx="398844" cy="10269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1338792" y="3404393"/>
            <a:ext cx="398844" cy="751533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1824624" y="3404393"/>
            <a:ext cx="398844" cy="751533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2361884" y="3404395"/>
            <a:ext cx="398844" cy="6795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" name="TextBox 15"/>
          <p:cNvSpPr txBox="1">
            <a:spLocks noChangeArrowheads="1"/>
          </p:cNvSpPr>
          <p:nvPr/>
        </p:nvSpPr>
        <p:spPr bwMode="auto">
          <a:xfrm>
            <a:off x="516371" y="339504"/>
            <a:ext cx="7656033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zh-CN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以下各数按照从大到小的</a:t>
            </a:r>
            <a:r>
              <a:rPr lang="zh-CN" altLang="zh-CN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顺序排列</a:t>
            </a:r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2800" b="1" dirty="0" smtClean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9090</a:t>
            </a:r>
            <a:r>
              <a:rPr lang="zh-CN" altLang="zh-CN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en-US" altLang="zh-CN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9101</a:t>
            </a:r>
            <a:r>
              <a:rPr lang="zh-CN" altLang="zh-CN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en-US" altLang="zh-CN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9910</a:t>
            </a:r>
            <a:r>
              <a:rPr lang="zh-CN" altLang="zh-CN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en-US" altLang="zh-CN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991</a:t>
            </a:r>
            <a:r>
              <a:rPr lang="zh-CN" altLang="zh-CN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en-US" altLang="zh-CN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901</a:t>
            </a:r>
            <a:r>
              <a:rPr lang="zh-CN" altLang="zh-CN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zh-CN" sz="2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203848" y="1563638"/>
            <a:ext cx="55834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9910&gt;9101&gt;9090&gt;991&gt;901</a:t>
            </a:r>
            <a:endParaRPr lang="zh-CN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16512" y="1491630"/>
            <a:ext cx="238733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千  百  十  个</a:t>
            </a:r>
            <a:endParaRPr lang="en-US" altLang="zh-CN" sz="20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/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位  位  位  位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3140551" y="2427735"/>
            <a:ext cx="5319885" cy="1872208"/>
            <a:chOff x="3140547" y="2427734"/>
            <a:chExt cx="5319885" cy="1872208"/>
          </a:xfrm>
        </p:grpSpPr>
        <p:pic>
          <p:nvPicPr>
            <p:cNvPr id="30" name="Picture 13" descr="]CW1~AO2WS3PM)7T`SI)S[O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7101535" y="2933097"/>
              <a:ext cx="1358897" cy="13668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31" name="组合 30"/>
            <p:cNvGrpSpPr/>
            <p:nvPr/>
          </p:nvGrpSpPr>
          <p:grpSpPr>
            <a:xfrm>
              <a:off x="3140547" y="2427734"/>
              <a:ext cx="3807717" cy="1584176"/>
              <a:chOff x="332426" y="4859191"/>
              <a:chExt cx="2968388" cy="1600264"/>
            </a:xfrm>
            <a:solidFill>
              <a:schemeClr val="accent2">
                <a:lumMod val="20000"/>
                <a:lumOff val="80000"/>
              </a:schemeClr>
            </a:solidFill>
          </p:grpSpPr>
          <p:sp>
            <p:nvSpPr>
              <p:cNvPr id="32" name="AutoShape 27"/>
              <p:cNvSpPr>
                <a:spLocks noChangeArrowheads="1"/>
              </p:cNvSpPr>
              <p:nvPr/>
            </p:nvSpPr>
            <p:spPr bwMode="auto">
              <a:xfrm>
                <a:off x="332426" y="4859191"/>
                <a:ext cx="2968388" cy="1600264"/>
              </a:xfrm>
              <a:prstGeom prst="cloudCallout">
                <a:avLst>
                  <a:gd name="adj1" fmla="val 66567"/>
                  <a:gd name="adj2" fmla="val 20486"/>
                </a:avLst>
              </a:prstGeom>
              <a:noFill/>
              <a:ln w="19050">
                <a:solidFill>
                  <a:srgbClr val="3399FF"/>
                </a:solidFill>
                <a:miter lim="800000"/>
              </a:ln>
            </p:spPr>
            <p:txBody>
              <a:bodyPr lIns="68580" tIns="34290" rIns="68580" bIns="34290"/>
              <a:lstStyle>
                <a:lvl1pPr indent="-3429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spcBef>
                    <a:spcPct val="20000"/>
                  </a:spcBef>
                  <a:defRPr/>
                </a:pPr>
                <a:endParaRPr lang="zh-CN" altLang="en-US" sz="21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33" name="矩形 32"/>
              <p:cNvSpPr/>
              <p:nvPr/>
            </p:nvSpPr>
            <p:spPr>
              <a:xfrm>
                <a:off x="704925" y="5004670"/>
                <a:ext cx="2370442" cy="121251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/>
                <a:r>
                  <a:rPr lang="zh-CN" altLang="en-US" sz="2400" b="1" dirty="0">
                    <a:solidFill>
                      <a:prstClr val="black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先看数位多少，再从高位一位一位的开始比哦！</a:t>
                </a:r>
                <a:endParaRPr lang="zh-CN" altLang="en-US" sz="24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  <p:grpSp>
        <p:nvGrpSpPr>
          <p:cNvPr id="42" name="组合 41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43" name="图片 42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4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64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469 -0.00525 L -0.00938 -0.15027 " pathEditMode="relative" rAng="0" ptsTypes="AA">
                                      <p:cBhvr>
                                        <p:cTn id="71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3" y="-725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1.12311E-6 L -0.00451 0.14502 " pathEditMode="relative" rAng="0" ptsTypes="AA">
                                      <p:cBhvr>
                                        <p:cTn id="75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6" y="725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19" grpId="0"/>
      <p:bldP spid="20" grpId="0"/>
      <p:bldP spid="20" grpId="1"/>
      <p:bldP spid="22" grpId="0"/>
      <p:bldP spid="21" grpId="0"/>
      <p:bldP spid="5" grpId="0" animBg="1"/>
      <p:bldP spid="5" grpId="1" animBg="1"/>
      <p:bldP spid="24" grpId="0" animBg="1"/>
      <p:bldP spid="24" grpId="1" animBg="1"/>
      <p:bldP spid="25" grpId="0" animBg="1"/>
      <p:bldP spid="25" grpId="1" animBg="1"/>
      <p:bldP spid="29" grpId="0" animBg="1"/>
      <p:bldP spid="29" grpId="1" animBg="1"/>
      <p:bldP spid="34" grpId="0" animBg="1"/>
      <p:bldP spid="34" grpId="1" animBg="1"/>
      <p:bldP spid="35" grpId="0" animBg="1"/>
      <p:bldP spid="35" grpId="1" animBg="1"/>
      <p:bldP spid="36" grpId="0" animBg="1"/>
      <p:bldP spid="36" grpId="1" animBg="1"/>
      <p:bldP spid="7" grpId="0"/>
      <p:bldP spid="3" grpId="0"/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83572" y="1751774"/>
            <a:ext cx="7500895" cy="2620176"/>
          </a:xfrm>
          <a:prstGeom prst="rect">
            <a:avLst/>
          </a:prstGeom>
        </p:spPr>
      </p:pic>
      <p:sp>
        <p:nvSpPr>
          <p:cNvPr id="12" name="Rectangle 5"/>
          <p:cNvSpPr>
            <a:spLocks noChangeArrowheads="1"/>
          </p:cNvSpPr>
          <p:nvPr/>
        </p:nvSpPr>
        <p:spPr bwMode="auto">
          <a:xfrm>
            <a:off x="783817" y="1072557"/>
            <a:ext cx="5187959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3" y="505046"/>
            <a:ext cx="366860" cy="456339"/>
          </a:xfrm>
          <a:prstGeom prst="rect">
            <a:avLst/>
          </a:prstGeom>
        </p:spPr>
      </p:pic>
      <p:sp>
        <p:nvSpPr>
          <p:cNvPr id="14" name="文本框 14"/>
          <p:cNvSpPr txBox="1"/>
          <p:nvPr/>
        </p:nvSpPr>
        <p:spPr>
          <a:xfrm>
            <a:off x="611560" y="424483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187624" y="1995805"/>
            <a:ext cx="6912768" cy="200824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如果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两个数的位数相同，就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从高位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比起，最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高位上的数相同，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就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依次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比较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下一位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上的数，直到比较出两个数的大小为止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宋体" panose="02010600030101010101" pitchFamily="2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19" name="图片 18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0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2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763692" y="1059582"/>
            <a:ext cx="5437285" cy="4130864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7" y="494144"/>
            <a:ext cx="366861" cy="456339"/>
          </a:xfrm>
          <a:prstGeom prst="rect">
            <a:avLst/>
          </a:prstGeom>
        </p:spPr>
      </p:pic>
      <p:sp>
        <p:nvSpPr>
          <p:cNvPr id="12" name="文本框 14"/>
          <p:cNvSpPr txBox="1"/>
          <p:nvPr/>
        </p:nvSpPr>
        <p:spPr>
          <a:xfrm>
            <a:off x="611560" y="425882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课后作业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13" name="矩形 4"/>
          <p:cNvSpPr>
            <a:spLocks noChangeArrowheads="1"/>
          </p:cNvSpPr>
          <p:nvPr/>
        </p:nvSpPr>
        <p:spPr bwMode="auto">
          <a:xfrm>
            <a:off x="3203848" y="1673247"/>
            <a:ext cx="4320480" cy="15465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课本：</a:t>
            </a:r>
            <a:endParaRPr lang="en-US" altLang="zh-CN" sz="3200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19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页第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7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题</a:t>
            </a:r>
            <a:endParaRPr lang="en-US" altLang="zh-CN" sz="3200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15" name="图片 14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6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20"/>
          <p:cNvGrpSpPr/>
          <p:nvPr/>
        </p:nvGrpSpPr>
        <p:grpSpPr bwMode="auto">
          <a:xfrm>
            <a:off x="3875631" y="1491630"/>
            <a:ext cx="2057400" cy="2057400"/>
            <a:chOff x="672" y="1632"/>
            <a:chExt cx="1296" cy="1296"/>
          </a:xfrm>
        </p:grpSpPr>
        <p:sp>
          <p:nvSpPr>
            <p:cNvPr id="16" name="AutoShape 21"/>
            <p:cNvSpPr>
              <a:spLocks noChangeArrowheads="1"/>
            </p:cNvSpPr>
            <p:nvPr/>
          </p:nvSpPr>
          <p:spPr bwMode="auto">
            <a:xfrm>
              <a:off x="672" y="2496"/>
              <a:ext cx="1248" cy="432"/>
            </a:xfrm>
            <a:prstGeom prst="cube">
              <a:avLst>
                <a:gd name="adj" fmla="val 25000"/>
              </a:avLst>
            </a:prstGeom>
            <a:solidFill>
              <a:schemeClr val="accent2">
                <a:lumMod val="60000"/>
                <a:lumOff val="40000"/>
              </a:schemeClr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endParaRPr lang="zh-CN" altLang="en-US" sz="1800"/>
            </a:p>
          </p:txBody>
        </p:sp>
        <p:sp>
          <p:nvSpPr>
            <p:cNvPr id="17" name="Line 22"/>
            <p:cNvSpPr>
              <a:spLocks noChangeShapeType="1"/>
            </p:cNvSpPr>
            <p:nvPr/>
          </p:nvSpPr>
          <p:spPr bwMode="auto">
            <a:xfrm>
              <a:off x="816" y="1632"/>
              <a:ext cx="0" cy="912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800"/>
            </a:p>
          </p:txBody>
        </p:sp>
        <p:sp>
          <p:nvSpPr>
            <p:cNvPr id="18" name="Line 23"/>
            <p:cNvSpPr>
              <a:spLocks noChangeShapeType="1"/>
            </p:cNvSpPr>
            <p:nvPr/>
          </p:nvSpPr>
          <p:spPr bwMode="auto">
            <a:xfrm>
              <a:off x="1056" y="1632"/>
              <a:ext cx="0" cy="912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800"/>
            </a:p>
          </p:txBody>
        </p:sp>
        <p:sp>
          <p:nvSpPr>
            <p:cNvPr id="19" name="Line 24"/>
            <p:cNvSpPr>
              <a:spLocks noChangeShapeType="1"/>
            </p:cNvSpPr>
            <p:nvPr/>
          </p:nvSpPr>
          <p:spPr bwMode="auto">
            <a:xfrm flipH="1">
              <a:off x="1296" y="1632"/>
              <a:ext cx="0" cy="912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800"/>
            </a:p>
          </p:txBody>
        </p:sp>
        <p:sp>
          <p:nvSpPr>
            <p:cNvPr id="20" name="Line 25"/>
            <p:cNvSpPr>
              <a:spLocks noChangeShapeType="1"/>
            </p:cNvSpPr>
            <p:nvPr/>
          </p:nvSpPr>
          <p:spPr bwMode="auto">
            <a:xfrm flipH="1">
              <a:off x="1536" y="1632"/>
              <a:ext cx="0" cy="912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800"/>
            </a:p>
          </p:txBody>
        </p:sp>
        <p:sp>
          <p:nvSpPr>
            <p:cNvPr id="21" name="Line 26"/>
            <p:cNvSpPr>
              <a:spLocks noChangeShapeType="1"/>
            </p:cNvSpPr>
            <p:nvPr/>
          </p:nvSpPr>
          <p:spPr bwMode="auto">
            <a:xfrm>
              <a:off x="1776" y="1632"/>
              <a:ext cx="0" cy="912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800"/>
            </a:p>
          </p:txBody>
        </p:sp>
        <p:sp>
          <p:nvSpPr>
            <p:cNvPr id="22" name="Text Box 27"/>
            <p:cNvSpPr txBox="1">
              <a:spLocks noChangeArrowheads="1"/>
            </p:cNvSpPr>
            <p:nvPr/>
          </p:nvSpPr>
          <p:spPr bwMode="auto">
            <a:xfrm>
              <a:off x="672" y="2640"/>
              <a:ext cx="1296" cy="2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zh-CN" altLang="en-US" sz="1800" b="1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万 </a:t>
              </a:r>
              <a:r>
                <a:rPr lang="zh-CN" altLang="en-US" sz="18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千 百 十 个</a:t>
              </a:r>
              <a:endParaRPr lang="zh-CN" altLang="en-US" sz="18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3" name="Oval 42"/>
          <p:cNvSpPr>
            <a:spLocks noChangeArrowheads="1"/>
          </p:cNvSpPr>
          <p:nvPr/>
        </p:nvSpPr>
        <p:spPr bwMode="auto">
          <a:xfrm>
            <a:off x="5509453" y="2456298"/>
            <a:ext cx="228600" cy="15240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/>
          <a:p>
            <a:endParaRPr lang="zh-CN" altLang="en-US" sz="1800"/>
          </a:p>
        </p:txBody>
      </p:sp>
      <p:sp>
        <p:nvSpPr>
          <p:cNvPr id="26" name="Oval 43"/>
          <p:cNvSpPr>
            <a:spLocks noChangeArrowheads="1"/>
          </p:cNvSpPr>
          <p:nvPr/>
        </p:nvSpPr>
        <p:spPr bwMode="auto">
          <a:xfrm>
            <a:off x="5501952" y="2303898"/>
            <a:ext cx="228600" cy="15240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/>
          <a:p>
            <a:endParaRPr lang="zh-CN" altLang="en-US" sz="1800"/>
          </a:p>
        </p:txBody>
      </p:sp>
      <p:sp>
        <p:nvSpPr>
          <p:cNvPr id="27" name="Oval 44"/>
          <p:cNvSpPr>
            <a:spLocks noChangeArrowheads="1"/>
          </p:cNvSpPr>
          <p:nvPr/>
        </p:nvSpPr>
        <p:spPr bwMode="auto">
          <a:xfrm>
            <a:off x="5513931" y="2784102"/>
            <a:ext cx="228600" cy="15240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/>
          <a:p>
            <a:endParaRPr lang="zh-CN" altLang="en-US" sz="1800"/>
          </a:p>
        </p:txBody>
      </p:sp>
      <p:sp>
        <p:nvSpPr>
          <p:cNvPr id="28" name="Oval 45"/>
          <p:cNvSpPr>
            <a:spLocks noChangeArrowheads="1"/>
          </p:cNvSpPr>
          <p:nvPr/>
        </p:nvSpPr>
        <p:spPr bwMode="auto">
          <a:xfrm>
            <a:off x="4781872" y="2784102"/>
            <a:ext cx="228600" cy="15240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/>
          <a:p>
            <a:endParaRPr lang="zh-CN" altLang="en-US" sz="1800"/>
          </a:p>
        </p:txBody>
      </p:sp>
      <p:sp>
        <p:nvSpPr>
          <p:cNvPr id="29" name="Oval 46"/>
          <p:cNvSpPr>
            <a:spLocks noChangeArrowheads="1"/>
          </p:cNvSpPr>
          <p:nvPr/>
        </p:nvSpPr>
        <p:spPr bwMode="auto">
          <a:xfrm>
            <a:off x="4370931" y="2620489"/>
            <a:ext cx="228600" cy="15240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/>
          <a:p>
            <a:endParaRPr lang="zh-CN" altLang="en-US" sz="1800"/>
          </a:p>
        </p:txBody>
      </p:sp>
      <p:sp>
        <p:nvSpPr>
          <p:cNvPr id="30" name="Oval 47"/>
          <p:cNvSpPr>
            <a:spLocks noChangeArrowheads="1"/>
          </p:cNvSpPr>
          <p:nvPr/>
        </p:nvSpPr>
        <p:spPr bwMode="auto">
          <a:xfrm>
            <a:off x="6970340" y="2696913"/>
            <a:ext cx="228600" cy="15240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/>
          <a:p>
            <a:endParaRPr lang="zh-CN" altLang="en-US" sz="1800"/>
          </a:p>
        </p:txBody>
      </p:sp>
      <p:sp>
        <p:nvSpPr>
          <p:cNvPr id="31" name="Oval 48"/>
          <p:cNvSpPr>
            <a:spLocks noChangeArrowheads="1"/>
          </p:cNvSpPr>
          <p:nvPr/>
        </p:nvSpPr>
        <p:spPr bwMode="auto">
          <a:xfrm>
            <a:off x="5513931" y="2616803"/>
            <a:ext cx="228600" cy="15240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/>
          <a:p>
            <a:endParaRPr lang="zh-CN" altLang="en-US" sz="1800"/>
          </a:p>
        </p:txBody>
      </p:sp>
      <p:sp>
        <p:nvSpPr>
          <p:cNvPr id="32" name="Text Box 51"/>
          <p:cNvSpPr txBox="1">
            <a:spLocks noChangeArrowheads="1"/>
          </p:cNvSpPr>
          <p:nvPr/>
        </p:nvSpPr>
        <p:spPr bwMode="auto">
          <a:xfrm>
            <a:off x="7053577" y="3668776"/>
            <a:ext cx="90922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2005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6" name="Group 20"/>
          <p:cNvGrpSpPr/>
          <p:nvPr/>
        </p:nvGrpSpPr>
        <p:grpSpPr bwMode="auto">
          <a:xfrm>
            <a:off x="6475040" y="1512267"/>
            <a:ext cx="2057400" cy="2057400"/>
            <a:chOff x="672" y="1632"/>
            <a:chExt cx="1296" cy="1296"/>
          </a:xfrm>
        </p:grpSpPr>
        <p:sp>
          <p:nvSpPr>
            <p:cNvPr id="47" name="AutoShape 21"/>
            <p:cNvSpPr>
              <a:spLocks noChangeArrowheads="1"/>
            </p:cNvSpPr>
            <p:nvPr/>
          </p:nvSpPr>
          <p:spPr bwMode="auto">
            <a:xfrm>
              <a:off x="672" y="2496"/>
              <a:ext cx="1248" cy="432"/>
            </a:xfrm>
            <a:prstGeom prst="cube">
              <a:avLst>
                <a:gd name="adj" fmla="val 25000"/>
              </a:avLst>
            </a:prstGeom>
            <a:solidFill>
              <a:schemeClr val="accent2">
                <a:lumMod val="60000"/>
                <a:lumOff val="40000"/>
              </a:schemeClr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endParaRPr lang="zh-CN" altLang="en-US" sz="1800"/>
            </a:p>
          </p:txBody>
        </p:sp>
        <p:sp>
          <p:nvSpPr>
            <p:cNvPr id="48" name="Line 22"/>
            <p:cNvSpPr>
              <a:spLocks noChangeShapeType="1"/>
            </p:cNvSpPr>
            <p:nvPr/>
          </p:nvSpPr>
          <p:spPr bwMode="auto">
            <a:xfrm>
              <a:off x="816" y="1632"/>
              <a:ext cx="0" cy="912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800"/>
            </a:p>
          </p:txBody>
        </p:sp>
        <p:sp>
          <p:nvSpPr>
            <p:cNvPr id="49" name="Line 23"/>
            <p:cNvSpPr>
              <a:spLocks noChangeShapeType="1"/>
            </p:cNvSpPr>
            <p:nvPr/>
          </p:nvSpPr>
          <p:spPr bwMode="auto">
            <a:xfrm>
              <a:off x="1056" y="1632"/>
              <a:ext cx="0" cy="912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800"/>
            </a:p>
          </p:txBody>
        </p:sp>
        <p:sp>
          <p:nvSpPr>
            <p:cNvPr id="50" name="Line 24"/>
            <p:cNvSpPr>
              <a:spLocks noChangeShapeType="1"/>
            </p:cNvSpPr>
            <p:nvPr/>
          </p:nvSpPr>
          <p:spPr bwMode="auto">
            <a:xfrm flipH="1">
              <a:off x="1296" y="1632"/>
              <a:ext cx="0" cy="912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800"/>
            </a:p>
          </p:txBody>
        </p:sp>
        <p:sp>
          <p:nvSpPr>
            <p:cNvPr id="51" name="Line 25"/>
            <p:cNvSpPr>
              <a:spLocks noChangeShapeType="1"/>
            </p:cNvSpPr>
            <p:nvPr/>
          </p:nvSpPr>
          <p:spPr bwMode="auto">
            <a:xfrm flipH="1">
              <a:off x="1536" y="1632"/>
              <a:ext cx="0" cy="912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800"/>
            </a:p>
          </p:txBody>
        </p:sp>
        <p:sp>
          <p:nvSpPr>
            <p:cNvPr id="52" name="Line 26"/>
            <p:cNvSpPr>
              <a:spLocks noChangeShapeType="1"/>
            </p:cNvSpPr>
            <p:nvPr/>
          </p:nvSpPr>
          <p:spPr bwMode="auto">
            <a:xfrm>
              <a:off x="1776" y="1632"/>
              <a:ext cx="0" cy="912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800"/>
            </a:p>
          </p:txBody>
        </p:sp>
        <p:sp>
          <p:nvSpPr>
            <p:cNvPr id="53" name="Text Box 27"/>
            <p:cNvSpPr txBox="1">
              <a:spLocks noChangeArrowheads="1"/>
            </p:cNvSpPr>
            <p:nvPr/>
          </p:nvSpPr>
          <p:spPr bwMode="auto">
            <a:xfrm>
              <a:off x="672" y="2640"/>
              <a:ext cx="1296" cy="2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zh-CN" altLang="en-US" sz="1800" b="1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万 </a:t>
              </a:r>
              <a:r>
                <a:rPr lang="zh-CN" altLang="en-US" sz="18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千 百 十 个</a:t>
              </a:r>
              <a:endParaRPr lang="zh-CN" altLang="en-US" sz="18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54" name="Oval 42"/>
          <p:cNvSpPr>
            <a:spLocks noChangeArrowheads="1"/>
          </p:cNvSpPr>
          <p:nvPr/>
        </p:nvSpPr>
        <p:spPr bwMode="auto">
          <a:xfrm>
            <a:off x="8114928" y="2645742"/>
            <a:ext cx="228600" cy="15240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/>
          <a:p>
            <a:endParaRPr lang="zh-CN" altLang="en-US" sz="1800"/>
          </a:p>
        </p:txBody>
      </p:sp>
      <p:sp>
        <p:nvSpPr>
          <p:cNvPr id="55" name="Oval 43"/>
          <p:cNvSpPr>
            <a:spLocks noChangeArrowheads="1"/>
          </p:cNvSpPr>
          <p:nvPr/>
        </p:nvSpPr>
        <p:spPr bwMode="auto">
          <a:xfrm>
            <a:off x="8114928" y="2807667"/>
            <a:ext cx="228600" cy="15240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/>
          <a:p>
            <a:endParaRPr lang="zh-CN" altLang="en-US" sz="1800"/>
          </a:p>
        </p:txBody>
      </p:sp>
      <p:sp>
        <p:nvSpPr>
          <p:cNvPr id="56" name="Oval 44"/>
          <p:cNvSpPr>
            <a:spLocks noChangeArrowheads="1"/>
          </p:cNvSpPr>
          <p:nvPr/>
        </p:nvSpPr>
        <p:spPr bwMode="auto">
          <a:xfrm>
            <a:off x="8114928" y="2321892"/>
            <a:ext cx="228600" cy="15240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/>
          <a:p>
            <a:endParaRPr lang="zh-CN" altLang="en-US" sz="1800"/>
          </a:p>
        </p:txBody>
      </p:sp>
      <p:sp>
        <p:nvSpPr>
          <p:cNvPr id="57" name="Oval 45"/>
          <p:cNvSpPr>
            <a:spLocks noChangeArrowheads="1"/>
          </p:cNvSpPr>
          <p:nvPr/>
        </p:nvSpPr>
        <p:spPr bwMode="auto">
          <a:xfrm>
            <a:off x="8114928" y="2159967"/>
            <a:ext cx="228600" cy="15240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/>
          <a:p>
            <a:endParaRPr lang="zh-CN" altLang="en-US" sz="1800"/>
          </a:p>
        </p:txBody>
      </p:sp>
      <p:sp>
        <p:nvSpPr>
          <p:cNvPr id="58" name="Oval 46"/>
          <p:cNvSpPr>
            <a:spLocks noChangeArrowheads="1"/>
          </p:cNvSpPr>
          <p:nvPr/>
        </p:nvSpPr>
        <p:spPr bwMode="auto">
          <a:xfrm>
            <a:off x="6975103" y="2856110"/>
            <a:ext cx="228600" cy="15240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/>
          <a:p>
            <a:endParaRPr lang="zh-CN" altLang="en-US" sz="1800"/>
          </a:p>
        </p:txBody>
      </p:sp>
      <p:sp>
        <p:nvSpPr>
          <p:cNvPr id="59" name="Oval 47"/>
          <p:cNvSpPr>
            <a:spLocks noChangeArrowheads="1"/>
          </p:cNvSpPr>
          <p:nvPr/>
        </p:nvSpPr>
        <p:spPr bwMode="auto">
          <a:xfrm>
            <a:off x="4370931" y="2784102"/>
            <a:ext cx="228600" cy="15240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/>
          <a:p>
            <a:endParaRPr lang="zh-CN" altLang="en-US" sz="1800"/>
          </a:p>
        </p:txBody>
      </p:sp>
      <p:sp>
        <p:nvSpPr>
          <p:cNvPr id="60" name="Oval 48"/>
          <p:cNvSpPr>
            <a:spLocks noChangeArrowheads="1"/>
          </p:cNvSpPr>
          <p:nvPr/>
        </p:nvSpPr>
        <p:spPr bwMode="auto">
          <a:xfrm>
            <a:off x="8114928" y="2483817"/>
            <a:ext cx="228600" cy="15240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/>
          <a:p>
            <a:endParaRPr lang="zh-CN" altLang="en-US" sz="1800"/>
          </a:p>
        </p:txBody>
      </p:sp>
      <p:sp>
        <p:nvSpPr>
          <p:cNvPr id="61" name="Text Box 51"/>
          <p:cNvSpPr txBox="1">
            <a:spLocks noChangeArrowheads="1"/>
          </p:cNvSpPr>
          <p:nvPr/>
        </p:nvSpPr>
        <p:spPr bwMode="auto">
          <a:xfrm>
            <a:off x="4387497" y="3643287"/>
            <a:ext cx="90922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2104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3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情境导</a:t>
            </a:r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44" name="图片 43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92082" y="492073"/>
            <a:ext cx="366860" cy="456339"/>
          </a:xfrm>
          <a:prstGeom prst="rect">
            <a:avLst/>
          </a:prstGeom>
        </p:spPr>
      </p:pic>
      <p:grpSp>
        <p:nvGrpSpPr>
          <p:cNvPr id="45" name="组合 44"/>
          <p:cNvGrpSpPr/>
          <p:nvPr/>
        </p:nvGrpSpPr>
        <p:grpSpPr>
          <a:xfrm>
            <a:off x="416081" y="1453531"/>
            <a:ext cx="3475116" cy="2952379"/>
            <a:chOff x="416081" y="1453529"/>
            <a:chExt cx="3475116" cy="2952379"/>
          </a:xfrm>
        </p:grpSpPr>
        <p:pic>
          <p:nvPicPr>
            <p:cNvPr id="62" name="Picture 4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416081" y="3015258"/>
              <a:ext cx="1495425" cy="13906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grpSp>
          <p:nvGrpSpPr>
            <p:cNvPr id="63" name="组合 62"/>
            <p:cNvGrpSpPr/>
            <p:nvPr/>
          </p:nvGrpSpPr>
          <p:grpSpPr>
            <a:xfrm>
              <a:off x="539552" y="1453529"/>
              <a:ext cx="3351645" cy="1358034"/>
              <a:chOff x="539552" y="1453529"/>
              <a:chExt cx="3351645" cy="1358034"/>
            </a:xfrm>
            <a:noFill/>
          </p:grpSpPr>
          <p:sp>
            <p:nvSpPr>
              <p:cNvPr id="64" name="云形标注 5"/>
              <p:cNvSpPr>
                <a:spLocks noChangeArrowheads="1"/>
              </p:cNvSpPr>
              <p:nvPr/>
            </p:nvSpPr>
            <p:spPr bwMode="auto">
              <a:xfrm>
                <a:off x="539552" y="1453529"/>
                <a:ext cx="3351645" cy="1358034"/>
              </a:xfrm>
              <a:prstGeom prst="cloudCallout">
                <a:avLst>
                  <a:gd name="adj1" fmla="val -18241"/>
                  <a:gd name="adj2" fmla="val 81545"/>
                </a:avLst>
              </a:prstGeom>
              <a:grpFill/>
              <a:ln w="19050" algn="ctr">
                <a:solidFill>
                  <a:srgbClr val="8BB408"/>
                </a:solidFill>
                <a:round/>
              </a:ln>
            </p:spPr>
            <p:txBody>
              <a:bodyPr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9pPr>
              </a:lstStyle>
              <a:p>
                <a:pPr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180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65" name="矩形 4"/>
              <p:cNvSpPr>
                <a:spLocks noChangeArrowheads="1"/>
              </p:cNvSpPr>
              <p:nvPr/>
            </p:nvSpPr>
            <p:spPr bwMode="auto">
              <a:xfrm>
                <a:off x="899592" y="1707654"/>
                <a:ext cx="2753591" cy="830997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9pPr>
              </a:lstStyle>
              <a:p>
                <a:pPr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zh-CN" altLang="en-US" sz="24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观察右边的计数器，你会比较大小吗？</a:t>
                </a:r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  <p:grpSp>
        <p:nvGrpSpPr>
          <p:cNvPr id="66" name="组合 65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67" name="图片 66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68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6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圆角矩形 13"/>
          <p:cNvSpPr/>
          <p:nvPr/>
        </p:nvSpPr>
        <p:spPr>
          <a:xfrm>
            <a:off x="683570" y="3754569"/>
            <a:ext cx="7806547" cy="717016"/>
          </a:xfrm>
          <a:prstGeom prst="roundRect">
            <a:avLst/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r>
              <a:rPr lang="zh-CN" altLang="en-US" sz="1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两个数的位数相同，都是四位数，从最高位比起，</a:t>
            </a:r>
            <a:r>
              <a:rPr lang="en-US" altLang="zh-CN" sz="1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4850</a:t>
            </a:r>
            <a:r>
              <a:rPr lang="zh-CN" altLang="en-US" sz="1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千位上是</a:t>
            </a:r>
            <a:r>
              <a:rPr lang="en-US" altLang="zh-CN" sz="1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4</a:t>
            </a:r>
            <a:r>
              <a:rPr lang="zh-CN" altLang="en-US" sz="1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，表示</a:t>
            </a:r>
            <a:r>
              <a:rPr lang="en-US" altLang="zh-CN" sz="1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4</a:t>
            </a:r>
            <a:r>
              <a:rPr lang="zh-CN" altLang="en-US" sz="1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个千，</a:t>
            </a:r>
            <a:r>
              <a:rPr lang="en-US" altLang="zh-CN" sz="1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5200</a:t>
            </a:r>
            <a:r>
              <a:rPr lang="zh-CN" altLang="en-US" sz="1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千位上是</a:t>
            </a:r>
            <a:r>
              <a:rPr lang="en-US" altLang="zh-CN" sz="1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5</a:t>
            </a:r>
            <a:r>
              <a:rPr lang="zh-CN" altLang="en-US" sz="1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，表示</a:t>
            </a:r>
            <a:r>
              <a:rPr lang="en-US" altLang="zh-CN" sz="1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5</a:t>
            </a:r>
            <a:r>
              <a:rPr lang="zh-CN" altLang="en-US" sz="1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个千，</a:t>
            </a:r>
            <a:r>
              <a:rPr lang="en-US" altLang="zh-CN" sz="1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4</a:t>
            </a:r>
            <a:r>
              <a:rPr lang="zh-CN" altLang="en-US" sz="1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个千比</a:t>
            </a:r>
            <a:r>
              <a:rPr lang="en-US" altLang="zh-CN" sz="1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5</a:t>
            </a:r>
            <a:r>
              <a:rPr lang="zh-CN" altLang="en-US" sz="1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个千小，所以</a:t>
            </a:r>
            <a:r>
              <a:rPr lang="en-US" altLang="zh-CN" sz="1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4850</a:t>
            </a:r>
            <a:r>
              <a:rPr lang="zh-CN" altLang="en-US" sz="1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＜</a:t>
            </a:r>
            <a:r>
              <a:rPr lang="en-US" altLang="zh-CN" sz="1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5200</a:t>
            </a:r>
            <a:r>
              <a:rPr lang="zh-CN" altLang="en-US" sz="1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。</a:t>
            </a:r>
            <a:endParaRPr lang="zh-CN" altLang="en-US" sz="18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1696966" y="915566"/>
            <a:ext cx="520390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base"/>
            <a:r>
              <a:rPr lang="zh-CN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在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  <a:sym typeface="Wingdings 2" panose="05020102010507070707"/>
              </a:rPr>
              <a:t>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里填“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&gt;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”或“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&lt;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73" name="Group 4"/>
          <p:cNvGrpSpPr/>
          <p:nvPr/>
        </p:nvGrpSpPr>
        <p:grpSpPr bwMode="auto">
          <a:xfrm>
            <a:off x="2040979" y="1315294"/>
            <a:ext cx="2057400" cy="2057400"/>
            <a:chOff x="672" y="1632"/>
            <a:chExt cx="1296" cy="1296"/>
          </a:xfrm>
        </p:grpSpPr>
        <p:sp>
          <p:nvSpPr>
            <p:cNvPr id="110" name="AutoShape 5"/>
            <p:cNvSpPr>
              <a:spLocks noChangeArrowheads="1"/>
            </p:cNvSpPr>
            <p:nvPr/>
          </p:nvSpPr>
          <p:spPr bwMode="auto">
            <a:xfrm>
              <a:off x="672" y="2496"/>
              <a:ext cx="1248" cy="432"/>
            </a:xfrm>
            <a:prstGeom prst="cube">
              <a:avLst>
                <a:gd name="adj" fmla="val 25000"/>
              </a:avLst>
            </a:prstGeom>
            <a:solidFill>
              <a:schemeClr val="accent2">
                <a:lumMod val="60000"/>
                <a:lumOff val="40000"/>
              </a:schemeClr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11" name="Line 6"/>
            <p:cNvSpPr>
              <a:spLocks noChangeShapeType="1"/>
            </p:cNvSpPr>
            <p:nvPr/>
          </p:nvSpPr>
          <p:spPr bwMode="auto">
            <a:xfrm>
              <a:off x="816" y="1632"/>
              <a:ext cx="0" cy="912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12" name="Line 7"/>
            <p:cNvSpPr>
              <a:spLocks noChangeShapeType="1"/>
            </p:cNvSpPr>
            <p:nvPr/>
          </p:nvSpPr>
          <p:spPr bwMode="auto">
            <a:xfrm>
              <a:off x="1056" y="1632"/>
              <a:ext cx="0" cy="912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13" name="Line 8"/>
            <p:cNvSpPr>
              <a:spLocks noChangeShapeType="1"/>
            </p:cNvSpPr>
            <p:nvPr/>
          </p:nvSpPr>
          <p:spPr bwMode="auto">
            <a:xfrm flipH="1">
              <a:off x="1296" y="1632"/>
              <a:ext cx="0" cy="912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14" name="Line 9"/>
            <p:cNvSpPr>
              <a:spLocks noChangeShapeType="1"/>
            </p:cNvSpPr>
            <p:nvPr/>
          </p:nvSpPr>
          <p:spPr bwMode="auto">
            <a:xfrm flipH="1">
              <a:off x="1536" y="1632"/>
              <a:ext cx="0" cy="912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15" name="Line 10"/>
            <p:cNvSpPr>
              <a:spLocks noChangeShapeType="1"/>
            </p:cNvSpPr>
            <p:nvPr/>
          </p:nvSpPr>
          <p:spPr bwMode="auto">
            <a:xfrm>
              <a:off x="1776" y="1632"/>
              <a:ext cx="0" cy="912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16" name="Text Box 11"/>
            <p:cNvSpPr txBox="1">
              <a:spLocks noChangeArrowheads="1"/>
            </p:cNvSpPr>
            <p:nvPr/>
          </p:nvSpPr>
          <p:spPr bwMode="auto">
            <a:xfrm>
              <a:off x="672" y="2640"/>
              <a:ext cx="1296" cy="2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en-US" sz="1800">
                  <a:latin typeface="黑体" panose="02010609060101010101" pitchFamily="49" charset="-122"/>
                  <a:ea typeface="黑体" panose="02010609060101010101" pitchFamily="49" charset="-122"/>
                </a:rPr>
                <a:t>万 千 百 十 个</a:t>
              </a:r>
              <a:endParaRPr lang="zh-CN" altLang="en-US" sz="18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74" name="Group 20"/>
          <p:cNvGrpSpPr/>
          <p:nvPr/>
        </p:nvGrpSpPr>
        <p:grpSpPr bwMode="auto">
          <a:xfrm>
            <a:off x="5250904" y="1275606"/>
            <a:ext cx="2057400" cy="2057400"/>
            <a:chOff x="672" y="1632"/>
            <a:chExt cx="1296" cy="1296"/>
          </a:xfrm>
        </p:grpSpPr>
        <p:sp>
          <p:nvSpPr>
            <p:cNvPr id="103" name="AutoShape 21"/>
            <p:cNvSpPr>
              <a:spLocks noChangeArrowheads="1"/>
            </p:cNvSpPr>
            <p:nvPr/>
          </p:nvSpPr>
          <p:spPr bwMode="auto">
            <a:xfrm>
              <a:off x="672" y="2496"/>
              <a:ext cx="1248" cy="432"/>
            </a:xfrm>
            <a:prstGeom prst="cube">
              <a:avLst>
                <a:gd name="adj" fmla="val 25000"/>
              </a:avLst>
            </a:prstGeom>
            <a:solidFill>
              <a:schemeClr val="accent2">
                <a:lumMod val="60000"/>
                <a:lumOff val="40000"/>
              </a:schemeClr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04" name="Line 22"/>
            <p:cNvSpPr>
              <a:spLocks noChangeShapeType="1"/>
            </p:cNvSpPr>
            <p:nvPr/>
          </p:nvSpPr>
          <p:spPr bwMode="auto">
            <a:xfrm>
              <a:off x="816" y="1632"/>
              <a:ext cx="0" cy="912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5" name="Line 23"/>
            <p:cNvSpPr>
              <a:spLocks noChangeShapeType="1"/>
            </p:cNvSpPr>
            <p:nvPr/>
          </p:nvSpPr>
          <p:spPr bwMode="auto">
            <a:xfrm>
              <a:off x="1056" y="1632"/>
              <a:ext cx="0" cy="912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6" name="Line 24"/>
            <p:cNvSpPr>
              <a:spLocks noChangeShapeType="1"/>
            </p:cNvSpPr>
            <p:nvPr/>
          </p:nvSpPr>
          <p:spPr bwMode="auto">
            <a:xfrm flipH="1">
              <a:off x="1296" y="1632"/>
              <a:ext cx="0" cy="912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7" name="Line 25"/>
            <p:cNvSpPr>
              <a:spLocks noChangeShapeType="1"/>
            </p:cNvSpPr>
            <p:nvPr/>
          </p:nvSpPr>
          <p:spPr bwMode="auto">
            <a:xfrm flipH="1">
              <a:off x="1536" y="1632"/>
              <a:ext cx="0" cy="912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8" name="Line 26"/>
            <p:cNvSpPr>
              <a:spLocks noChangeShapeType="1"/>
            </p:cNvSpPr>
            <p:nvPr/>
          </p:nvSpPr>
          <p:spPr bwMode="auto">
            <a:xfrm>
              <a:off x="1776" y="1632"/>
              <a:ext cx="0" cy="912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9" name="Text Box 27"/>
            <p:cNvSpPr txBox="1">
              <a:spLocks noChangeArrowheads="1"/>
            </p:cNvSpPr>
            <p:nvPr/>
          </p:nvSpPr>
          <p:spPr bwMode="auto">
            <a:xfrm>
              <a:off x="672" y="2640"/>
              <a:ext cx="1296" cy="2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万 千 百 十 个</a:t>
              </a:r>
              <a:endParaRPr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5" name="Oval 28"/>
          <p:cNvSpPr>
            <a:spLocks noChangeArrowheads="1"/>
          </p:cNvSpPr>
          <p:nvPr/>
        </p:nvSpPr>
        <p:spPr bwMode="auto">
          <a:xfrm>
            <a:off x="2531517" y="2623394"/>
            <a:ext cx="228600" cy="15240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76" name="Oval 29"/>
          <p:cNvSpPr>
            <a:spLocks noChangeArrowheads="1"/>
          </p:cNvSpPr>
          <p:nvPr/>
        </p:nvSpPr>
        <p:spPr bwMode="auto">
          <a:xfrm>
            <a:off x="2922042" y="2477344"/>
            <a:ext cx="228600" cy="15240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77" name="Oval 30"/>
          <p:cNvSpPr>
            <a:spLocks noChangeArrowheads="1"/>
          </p:cNvSpPr>
          <p:nvPr/>
        </p:nvSpPr>
        <p:spPr bwMode="auto">
          <a:xfrm>
            <a:off x="2531517" y="2475756"/>
            <a:ext cx="228600" cy="15240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78" name="Oval 31"/>
          <p:cNvSpPr>
            <a:spLocks noChangeArrowheads="1"/>
          </p:cNvSpPr>
          <p:nvPr/>
        </p:nvSpPr>
        <p:spPr bwMode="auto">
          <a:xfrm>
            <a:off x="2922042" y="2623394"/>
            <a:ext cx="228600" cy="15240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79" name="Oval 38"/>
          <p:cNvSpPr>
            <a:spLocks noChangeArrowheads="1"/>
          </p:cNvSpPr>
          <p:nvPr/>
        </p:nvSpPr>
        <p:spPr bwMode="auto">
          <a:xfrm>
            <a:off x="2531517" y="2323356"/>
            <a:ext cx="228600" cy="15240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80" name="Oval 44"/>
          <p:cNvSpPr>
            <a:spLocks noChangeArrowheads="1"/>
          </p:cNvSpPr>
          <p:nvPr/>
        </p:nvSpPr>
        <p:spPr bwMode="auto">
          <a:xfrm rot="21385420">
            <a:off x="5755729" y="2126506"/>
            <a:ext cx="228600" cy="15240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81" name="Oval 45"/>
          <p:cNvSpPr>
            <a:spLocks noChangeArrowheads="1"/>
          </p:cNvSpPr>
          <p:nvPr/>
        </p:nvSpPr>
        <p:spPr bwMode="auto">
          <a:xfrm rot="21385420">
            <a:off x="5755729" y="1977281"/>
            <a:ext cx="228600" cy="15240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82" name="Oval 46"/>
          <p:cNvSpPr>
            <a:spLocks noChangeArrowheads="1"/>
          </p:cNvSpPr>
          <p:nvPr/>
        </p:nvSpPr>
        <p:spPr bwMode="auto">
          <a:xfrm rot="21385420">
            <a:off x="5755729" y="2426544"/>
            <a:ext cx="228600" cy="15240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83" name="Oval 47"/>
          <p:cNvSpPr>
            <a:spLocks noChangeArrowheads="1"/>
          </p:cNvSpPr>
          <p:nvPr/>
        </p:nvSpPr>
        <p:spPr bwMode="auto">
          <a:xfrm rot="21385420">
            <a:off x="5755729" y="2575769"/>
            <a:ext cx="228600" cy="15240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84" name="Oval 48"/>
          <p:cNvSpPr>
            <a:spLocks noChangeArrowheads="1"/>
          </p:cNvSpPr>
          <p:nvPr/>
        </p:nvSpPr>
        <p:spPr bwMode="auto">
          <a:xfrm rot="21385420">
            <a:off x="5755729" y="2275731"/>
            <a:ext cx="228600" cy="15240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85" name="Text Box 49"/>
          <p:cNvSpPr txBox="1">
            <a:spLocks noChangeArrowheads="1"/>
          </p:cNvSpPr>
          <p:nvPr/>
        </p:nvSpPr>
        <p:spPr bwMode="auto">
          <a:xfrm>
            <a:off x="2501882" y="3271071"/>
            <a:ext cx="80663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eaLnBrk="1" hangingPunct="1"/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4850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6" name="Text Box 51"/>
          <p:cNvSpPr txBox="1">
            <a:spLocks noChangeArrowheads="1"/>
          </p:cNvSpPr>
          <p:nvPr/>
        </p:nvSpPr>
        <p:spPr bwMode="auto">
          <a:xfrm>
            <a:off x="5788009" y="3291832"/>
            <a:ext cx="80663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eaLnBrk="1" hangingPunct="1"/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5200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7" name="Oval 42"/>
          <p:cNvSpPr>
            <a:spLocks noChangeArrowheads="1"/>
          </p:cNvSpPr>
          <p:nvPr/>
        </p:nvSpPr>
        <p:spPr bwMode="auto">
          <a:xfrm>
            <a:off x="6124029" y="2429719"/>
            <a:ext cx="228600" cy="15240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88" name="Oval 43"/>
          <p:cNvSpPr>
            <a:spLocks noChangeArrowheads="1"/>
          </p:cNvSpPr>
          <p:nvPr/>
        </p:nvSpPr>
        <p:spPr bwMode="auto">
          <a:xfrm>
            <a:off x="6124029" y="2572594"/>
            <a:ext cx="228600" cy="15240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89" name="Oval 34"/>
          <p:cNvSpPr>
            <a:spLocks noChangeArrowheads="1"/>
          </p:cNvSpPr>
          <p:nvPr/>
        </p:nvSpPr>
        <p:spPr bwMode="auto">
          <a:xfrm>
            <a:off x="4289277" y="3172348"/>
            <a:ext cx="539750" cy="539750"/>
          </a:xfrm>
          <a:prstGeom prst="ellipse">
            <a:avLst/>
          </a:prstGeom>
          <a:noFill/>
          <a:ln w="1905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90" name="Rectangle 35"/>
          <p:cNvSpPr>
            <a:spLocks noChangeArrowheads="1"/>
          </p:cNvSpPr>
          <p:nvPr/>
        </p:nvSpPr>
        <p:spPr bwMode="auto">
          <a:xfrm>
            <a:off x="4292154" y="3153299"/>
            <a:ext cx="42386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 eaLnBrk="1" hangingPunct="1"/>
            <a:r>
              <a:rPr kumimoji="1"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&lt;</a:t>
            </a:r>
            <a:endParaRPr kumimoji="1" lang="en-US" altLang="zh-CN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1" name="Oval 38"/>
          <p:cNvSpPr>
            <a:spLocks noChangeArrowheads="1"/>
          </p:cNvSpPr>
          <p:nvPr/>
        </p:nvSpPr>
        <p:spPr bwMode="auto">
          <a:xfrm>
            <a:off x="2531517" y="2180481"/>
            <a:ext cx="228600" cy="15240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92" name="Oval 44"/>
          <p:cNvSpPr>
            <a:spLocks noChangeArrowheads="1"/>
          </p:cNvSpPr>
          <p:nvPr/>
        </p:nvSpPr>
        <p:spPr bwMode="auto">
          <a:xfrm>
            <a:off x="2922042" y="1894731"/>
            <a:ext cx="228600" cy="15240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93" name="Oval 45"/>
          <p:cNvSpPr>
            <a:spLocks noChangeArrowheads="1"/>
          </p:cNvSpPr>
          <p:nvPr/>
        </p:nvSpPr>
        <p:spPr bwMode="auto">
          <a:xfrm>
            <a:off x="2922042" y="1750269"/>
            <a:ext cx="228600" cy="15240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94" name="Oval 46"/>
          <p:cNvSpPr>
            <a:spLocks noChangeArrowheads="1"/>
          </p:cNvSpPr>
          <p:nvPr/>
        </p:nvSpPr>
        <p:spPr bwMode="auto">
          <a:xfrm>
            <a:off x="2922042" y="2186831"/>
            <a:ext cx="228600" cy="15240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95" name="Oval 47"/>
          <p:cNvSpPr>
            <a:spLocks noChangeArrowheads="1"/>
          </p:cNvSpPr>
          <p:nvPr/>
        </p:nvSpPr>
        <p:spPr bwMode="auto">
          <a:xfrm>
            <a:off x="2922042" y="2332881"/>
            <a:ext cx="228600" cy="15240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96" name="Oval 48"/>
          <p:cNvSpPr>
            <a:spLocks noChangeArrowheads="1"/>
          </p:cNvSpPr>
          <p:nvPr/>
        </p:nvSpPr>
        <p:spPr bwMode="auto">
          <a:xfrm>
            <a:off x="2922042" y="2040781"/>
            <a:ext cx="228600" cy="15240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97" name="Oval 45"/>
          <p:cNvSpPr>
            <a:spLocks noChangeArrowheads="1"/>
          </p:cNvSpPr>
          <p:nvPr/>
        </p:nvSpPr>
        <p:spPr bwMode="auto">
          <a:xfrm>
            <a:off x="2922042" y="1604219"/>
            <a:ext cx="228600" cy="15240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98" name="Oval 44"/>
          <p:cNvSpPr>
            <a:spLocks noChangeArrowheads="1"/>
          </p:cNvSpPr>
          <p:nvPr/>
        </p:nvSpPr>
        <p:spPr bwMode="auto">
          <a:xfrm>
            <a:off x="3307804" y="2199531"/>
            <a:ext cx="228600" cy="15240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99" name="Oval 45"/>
          <p:cNvSpPr>
            <a:spLocks noChangeArrowheads="1"/>
          </p:cNvSpPr>
          <p:nvPr/>
        </p:nvSpPr>
        <p:spPr bwMode="auto">
          <a:xfrm>
            <a:off x="3307804" y="2051894"/>
            <a:ext cx="228600" cy="15240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00" name="Oval 46"/>
          <p:cNvSpPr>
            <a:spLocks noChangeArrowheads="1"/>
          </p:cNvSpPr>
          <p:nvPr/>
        </p:nvSpPr>
        <p:spPr bwMode="auto">
          <a:xfrm>
            <a:off x="3307804" y="2494806"/>
            <a:ext cx="228600" cy="15240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01" name="Oval 47"/>
          <p:cNvSpPr>
            <a:spLocks noChangeArrowheads="1"/>
          </p:cNvSpPr>
          <p:nvPr/>
        </p:nvSpPr>
        <p:spPr bwMode="auto">
          <a:xfrm>
            <a:off x="3307804" y="2642444"/>
            <a:ext cx="228600" cy="15240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02" name="Oval 48"/>
          <p:cNvSpPr>
            <a:spLocks noChangeArrowheads="1"/>
          </p:cNvSpPr>
          <p:nvPr/>
        </p:nvSpPr>
        <p:spPr bwMode="auto">
          <a:xfrm>
            <a:off x="3307804" y="2347169"/>
            <a:ext cx="228600" cy="15240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9" name="TextBox 8"/>
          <p:cNvSpPr txBox="1"/>
          <p:nvPr/>
        </p:nvSpPr>
        <p:spPr>
          <a:xfrm>
            <a:off x="1187624" y="1326855"/>
            <a:ext cx="9506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8" name="图片 57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92083" y="479078"/>
            <a:ext cx="366860" cy="456339"/>
          </a:xfrm>
          <a:prstGeom prst="rect">
            <a:avLst/>
          </a:prstGeom>
        </p:spPr>
      </p:pic>
      <p:sp>
        <p:nvSpPr>
          <p:cNvPr id="59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探究新知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60" name="组合 59"/>
          <p:cNvGrpSpPr/>
          <p:nvPr/>
        </p:nvGrpSpPr>
        <p:grpSpPr>
          <a:xfrm>
            <a:off x="323532" y="1075153"/>
            <a:ext cx="1166673" cy="1064551"/>
            <a:chOff x="670145" y="1457273"/>
            <a:chExt cx="1555361" cy="1419401"/>
          </a:xfrm>
        </p:grpSpPr>
        <p:pic>
          <p:nvPicPr>
            <p:cNvPr id="61" name="图片 60" descr="28Z58PICt4r.jpg"/>
            <p:cNvPicPr>
              <a:picLocks noChangeAspect="1" noChangeArrowheads="1"/>
            </p:cNvPicPr>
            <p:nvPr/>
          </p:nvPicPr>
          <p:blipFill>
            <a:blip r:embed="rId2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flipH="1">
              <a:off x="670145" y="1457273"/>
              <a:ext cx="1555361" cy="13934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2" name="矩形 61"/>
            <p:cNvSpPr/>
            <p:nvPr/>
          </p:nvSpPr>
          <p:spPr>
            <a:xfrm>
              <a:off x="921335" y="2322677"/>
              <a:ext cx="970652" cy="553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100" b="1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例 </a:t>
              </a:r>
              <a:r>
                <a:rPr lang="en-US" altLang="zh-CN" sz="21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2</a:t>
              </a:r>
              <a:endParaRPr lang="zh-CN" altLang="en-US" sz="21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64" name="图片 63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65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9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extBox 26"/>
          <p:cNvSpPr txBox="1"/>
          <p:nvPr/>
        </p:nvSpPr>
        <p:spPr>
          <a:xfrm>
            <a:off x="520231" y="443448"/>
            <a:ext cx="520390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base"/>
            <a:r>
              <a:rPr lang="zh-CN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在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  <a:sym typeface="Wingdings 2" panose="05020102010507070707"/>
              </a:rPr>
              <a:t>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里填“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&gt;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”或“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&lt;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73" name="Group 4"/>
          <p:cNvGrpSpPr/>
          <p:nvPr/>
        </p:nvGrpSpPr>
        <p:grpSpPr bwMode="auto">
          <a:xfrm>
            <a:off x="2329011" y="1522462"/>
            <a:ext cx="2057400" cy="2057400"/>
            <a:chOff x="672" y="1632"/>
            <a:chExt cx="1296" cy="1296"/>
          </a:xfrm>
        </p:grpSpPr>
        <p:sp>
          <p:nvSpPr>
            <p:cNvPr id="110" name="AutoShape 5"/>
            <p:cNvSpPr>
              <a:spLocks noChangeArrowheads="1"/>
            </p:cNvSpPr>
            <p:nvPr/>
          </p:nvSpPr>
          <p:spPr bwMode="auto">
            <a:xfrm>
              <a:off x="672" y="2496"/>
              <a:ext cx="1248" cy="432"/>
            </a:xfrm>
            <a:prstGeom prst="cube">
              <a:avLst>
                <a:gd name="adj" fmla="val 25000"/>
              </a:avLst>
            </a:prstGeom>
            <a:solidFill>
              <a:schemeClr val="accent2">
                <a:lumMod val="60000"/>
                <a:lumOff val="40000"/>
              </a:schemeClr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11" name="Line 6"/>
            <p:cNvSpPr>
              <a:spLocks noChangeShapeType="1"/>
            </p:cNvSpPr>
            <p:nvPr/>
          </p:nvSpPr>
          <p:spPr bwMode="auto">
            <a:xfrm>
              <a:off x="816" y="1632"/>
              <a:ext cx="0" cy="912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12" name="Line 7"/>
            <p:cNvSpPr>
              <a:spLocks noChangeShapeType="1"/>
            </p:cNvSpPr>
            <p:nvPr/>
          </p:nvSpPr>
          <p:spPr bwMode="auto">
            <a:xfrm>
              <a:off x="1056" y="1632"/>
              <a:ext cx="0" cy="912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13" name="Line 8"/>
            <p:cNvSpPr>
              <a:spLocks noChangeShapeType="1"/>
            </p:cNvSpPr>
            <p:nvPr/>
          </p:nvSpPr>
          <p:spPr bwMode="auto">
            <a:xfrm flipH="1">
              <a:off x="1296" y="1632"/>
              <a:ext cx="0" cy="912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14" name="Line 9"/>
            <p:cNvSpPr>
              <a:spLocks noChangeShapeType="1"/>
            </p:cNvSpPr>
            <p:nvPr/>
          </p:nvSpPr>
          <p:spPr bwMode="auto">
            <a:xfrm flipH="1">
              <a:off x="1536" y="1632"/>
              <a:ext cx="0" cy="912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15" name="Line 10"/>
            <p:cNvSpPr>
              <a:spLocks noChangeShapeType="1"/>
            </p:cNvSpPr>
            <p:nvPr/>
          </p:nvSpPr>
          <p:spPr bwMode="auto">
            <a:xfrm>
              <a:off x="1776" y="1632"/>
              <a:ext cx="0" cy="912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16" name="Text Box 11"/>
            <p:cNvSpPr txBox="1">
              <a:spLocks noChangeArrowheads="1"/>
            </p:cNvSpPr>
            <p:nvPr/>
          </p:nvSpPr>
          <p:spPr bwMode="auto">
            <a:xfrm>
              <a:off x="672" y="2640"/>
              <a:ext cx="1296" cy="2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en-US" sz="1800">
                  <a:latin typeface="黑体" panose="02010609060101010101" pitchFamily="49" charset="-122"/>
                  <a:ea typeface="黑体" panose="02010609060101010101" pitchFamily="49" charset="-122"/>
                </a:rPr>
                <a:t>万 千 百 十 个</a:t>
              </a:r>
              <a:endParaRPr lang="zh-CN" altLang="en-US" sz="18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74" name="Group 20"/>
          <p:cNvGrpSpPr/>
          <p:nvPr/>
        </p:nvGrpSpPr>
        <p:grpSpPr bwMode="auto">
          <a:xfrm>
            <a:off x="5538936" y="1482774"/>
            <a:ext cx="2057400" cy="2057400"/>
            <a:chOff x="672" y="1632"/>
            <a:chExt cx="1296" cy="1296"/>
          </a:xfrm>
        </p:grpSpPr>
        <p:sp>
          <p:nvSpPr>
            <p:cNvPr id="103" name="AutoShape 21"/>
            <p:cNvSpPr>
              <a:spLocks noChangeArrowheads="1"/>
            </p:cNvSpPr>
            <p:nvPr/>
          </p:nvSpPr>
          <p:spPr bwMode="auto">
            <a:xfrm>
              <a:off x="672" y="2496"/>
              <a:ext cx="1248" cy="432"/>
            </a:xfrm>
            <a:prstGeom prst="cube">
              <a:avLst>
                <a:gd name="adj" fmla="val 25000"/>
              </a:avLst>
            </a:prstGeom>
            <a:solidFill>
              <a:schemeClr val="accent2">
                <a:lumMod val="60000"/>
                <a:lumOff val="40000"/>
              </a:schemeClr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04" name="Line 22"/>
            <p:cNvSpPr>
              <a:spLocks noChangeShapeType="1"/>
            </p:cNvSpPr>
            <p:nvPr/>
          </p:nvSpPr>
          <p:spPr bwMode="auto">
            <a:xfrm>
              <a:off x="816" y="1632"/>
              <a:ext cx="0" cy="912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5" name="Line 23"/>
            <p:cNvSpPr>
              <a:spLocks noChangeShapeType="1"/>
            </p:cNvSpPr>
            <p:nvPr/>
          </p:nvSpPr>
          <p:spPr bwMode="auto">
            <a:xfrm>
              <a:off x="1056" y="1632"/>
              <a:ext cx="0" cy="912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6" name="Line 24"/>
            <p:cNvSpPr>
              <a:spLocks noChangeShapeType="1"/>
            </p:cNvSpPr>
            <p:nvPr/>
          </p:nvSpPr>
          <p:spPr bwMode="auto">
            <a:xfrm flipH="1">
              <a:off x="1296" y="1632"/>
              <a:ext cx="0" cy="912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7" name="Line 25"/>
            <p:cNvSpPr>
              <a:spLocks noChangeShapeType="1"/>
            </p:cNvSpPr>
            <p:nvPr/>
          </p:nvSpPr>
          <p:spPr bwMode="auto">
            <a:xfrm flipH="1">
              <a:off x="1536" y="1632"/>
              <a:ext cx="0" cy="912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8" name="Line 26"/>
            <p:cNvSpPr>
              <a:spLocks noChangeShapeType="1"/>
            </p:cNvSpPr>
            <p:nvPr/>
          </p:nvSpPr>
          <p:spPr bwMode="auto">
            <a:xfrm>
              <a:off x="1776" y="1632"/>
              <a:ext cx="0" cy="912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9" name="Text Box 27"/>
            <p:cNvSpPr txBox="1">
              <a:spLocks noChangeArrowheads="1"/>
            </p:cNvSpPr>
            <p:nvPr/>
          </p:nvSpPr>
          <p:spPr bwMode="auto">
            <a:xfrm>
              <a:off x="672" y="2640"/>
              <a:ext cx="1296" cy="2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万 千 百 十 个</a:t>
              </a:r>
              <a:endParaRPr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5" name="Oval 28"/>
          <p:cNvSpPr>
            <a:spLocks noChangeArrowheads="1"/>
          </p:cNvSpPr>
          <p:nvPr/>
        </p:nvSpPr>
        <p:spPr bwMode="auto">
          <a:xfrm>
            <a:off x="2819549" y="2830562"/>
            <a:ext cx="228600" cy="15240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76" name="Oval 29"/>
          <p:cNvSpPr>
            <a:spLocks noChangeArrowheads="1"/>
          </p:cNvSpPr>
          <p:nvPr/>
        </p:nvSpPr>
        <p:spPr bwMode="auto">
          <a:xfrm>
            <a:off x="3210074" y="2684512"/>
            <a:ext cx="228600" cy="15240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77" name="Oval 30"/>
          <p:cNvSpPr>
            <a:spLocks noChangeArrowheads="1"/>
          </p:cNvSpPr>
          <p:nvPr/>
        </p:nvSpPr>
        <p:spPr bwMode="auto">
          <a:xfrm>
            <a:off x="2819549" y="2682924"/>
            <a:ext cx="228600" cy="15240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78" name="Oval 31"/>
          <p:cNvSpPr>
            <a:spLocks noChangeArrowheads="1"/>
          </p:cNvSpPr>
          <p:nvPr/>
        </p:nvSpPr>
        <p:spPr bwMode="auto">
          <a:xfrm>
            <a:off x="3210074" y="2830562"/>
            <a:ext cx="228600" cy="15240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79" name="Oval 38"/>
          <p:cNvSpPr>
            <a:spLocks noChangeArrowheads="1"/>
          </p:cNvSpPr>
          <p:nvPr/>
        </p:nvSpPr>
        <p:spPr bwMode="auto">
          <a:xfrm>
            <a:off x="2819549" y="2530524"/>
            <a:ext cx="228600" cy="15240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80" name="Oval 44"/>
          <p:cNvSpPr>
            <a:spLocks noChangeArrowheads="1"/>
          </p:cNvSpPr>
          <p:nvPr/>
        </p:nvSpPr>
        <p:spPr bwMode="auto">
          <a:xfrm rot="21385420">
            <a:off x="6787141" y="2333674"/>
            <a:ext cx="228600" cy="15240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81" name="Oval 45"/>
          <p:cNvSpPr>
            <a:spLocks noChangeArrowheads="1"/>
          </p:cNvSpPr>
          <p:nvPr/>
        </p:nvSpPr>
        <p:spPr bwMode="auto">
          <a:xfrm rot="21385420">
            <a:off x="6787141" y="2184449"/>
            <a:ext cx="228600" cy="15240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82" name="Oval 46"/>
          <p:cNvSpPr>
            <a:spLocks noChangeArrowheads="1"/>
          </p:cNvSpPr>
          <p:nvPr/>
        </p:nvSpPr>
        <p:spPr bwMode="auto">
          <a:xfrm rot="21385420">
            <a:off x="6787141" y="2633712"/>
            <a:ext cx="228600" cy="15240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83" name="Oval 47"/>
          <p:cNvSpPr>
            <a:spLocks noChangeArrowheads="1"/>
          </p:cNvSpPr>
          <p:nvPr/>
        </p:nvSpPr>
        <p:spPr bwMode="auto">
          <a:xfrm rot="21385420">
            <a:off x="6787141" y="2782937"/>
            <a:ext cx="228600" cy="15240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84" name="Oval 48"/>
          <p:cNvSpPr>
            <a:spLocks noChangeArrowheads="1"/>
          </p:cNvSpPr>
          <p:nvPr/>
        </p:nvSpPr>
        <p:spPr bwMode="auto">
          <a:xfrm rot="21385420">
            <a:off x="6787141" y="2482899"/>
            <a:ext cx="228600" cy="15240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85" name="Text Box 49"/>
          <p:cNvSpPr txBox="1">
            <a:spLocks noChangeArrowheads="1"/>
          </p:cNvSpPr>
          <p:nvPr/>
        </p:nvSpPr>
        <p:spPr bwMode="auto">
          <a:xfrm>
            <a:off x="2759332" y="3739844"/>
            <a:ext cx="90922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eaLnBrk="1" hangingPunct="1"/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3300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6" name="Text Box 51"/>
          <p:cNvSpPr txBox="1">
            <a:spLocks noChangeArrowheads="1"/>
          </p:cNvSpPr>
          <p:nvPr/>
        </p:nvSpPr>
        <p:spPr bwMode="auto">
          <a:xfrm>
            <a:off x="6045457" y="3723878"/>
            <a:ext cx="90922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eaLnBrk="1" hangingPunct="1"/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3250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7" name="Oval 42"/>
          <p:cNvSpPr>
            <a:spLocks noChangeArrowheads="1"/>
          </p:cNvSpPr>
          <p:nvPr/>
        </p:nvSpPr>
        <p:spPr bwMode="auto">
          <a:xfrm>
            <a:off x="6412061" y="2636887"/>
            <a:ext cx="228600" cy="15240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88" name="Oval 43"/>
          <p:cNvSpPr>
            <a:spLocks noChangeArrowheads="1"/>
          </p:cNvSpPr>
          <p:nvPr/>
        </p:nvSpPr>
        <p:spPr bwMode="auto">
          <a:xfrm>
            <a:off x="6412061" y="2779762"/>
            <a:ext cx="228600" cy="15240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89" name="Oval 34"/>
          <p:cNvSpPr>
            <a:spLocks noChangeArrowheads="1"/>
          </p:cNvSpPr>
          <p:nvPr/>
        </p:nvSpPr>
        <p:spPr bwMode="auto">
          <a:xfrm>
            <a:off x="4577309" y="3688186"/>
            <a:ext cx="539750" cy="539750"/>
          </a:xfrm>
          <a:prstGeom prst="ellipse">
            <a:avLst/>
          </a:prstGeom>
          <a:noFill/>
          <a:ln w="1905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95" name="Oval 47"/>
          <p:cNvSpPr>
            <a:spLocks noChangeArrowheads="1"/>
          </p:cNvSpPr>
          <p:nvPr/>
        </p:nvSpPr>
        <p:spPr bwMode="auto">
          <a:xfrm>
            <a:off x="3210074" y="2540049"/>
            <a:ext cx="228600" cy="15240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9" name="TextBox 8"/>
          <p:cNvSpPr txBox="1"/>
          <p:nvPr/>
        </p:nvSpPr>
        <p:spPr>
          <a:xfrm>
            <a:off x="899592" y="1419622"/>
            <a:ext cx="13431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8" name="Oval 46"/>
          <p:cNvSpPr>
            <a:spLocks noChangeArrowheads="1"/>
          </p:cNvSpPr>
          <p:nvPr/>
        </p:nvSpPr>
        <p:spPr bwMode="auto">
          <a:xfrm rot="21385420">
            <a:off x="6067061" y="2623183"/>
            <a:ext cx="228600" cy="15240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59" name="Oval 47"/>
          <p:cNvSpPr>
            <a:spLocks noChangeArrowheads="1"/>
          </p:cNvSpPr>
          <p:nvPr/>
        </p:nvSpPr>
        <p:spPr bwMode="auto">
          <a:xfrm rot="21385420">
            <a:off x="6067061" y="2772408"/>
            <a:ext cx="228600" cy="15240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60" name="Oval 48"/>
          <p:cNvSpPr>
            <a:spLocks noChangeArrowheads="1"/>
          </p:cNvSpPr>
          <p:nvPr/>
        </p:nvSpPr>
        <p:spPr bwMode="auto">
          <a:xfrm rot="21385420">
            <a:off x="6067061" y="2472370"/>
            <a:ext cx="228600" cy="15240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eaLnBrk="1" hangingPunct="1"/>
            <a:endParaRPr lang="zh-CN" altLang="en-US"/>
          </a:p>
        </p:txBody>
      </p:sp>
      <p:grpSp>
        <p:nvGrpSpPr>
          <p:cNvPr id="47" name="组合 46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48" name="图片 47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9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Text Box 49"/>
          <p:cNvSpPr txBox="1">
            <a:spLocks noChangeArrowheads="1"/>
          </p:cNvSpPr>
          <p:nvPr/>
        </p:nvSpPr>
        <p:spPr bwMode="auto">
          <a:xfrm>
            <a:off x="3493304" y="973923"/>
            <a:ext cx="90922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eaLnBrk="1" hangingPunct="1"/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3300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6" name="Text Box 51"/>
          <p:cNvSpPr txBox="1">
            <a:spLocks noChangeArrowheads="1"/>
          </p:cNvSpPr>
          <p:nvPr/>
        </p:nvSpPr>
        <p:spPr bwMode="auto">
          <a:xfrm>
            <a:off x="5355961" y="957957"/>
            <a:ext cx="90922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eaLnBrk="1" hangingPunct="1"/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3250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9" name="Oval 34"/>
          <p:cNvSpPr>
            <a:spLocks noChangeArrowheads="1"/>
          </p:cNvSpPr>
          <p:nvPr/>
        </p:nvSpPr>
        <p:spPr bwMode="auto">
          <a:xfrm>
            <a:off x="4563869" y="912391"/>
            <a:ext cx="539750" cy="539750"/>
          </a:xfrm>
          <a:prstGeom prst="ellipse">
            <a:avLst/>
          </a:prstGeom>
          <a:noFill/>
          <a:ln w="1905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eaLnBrk="1" hangingPunct="1"/>
            <a:endParaRPr lang="zh-CN" altLang="en-US" sz="1600"/>
          </a:p>
        </p:txBody>
      </p:sp>
      <p:sp>
        <p:nvSpPr>
          <p:cNvPr id="90" name="Rectangle 35"/>
          <p:cNvSpPr>
            <a:spLocks noChangeArrowheads="1"/>
          </p:cNvSpPr>
          <p:nvPr/>
        </p:nvSpPr>
        <p:spPr bwMode="auto">
          <a:xfrm>
            <a:off x="4621813" y="843560"/>
            <a:ext cx="42386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 eaLnBrk="1" hangingPunct="1"/>
            <a:r>
              <a:rPr kumimoji="1"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＞</a:t>
            </a:r>
            <a:endParaRPr kumimoji="1" lang="en-US" altLang="zh-CN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68051" y="973923"/>
            <a:ext cx="118316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8" name="矩形 117"/>
          <p:cNvSpPr/>
          <p:nvPr/>
        </p:nvSpPr>
        <p:spPr>
          <a:xfrm>
            <a:off x="3707904" y="2408569"/>
            <a:ext cx="2358338" cy="523220"/>
          </a:xfrm>
          <a:prstGeom prst="rect">
            <a:avLst/>
          </a:prstGeom>
          <a:ln>
            <a:noFill/>
          </a:ln>
        </p:spPr>
        <p:txBody>
          <a:bodyPr wrap="none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3   3   0  0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119" name="TextBox 118"/>
          <p:cNvSpPr txBox="1"/>
          <p:nvPr/>
        </p:nvSpPr>
        <p:spPr>
          <a:xfrm>
            <a:off x="3635896" y="1596739"/>
            <a:ext cx="324036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千   百  十  个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/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位   位  位  位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0" name="矩形 119"/>
          <p:cNvSpPr/>
          <p:nvPr/>
        </p:nvSpPr>
        <p:spPr>
          <a:xfrm>
            <a:off x="3707904" y="2912625"/>
            <a:ext cx="2358338" cy="523220"/>
          </a:xfrm>
          <a:prstGeom prst="rect">
            <a:avLst/>
          </a:prstGeom>
          <a:ln>
            <a:noFill/>
          </a:ln>
        </p:spPr>
        <p:txBody>
          <a:bodyPr wrap="none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3   2   5  0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124" name="矩形 123"/>
          <p:cNvSpPr/>
          <p:nvPr/>
        </p:nvSpPr>
        <p:spPr>
          <a:xfrm>
            <a:off x="3707904" y="2439202"/>
            <a:ext cx="398844" cy="99664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11" name="圆角矩形标注 10"/>
          <p:cNvSpPr/>
          <p:nvPr/>
        </p:nvSpPr>
        <p:spPr>
          <a:xfrm>
            <a:off x="1259632" y="3468803"/>
            <a:ext cx="2376264" cy="975157"/>
          </a:xfrm>
          <a:prstGeom prst="wedgeRoundRectCallout">
            <a:avLst>
              <a:gd name="adj1" fmla="val 51318"/>
              <a:gd name="adj2" fmla="val -90852"/>
              <a:gd name="adj3" fmla="val 16667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千位相同比较百位上的数。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1" name="矩形 130"/>
          <p:cNvSpPr/>
          <p:nvPr/>
        </p:nvSpPr>
        <p:spPr>
          <a:xfrm>
            <a:off x="4461188" y="2427735"/>
            <a:ext cx="398844" cy="1008113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133" name="圆角矩形标注 132"/>
          <p:cNvSpPr/>
          <p:nvPr/>
        </p:nvSpPr>
        <p:spPr>
          <a:xfrm>
            <a:off x="5292085" y="3447642"/>
            <a:ext cx="2592287" cy="910561"/>
          </a:xfrm>
          <a:prstGeom prst="wedgeRoundRectCallout">
            <a:avLst>
              <a:gd name="adj1" fmla="val -69702"/>
              <a:gd name="adj2" fmla="val -48382"/>
              <a:gd name="adj3" fmla="val 16667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百位上的</a:t>
            </a:r>
            <a:r>
              <a:rPr lang="en-US" altLang="zh-CN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大于</a:t>
            </a:r>
            <a:r>
              <a:rPr lang="en-US" altLang="zh-CN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，所以</a:t>
            </a:r>
            <a:r>
              <a:rPr lang="en-US" altLang="zh-CN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3300</a:t>
            </a:r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＞</a:t>
            </a:r>
            <a:r>
              <a:rPr lang="en-US" altLang="zh-CN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3250</a:t>
            </a:r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5" name="组合 24"/>
          <p:cNvGrpSpPr/>
          <p:nvPr/>
        </p:nvGrpSpPr>
        <p:grpSpPr bwMode="auto">
          <a:xfrm>
            <a:off x="1290488" y="2012237"/>
            <a:ext cx="1576748" cy="1013783"/>
            <a:chOff x="1257085" y="967627"/>
            <a:chExt cx="2254465" cy="1450605"/>
          </a:xfrm>
        </p:grpSpPr>
        <p:pic>
          <p:nvPicPr>
            <p:cNvPr id="26" name="图片 2"/>
            <p:cNvPicPr>
              <a:picLocks noChangeAspect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1257085" y="967627"/>
              <a:ext cx="2254465" cy="14506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8" name="文本框 3"/>
            <p:cNvSpPr txBox="1">
              <a:spLocks noChangeArrowheads="1"/>
            </p:cNvSpPr>
            <p:nvPr/>
          </p:nvSpPr>
          <p:spPr bwMode="auto">
            <a:xfrm>
              <a:off x="1614646" y="1451440"/>
              <a:ext cx="1442084" cy="5725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9pPr>
            </a:lstStyle>
            <a:p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方法一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9" name="TextBox 28"/>
          <p:cNvSpPr txBox="1"/>
          <p:nvPr/>
        </p:nvSpPr>
        <p:spPr>
          <a:xfrm>
            <a:off x="520231" y="443448"/>
            <a:ext cx="520390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base"/>
            <a:r>
              <a:rPr lang="zh-CN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在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  <a:sym typeface="Wingdings 2" panose="05020102010507070707"/>
              </a:rPr>
              <a:t>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里填“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&gt;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”或“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&lt;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31" name="图片 30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2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0" grpId="0"/>
      <p:bldP spid="118" grpId="0"/>
      <p:bldP spid="119" grpId="0"/>
      <p:bldP spid="120" grpId="0"/>
      <p:bldP spid="124" grpId="0" animBg="1"/>
      <p:bldP spid="124" grpId="1" animBg="1"/>
      <p:bldP spid="11" grpId="0" animBg="1"/>
      <p:bldP spid="131" grpId="0" animBg="1"/>
      <p:bldP spid="13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3" name="Group 4"/>
          <p:cNvGrpSpPr/>
          <p:nvPr/>
        </p:nvGrpSpPr>
        <p:grpSpPr bwMode="auto">
          <a:xfrm>
            <a:off x="2329011" y="955254"/>
            <a:ext cx="2057400" cy="2057400"/>
            <a:chOff x="672" y="1632"/>
            <a:chExt cx="1296" cy="1296"/>
          </a:xfrm>
        </p:grpSpPr>
        <p:sp>
          <p:nvSpPr>
            <p:cNvPr id="110" name="AutoShape 5"/>
            <p:cNvSpPr>
              <a:spLocks noChangeArrowheads="1"/>
            </p:cNvSpPr>
            <p:nvPr/>
          </p:nvSpPr>
          <p:spPr bwMode="auto">
            <a:xfrm>
              <a:off x="672" y="2496"/>
              <a:ext cx="1248" cy="432"/>
            </a:xfrm>
            <a:prstGeom prst="cube">
              <a:avLst>
                <a:gd name="adj" fmla="val 25000"/>
              </a:avLst>
            </a:prstGeom>
            <a:solidFill>
              <a:schemeClr val="accent2">
                <a:lumMod val="60000"/>
                <a:lumOff val="40000"/>
              </a:schemeClr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11" name="Line 6"/>
            <p:cNvSpPr>
              <a:spLocks noChangeShapeType="1"/>
            </p:cNvSpPr>
            <p:nvPr/>
          </p:nvSpPr>
          <p:spPr bwMode="auto">
            <a:xfrm>
              <a:off x="816" y="1632"/>
              <a:ext cx="0" cy="912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12" name="Line 7"/>
            <p:cNvSpPr>
              <a:spLocks noChangeShapeType="1"/>
            </p:cNvSpPr>
            <p:nvPr/>
          </p:nvSpPr>
          <p:spPr bwMode="auto">
            <a:xfrm>
              <a:off x="1056" y="1632"/>
              <a:ext cx="0" cy="912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13" name="Line 8"/>
            <p:cNvSpPr>
              <a:spLocks noChangeShapeType="1"/>
            </p:cNvSpPr>
            <p:nvPr/>
          </p:nvSpPr>
          <p:spPr bwMode="auto">
            <a:xfrm flipH="1">
              <a:off x="1296" y="1632"/>
              <a:ext cx="0" cy="912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14" name="Line 9"/>
            <p:cNvSpPr>
              <a:spLocks noChangeShapeType="1"/>
            </p:cNvSpPr>
            <p:nvPr/>
          </p:nvSpPr>
          <p:spPr bwMode="auto">
            <a:xfrm flipH="1">
              <a:off x="1536" y="1632"/>
              <a:ext cx="0" cy="912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15" name="Line 10"/>
            <p:cNvSpPr>
              <a:spLocks noChangeShapeType="1"/>
            </p:cNvSpPr>
            <p:nvPr/>
          </p:nvSpPr>
          <p:spPr bwMode="auto">
            <a:xfrm>
              <a:off x="1776" y="1632"/>
              <a:ext cx="0" cy="912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16" name="Text Box 11"/>
            <p:cNvSpPr txBox="1">
              <a:spLocks noChangeArrowheads="1"/>
            </p:cNvSpPr>
            <p:nvPr/>
          </p:nvSpPr>
          <p:spPr bwMode="auto">
            <a:xfrm>
              <a:off x="672" y="2640"/>
              <a:ext cx="1296" cy="2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en-US" sz="1800">
                  <a:latin typeface="黑体" panose="02010609060101010101" pitchFamily="49" charset="-122"/>
                  <a:ea typeface="黑体" panose="02010609060101010101" pitchFamily="49" charset="-122"/>
                </a:rPr>
                <a:t>万 千 百 十 个</a:t>
              </a:r>
              <a:endParaRPr lang="zh-CN" altLang="en-US" sz="18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74" name="Group 20"/>
          <p:cNvGrpSpPr/>
          <p:nvPr/>
        </p:nvGrpSpPr>
        <p:grpSpPr bwMode="auto">
          <a:xfrm>
            <a:off x="5538936" y="915566"/>
            <a:ext cx="2057400" cy="2057400"/>
            <a:chOff x="672" y="1632"/>
            <a:chExt cx="1296" cy="1296"/>
          </a:xfrm>
        </p:grpSpPr>
        <p:sp>
          <p:nvSpPr>
            <p:cNvPr id="103" name="AutoShape 21"/>
            <p:cNvSpPr>
              <a:spLocks noChangeArrowheads="1"/>
            </p:cNvSpPr>
            <p:nvPr/>
          </p:nvSpPr>
          <p:spPr bwMode="auto">
            <a:xfrm>
              <a:off x="672" y="2496"/>
              <a:ext cx="1248" cy="432"/>
            </a:xfrm>
            <a:prstGeom prst="cube">
              <a:avLst>
                <a:gd name="adj" fmla="val 25000"/>
              </a:avLst>
            </a:prstGeom>
            <a:solidFill>
              <a:schemeClr val="accent2">
                <a:lumMod val="60000"/>
                <a:lumOff val="40000"/>
              </a:schemeClr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04" name="Line 22"/>
            <p:cNvSpPr>
              <a:spLocks noChangeShapeType="1"/>
            </p:cNvSpPr>
            <p:nvPr/>
          </p:nvSpPr>
          <p:spPr bwMode="auto">
            <a:xfrm>
              <a:off x="816" y="1632"/>
              <a:ext cx="0" cy="912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5" name="Line 23"/>
            <p:cNvSpPr>
              <a:spLocks noChangeShapeType="1"/>
            </p:cNvSpPr>
            <p:nvPr/>
          </p:nvSpPr>
          <p:spPr bwMode="auto">
            <a:xfrm>
              <a:off x="1056" y="1632"/>
              <a:ext cx="0" cy="912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6" name="Line 24"/>
            <p:cNvSpPr>
              <a:spLocks noChangeShapeType="1"/>
            </p:cNvSpPr>
            <p:nvPr/>
          </p:nvSpPr>
          <p:spPr bwMode="auto">
            <a:xfrm flipH="1">
              <a:off x="1296" y="1632"/>
              <a:ext cx="0" cy="912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7" name="Line 25"/>
            <p:cNvSpPr>
              <a:spLocks noChangeShapeType="1"/>
            </p:cNvSpPr>
            <p:nvPr/>
          </p:nvSpPr>
          <p:spPr bwMode="auto">
            <a:xfrm flipH="1">
              <a:off x="1536" y="1632"/>
              <a:ext cx="0" cy="912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8" name="Line 26"/>
            <p:cNvSpPr>
              <a:spLocks noChangeShapeType="1"/>
            </p:cNvSpPr>
            <p:nvPr/>
          </p:nvSpPr>
          <p:spPr bwMode="auto">
            <a:xfrm>
              <a:off x="1776" y="1632"/>
              <a:ext cx="0" cy="912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9" name="Text Box 27"/>
            <p:cNvSpPr txBox="1">
              <a:spLocks noChangeArrowheads="1"/>
            </p:cNvSpPr>
            <p:nvPr/>
          </p:nvSpPr>
          <p:spPr bwMode="auto">
            <a:xfrm>
              <a:off x="672" y="2640"/>
              <a:ext cx="1296" cy="2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万 千 百 十 个</a:t>
              </a:r>
              <a:endParaRPr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5" name="Oval 28"/>
          <p:cNvSpPr>
            <a:spLocks noChangeArrowheads="1"/>
          </p:cNvSpPr>
          <p:nvPr/>
        </p:nvSpPr>
        <p:spPr bwMode="auto">
          <a:xfrm>
            <a:off x="2819549" y="2263354"/>
            <a:ext cx="228600" cy="15240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76" name="Oval 29"/>
          <p:cNvSpPr>
            <a:spLocks noChangeArrowheads="1"/>
          </p:cNvSpPr>
          <p:nvPr/>
        </p:nvSpPr>
        <p:spPr bwMode="auto">
          <a:xfrm>
            <a:off x="3210074" y="2117304"/>
            <a:ext cx="228600" cy="15240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77" name="Oval 30"/>
          <p:cNvSpPr>
            <a:spLocks noChangeArrowheads="1"/>
          </p:cNvSpPr>
          <p:nvPr/>
        </p:nvSpPr>
        <p:spPr bwMode="auto">
          <a:xfrm>
            <a:off x="2819549" y="2115716"/>
            <a:ext cx="228600" cy="15240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78" name="Oval 31"/>
          <p:cNvSpPr>
            <a:spLocks noChangeArrowheads="1"/>
          </p:cNvSpPr>
          <p:nvPr/>
        </p:nvSpPr>
        <p:spPr bwMode="auto">
          <a:xfrm>
            <a:off x="3210074" y="2263354"/>
            <a:ext cx="228600" cy="15240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79" name="Oval 38"/>
          <p:cNvSpPr>
            <a:spLocks noChangeArrowheads="1"/>
          </p:cNvSpPr>
          <p:nvPr/>
        </p:nvSpPr>
        <p:spPr bwMode="auto">
          <a:xfrm>
            <a:off x="2819549" y="1963316"/>
            <a:ext cx="228600" cy="15240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80" name="Oval 44"/>
          <p:cNvSpPr>
            <a:spLocks noChangeArrowheads="1"/>
          </p:cNvSpPr>
          <p:nvPr/>
        </p:nvSpPr>
        <p:spPr bwMode="auto">
          <a:xfrm rot="21385420">
            <a:off x="6787141" y="1766466"/>
            <a:ext cx="228600" cy="15240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81" name="Oval 45"/>
          <p:cNvSpPr>
            <a:spLocks noChangeArrowheads="1"/>
          </p:cNvSpPr>
          <p:nvPr/>
        </p:nvSpPr>
        <p:spPr bwMode="auto">
          <a:xfrm rot="21385420">
            <a:off x="6787141" y="1617241"/>
            <a:ext cx="228600" cy="15240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82" name="Oval 46"/>
          <p:cNvSpPr>
            <a:spLocks noChangeArrowheads="1"/>
          </p:cNvSpPr>
          <p:nvPr/>
        </p:nvSpPr>
        <p:spPr bwMode="auto">
          <a:xfrm rot="21385420">
            <a:off x="6787141" y="2066504"/>
            <a:ext cx="228600" cy="15240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83" name="Oval 47"/>
          <p:cNvSpPr>
            <a:spLocks noChangeArrowheads="1"/>
          </p:cNvSpPr>
          <p:nvPr/>
        </p:nvSpPr>
        <p:spPr bwMode="auto">
          <a:xfrm rot="21385420">
            <a:off x="6787141" y="2215729"/>
            <a:ext cx="228600" cy="15240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84" name="Oval 48"/>
          <p:cNvSpPr>
            <a:spLocks noChangeArrowheads="1"/>
          </p:cNvSpPr>
          <p:nvPr/>
        </p:nvSpPr>
        <p:spPr bwMode="auto">
          <a:xfrm rot="21385420">
            <a:off x="6787141" y="1915691"/>
            <a:ext cx="228600" cy="15240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87" name="Oval 42"/>
          <p:cNvSpPr>
            <a:spLocks noChangeArrowheads="1"/>
          </p:cNvSpPr>
          <p:nvPr/>
        </p:nvSpPr>
        <p:spPr bwMode="auto">
          <a:xfrm>
            <a:off x="6412061" y="2069679"/>
            <a:ext cx="228600" cy="15240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88" name="Oval 43"/>
          <p:cNvSpPr>
            <a:spLocks noChangeArrowheads="1"/>
          </p:cNvSpPr>
          <p:nvPr/>
        </p:nvSpPr>
        <p:spPr bwMode="auto">
          <a:xfrm>
            <a:off x="6412061" y="2212554"/>
            <a:ext cx="228600" cy="15240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95" name="Oval 47"/>
          <p:cNvSpPr>
            <a:spLocks noChangeArrowheads="1"/>
          </p:cNvSpPr>
          <p:nvPr/>
        </p:nvSpPr>
        <p:spPr bwMode="auto">
          <a:xfrm>
            <a:off x="3210074" y="1972841"/>
            <a:ext cx="228600" cy="15240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58" name="Oval 46"/>
          <p:cNvSpPr>
            <a:spLocks noChangeArrowheads="1"/>
          </p:cNvSpPr>
          <p:nvPr/>
        </p:nvSpPr>
        <p:spPr bwMode="auto">
          <a:xfrm rot="21385420">
            <a:off x="6067061" y="2055975"/>
            <a:ext cx="228600" cy="15240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59" name="Oval 47"/>
          <p:cNvSpPr>
            <a:spLocks noChangeArrowheads="1"/>
          </p:cNvSpPr>
          <p:nvPr/>
        </p:nvSpPr>
        <p:spPr bwMode="auto">
          <a:xfrm rot="21385420">
            <a:off x="6067061" y="2205200"/>
            <a:ext cx="228600" cy="15240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60" name="Oval 48"/>
          <p:cNvSpPr>
            <a:spLocks noChangeArrowheads="1"/>
          </p:cNvSpPr>
          <p:nvPr/>
        </p:nvSpPr>
        <p:spPr bwMode="auto">
          <a:xfrm rot="21385420">
            <a:off x="6067061" y="1905162"/>
            <a:ext cx="228600" cy="15240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48" name="圆角矩形 47"/>
          <p:cNvSpPr/>
          <p:nvPr/>
        </p:nvSpPr>
        <p:spPr>
          <a:xfrm>
            <a:off x="971604" y="3405666"/>
            <a:ext cx="6971869" cy="1110300"/>
          </a:xfrm>
          <a:prstGeom prst="roundRect">
            <a:avLst/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两个数的位数相同，都是四位数，从最高位千位比起，千位相同，再比较百位</a:t>
            </a:r>
            <a:r>
              <a:rPr lang="en-US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3300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百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位上是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3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，表示</a:t>
            </a:r>
            <a:r>
              <a:rPr lang="en-US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3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个百，</a:t>
            </a:r>
            <a:r>
              <a:rPr lang="en-US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3250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百位上是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2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，表示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2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个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百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，</a:t>
            </a:r>
            <a:r>
              <a:rPr lang="en-US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3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个百比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2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个百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大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，所以</a:t>
            </a:r>
            <a:r>
              <a:rPr lang="en-US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3300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＞</a:t>
            </a:r>
            <a:r>
              <a:rPr lang="en-US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3250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。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宋体" panose="02010600030101010101" pitchFamily="2" charset="-122"/>
            </a:endParaRPr>
          </a:p>
        </p:txBody>
      </p:sp>
      <p:grpSp>
        <p:nvGrpSpPr>
          <p:cNvPr id="50" name="组合 49"/>
          <p:cNvGrpSpPr/>
          <p:nvPr/>
        </p:nvGrpSpPr>
        <p:grpSpPr bwMode="auto">
          <a:xfrm>
            <a:off x="806440" y="2139704"/>
            <a:ext cx="1576748" cy="1013783"/>
            <a:chOff x="1257085" y="967627"/>
            <a:chExt cx="2254465" cy="1450605"/>
          </a:xfrm>
        </p:grpSpPr>
        <p:pic>
          <p:nvPicPr>
            <p:cNvPr id="51" name="图片 2"/>
            <p:cNvPicPr>
              <a:picLocks noChangeAspect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1257085" y="967627"/>
              <a:ext cx="2254465" cy="14506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2" name="文本框 3"/>
            <p:cNvSpPr txBox="1">
              <a:spLocks noChangeArrowheads="1"/>
            </p:cNvSpPr>
            <p:nvPr/>
          </p:nvSpPr>
          <p:spPr bwMode="auto">
            <a:xfrm>
              <a:off x="1614646" y="1451440"/>
              <a:ext cx="1442084" cy="5725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9pPr>
            </a:lstStyle>
            <a:p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方法二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53" name="Text Box 49"/>
          <p:cNvSpPr txBox="1">
            <a:spLocks noChangeArrowheads="1"/>
          </p:cNvSpPr>
          <p:nvPr/>
        </p:nvSpPr>
        <p:spPr bwMode="auto">
          <a:xfrm>
            <a:off x="2819553" y="2940646"/>
            <a:ext cx="90922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eaLnBrk="1" hangingPunct="1"/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3300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4" name="Text Box 51"/>
          <p:cNvSpPr txBox="1">
            <a:spLocks noChangeArrowheads="1"/>
          </p:cNvSpPr>
          <p:nvPr/>
        </p:nvSpPr>
        <p:spPr bwMode="auto">
          <a:xfrm>
            <a:off x="5957453" y="2954455"/>
            <a:ext cx="90922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eaLnBrk="1" hangingPunct="1"/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3250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5" name="Oval 34"/>
          <p:cNvSpPr>
            <a:spLocks noChangeArrowheads="1"/>
          </p:cNvSpPr>
          <p:nvPr/>
        </p:nvSpPr>
        <p:spPr bwMode="auto">
          <a:xfrm>
            <a:off x="4563869" y="2784601"/>
            <a:ext cx="539750" cy="539750"/>
          </a:xfrm>
          <a:prstGeom prst="ellipse">
            <a:avLst/>
          </a:prstGeom>
          <a:noFill/>
          <a:ln w="1905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eaLnBrk="1" hangingPunct="1"/>
            <a:endParaRPr lang="zh-CN" altLang="en-US" sz="1600"/>
          </a:p>
        </p:txBody>
      </p:sp>
      <p:sp>
        <p:nvSpPr>
          <p:cNvPr id="56" name="Rectangle 35"/>
          <p:cNvSpPr>
            <a:spLocks noChangeArrowheads="1"/>
          </p:cNvSpPr>
          <p:nvPr/>
        </p:nvSpPr>
        <p:spPr bwMode="auto">
          <a:xfrm>
            <a:off x="4621813" y="2715768"/>
            <a:ext cx="42386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 eaLnBrk="1" hangingPunct="1"/>
            <a:r>
              <a:rPr kumimoji="1"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＞</a:t>
            </a:r>
            <a:endParaRPr kumimoji="1" lang="en-US" altLang="zh-CN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668051" y="973923"/>
            <a:ext cx="118316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520231" y="443448"/>
            <a:ext cx="520390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base"/>
            <a:r>
              <a:rPr lang="zh-CN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在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  <a:sym typeface="Wingdings 2" panose="05020102010507070707"/>
              </a:rPr>
              <a:t>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里填“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&gt;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”或“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&lt;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62" name="组合 61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63" name="图片 62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64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 bldLvl="0" animBg="1"/>
      <p:bldP spid="5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圆角矩形 13"/>
          <p:cNvSpPr/>
          <p:nvPr/>
        </p:nvSpPr>
        <p:spPr>
          <a:xfrm>
            <a:off x="2077826" y="2715766"/>
            <a:ext cx="4798430" cy="1728192"/>
          </a:xfrm>
          <a:prstGeom prst="roundRect">
            <a:avLst/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如果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两个数的位数相同，就从高位比起，最高位上的数相同，就依次比较下一位上的数，直到比较出两个数的大小为止。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67544" y="1131592"/>
            <a:ext cx="7200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419654" y="1034250"/>
            <a:ext cx="3019102" cy="15145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865270" y="987576"/>
            <a:ext cx="3537721" cy="16561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1" name="Rectangle 35"/>
          <p:cNvSpPr>
            <a:spLocks noChangeArrowheads="1"/>
          </p:cNvSpPr>
          <p:nvPr/>
        </p:nvSpPr>
        <p:spPr bwMode="auto">
          <a:xfrm>
            <a:off x="2627784" y="2110087"/>
            <a:ext cx="42386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 eaLnBrk="1" hangingPunct="1"/>
            <a:r>
              <a:rPr kumimoji="1"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＜</a:t>
            </a:r>
            <a:endParaRPr kumimoji="1"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2" name="Rectangle 35"/>
          <p:cNvSpPr>
            <a:spLocks noChangeArrowheads="1"/>
          </p:cNvSpPr>
          <p:nvPr/>
        </p:nvSpPr>
        <p:spPr bwMode="auto">
          <a:xfrm>
            <a:off x="6370266" y="2182095"/>
            <a:ext cx="42386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 eaLnBrk="1" hangingPunct="1"/>
            <a:r>
              <a:rPr kumimoji="1"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＞</a:t>
            </a:r>
            <a:endParaRPr kumimoji="1"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20231" y="443448"/>
            <a:ext cx="520390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base"/>
            <a:r>
              <a:rPr lang="zh-CN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在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  <a:sym typeface="Wingdings 2" panose="05020102010507070707"/>
              </a:rPr>
              <a:t>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里填“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&gt;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”或“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&lt;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211960" y="1029967"/>
            <a:ext cx="7200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22" name="图片 21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3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61" grpId="0"/>
      <p:bldP spid="6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 4"/>
          <p:cNvSpPr>
            <a:spLocks noChangeArrowheads="1"/>
          </p:cNvSpPr>
          <p:nvPr/>
        </p:nvSpPr>
        <p:spPr bwMode="auto">
          <a:xfrm>
            <a:off x="467544" y="896402"/>
            <a:ext cx="424847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在〇里填“＞”或“＜”。</a:t>
            </a:r>
            <a:endParaRPr lang="zh-CN" altLang="en-US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矩形 4"/>
          <p:cNvSpPr>
            <a:spLocks noChangeArrowheads="1"/>
          </p:cNvSpPr>
          <p:nvPr/>
        </p:nvSpPr>
        <p:spPr bwMode="auto">
          <a:xfrm>
            <a:off x="1403648" y="1431816"/>
            <a:ext cx="4248472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7435 </a:t>
            </a:r>
            <a:r>
              <a:rPr lang="zh-CN" altLang="en-US" sz="40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〇 </a:t>
            </a:r>
            <a:r>
              <a:rPr lang="en-US" altLang="zh-CN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6890</a:t>
            </a:r>
            <a:endParaRPr lang="zh-CN" altLang="en-US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矩形 4"/>
          <p:cNvSpPr>
            <a:spLocks noChangeArrowheads="1"/>
          </p:cNvSpPr>
          <p:nvPr/>
        </p:nvSpPr>
        <p:spPr bwMode="auto">
          <a:xfrm>
            <a:off x="1259632" y="2223904"/>
            <a:ext cx="4248472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4321  </a:t>
            </a:r>
            <a:r>
              <a:rPr lang="zh-CN" altLang="en-US" sz="40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〇</a:t>
            </a:r>
            <a:r>
              <a:rPr lang="zh-CN" altLang="en-US" sz="36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4312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矩形 4"/>
          <p:cNvSpPr>
            <a:spLocks noChangeArrowheads="1"/>
          </p:cNvSpPr>
          <p:nvPr/>
        </p:nvSpPr>
        <p:spPr bwMode="auto">
          <a:xfrm>
            <a:off x="4716016" y="1419622"/>
            <a:ext cx="4248472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3174  </a:t>
            </a:r>
            <a:r>
              <a:rPr lang="zh-CN" altLang="en-US" sz="40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〇</a:t>
            </a:r>
            <a:r>
              <a:rPr lang="zh-CN" altLang="en-US" sz="36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3471</a:t>
            </a:r>
            <a:endParaRPr lang="zh-CN" altLang="en-US" sz="20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矩形 4"/>
          <p:cNvSpPr>
            <a:spLocks noChangeArrowheads="1"/>
          </p:cNvSpPr>
          <p:nvPr/>
        </p:nvSpPr>
        <p:spPr bwMode="auto">
          <a:xfrm>
            <a:off x="4788024" y="2139702"/>
            <a:ext cx="4248472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3285  </a:t>
            </a:r>
            <a:r>
              <a:rPr lang="zh-CN" altLang="en-US" sz="40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〇</a:t>
            </a:r>
            <a:r>
              <a:rPr lang="zh-CN" altLang="en-US" sz="36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6005</a:t>
            </a:r>
            <a:endParaRPr lang="zh-CN" altLang="en-US" sz="20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Box 5"/>
          <p:cNvSpPr txBox="1"/>
          <p:nvPr/>
        </p:nvSpPr>
        <p:spPr>
          <a:xfrm>
            <a:off x="2339756" y="1534864"/>
            <a:ext cx="2333625" cy="60939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＜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TextBox 5"/>
          <p:cNvSpPr txBox="1"/>
          <p:nvPr/>
        </p:nvSpPr>
        <p:spPr>
          <a:xfrm>
            <a:off x="2382395" y="2295912"/>
            <a:ext cx="2333625" cy="60939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＞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TextBox 5"/>
          <p:cNvSpPr txBox="1"/>
          <p:nvPr/>
        </p:nvSpPr>
        <p:spPr>
          <a:xfrm>
            <a:off x="5868148" y="1539163"/>
            <a:ext cx="2333625" cy="60939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＜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TextBox 5"/>
          <p:cNvSpPr txBox="1"/>
          <p:nvPr/>
        </p:nvSpPr>
        <p:spPr>
          <a:xfrm>
            <a:off x="5910783" y="2259243"/>
            <a:ext cx="2333625" cy="60939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＜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5" name="Picture 13" descr="]CW1~AO2WS3PM)7T`SI)S[O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822213" y="3221129"/>
            <a:ext cx="1358897" cy="13668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6" name="组合 25"/>
          <p:cNvGrpSpPr/>
          <p:nvPr/>
        </p:nvGrpSpPr>
        <p:grpSpPr>
          <a:xfrm>
            <a:off x="971600" y="3003800"/>
            <a:ext cx="5688632" cy="1164321"/>
            <a:chOff x="332426" y="4362334"/>
            <a:chExt cx="2968388" cy="1176145"/>
          </a:xfrm>
          <a:solidFill>
            <a:schemeClr val="accent2">
              <a:lumMod val="20000"/>
              <a:lumOff val="80000"/>
            </a:schemeClr>
          </a:solidFill>
        </p:grpSpPr>
        <p:sp>
          <p:nvSpPr>
            <p:cNvPr id="27" name="AutoShape 27"/>
            <p:cNvSpPr>
              <a:spLocks noChangeArrowheads="1"/>
            </p:cNvSpPr>
            <p:nvPr/>
          </p:nvSpPr>
          <p:spPr bwMode="auto">
            <a:xfrm>
              <a:off x="332426" y="4362334"/>
              <a:ext cx="2968388" cy="1176145"/>
            </a:xfrm>
            <a:prstGeom prst="cloudCallout">
              <a:avLst>
                <a:gd name="adj1" fmla="val 61235"/>
                <a:gd name="adj2" fmla="val 15693"/>
              </a:avLst>
            </a:prstGeom>
            <a:noFill/>
            <a:ln w="19050">
              <a:solidFill>
                <a:srgbClr val="3399FF"/>
              </a:solidFill>
              <a:miter lim="800000"/>
            </a:ln>
          </p:spPr>
          <p:txBody>
            <a:bodyPr lIns="68580" tIns="34290" rIns="68580" bIns="34290"/>
            <a:lstStyle>
              <a:lvl1pPr indent="-3429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20000"/>
                </a:spcBef>
                <a:defRPr/>
              </a:pPr>
              <a:endPara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>
              <a:off x="704925" y="4465892"/>
              <a:ext cx="2370442" cy="83943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eaLnBrk="0" hangingPunct="0"/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  <a:sym typeface="宋体" panose="02010600030101010101" pitchFamily="2" charset="-122"/>
                </a:rPr>
                <a:t>位数相同，就从高位开始比较，直到比出大小为止。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31" name="图片 30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2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33" name="图片 32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192082" y="492073"/>
            <a:ext cx="366860" cy="456338"/>
          </a:xfrm>
          <a:prstGeom prst="rect">
            <a:avLst/>
          </a:prstGeom>
        </p:spPr>
      </p:pic>
      <p:sp>
        <p:nvSpPr>
          <p:cNvPr id="34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课堂练习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000"/>
                            </p:stCondLst>
                            <p:childTnLst>
                              <p:par>
                                <p:cTn id="36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14" grpId="0"/>
      <p:bldP spid="15" grpId="0"/>
      <p:bldP spid="16" grpId="0"/>
      <p:bldP spid="17" grpId="0"/>
      <p:bldP spid="18" grpId="0"/>
      <p:bldP spid="19" grpId="0"/>
      <p:bldP spid="22" grpId="0"/>
      <p:bldP spid="2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矩形 4"/>
          <p:cNvSpPr>
            <a:spLocks noChangeArrowheads="1"/>
          </p:cNvSpPr>
          <p:nvPr/>
        </p:nvSpPr>
        <p:spPr bwMode="auto">
          <a:xfrm>
            <a:off x="611564" y="411510"/>
            <a:ext cx="732862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先填数，再比较大小。</a:t>
            </a:r>
            <a:endParaRPr lang="zh-CN" altLang="en-US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1" name="Group 11"/>
          <p:cNvGrpSpPr/>
          <p:nvPr/>
        </p:nvGrpSpPr>
        <p:grpSpPr>
          <a:xfrm>
            <a:off x="1187628" y="1549876"/>
            <a:ext cx="1590675" cy="1543050"/>
            <a:chOff x="0" y="0"/>
            <a:chExt cx="1336" cy="1296"/>
          </a:xfrm>
        </p:grpSpPr>
        <p:sp>
          <p:nvSpPr>
            <p:cNvPr id="32" name="AutoShape 12"/>
            <p:cNvSpPr/>
            <p:nvPr/>
          </p:nvSpPr>
          <p:spPr>
            <a:xfrm>
              <a:off x="0" y="864"/>
              <a:ext cx="1248" cy="432"/>
            </a:xfrm>
            <a:prstGeom prst="cube">
              <a:avLst>
                <a:gd name="adj" fmla="val 25000"/>
              </a:avLst>
            </a:prstGeom>
            <a:solidFill>
              <a:srgbClr val="FF9F9F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 sz="105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3" name="Line 13"/>
            <p:cNvSpPr/>
            <p:nvPr/>
          </p:nvSpPr>
          <p:spPr>
            <a:xfrm>
              <a:off x="144" y="0"/>
              <a:ext cx="0" cy="912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40" name="Line 14"/>
            <p:cNvSpPr/>
            <p:nvPr/>
          </p:nvSpPr>
          <p:spPr>
            <a:xfrm>
              <a:off x="384" y="0"/>
              <a:ext cx="0" cy="912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41" name="Line 15"/>
            <p:cNvSpPr/>
            <p:nvPr/>
          </p:nvSpPr>
          <p:spPr>
            <a:xfrm flipH="1">
              <a:off x="624" y="0"/>
              <a:ext cx="0" cy="912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42" name="Line 16"/>
            <p:cNvSpPr/>
            <p:nvPr/>
          </p:nvSpPr>
          <p:spPr>
            <a:xfrm flipH="1">
              <a:off x="864" y="0"/>
              <a:ext cx="0" cy="912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43" name="Line 17"/>
            <p:cNvSpPr/>
            <p:nvPr/>
          </p:nvSpPr>
          <p:spPr>
            <a:xfrm>
              <a:off x="1104" y="0"/>
              <a:ext cx="0" cy="912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45" name="Text Box 18"/>
            <p:cNvSpPr txBox="1"/>
            <p:nvPr/>
          </p:nvSpPr>
          <p:spPr>
            <a:xfrm>
              <a:off x="40" y="963"/>
              <a:ext cx="1296" cy="25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万 千 百 十 个</a:t>
              </a:r>
              <a:endParaRPr lang="zh-CN" altLang="en-US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46" name="Oval 28"/>
          <p:cNvSpPr/>
          <p:nvPr/>
        </p:nvSpPr>
        <p:spPr>
          <a:xfrm>
            <a:off x="2138933" y="2523808"/>
            <a:ext cx="171450" cy="114300"/>
          </a:xfrm>
          <a:prstGeom prst="ellipse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105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7" name="Oval 29"/>
          <p:cNvSpPr/>
          <p:nvPr/>
        </p:nvSpPr>
        <p:spPr>
          <a:xfrm>
            <a:off x="2138933" y="2409508"/>
            <a:ext cx="171450" cy="114300"/>
          </a:xfrm>
          <a:prstGeom prst="ellipse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105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8" name="Oval 30"/>
          <p:cNvSpPr/>
          <p:nvPr/>
        </p:nvSpPr>
        <p:spPr>
          <a:xfrm>
            <a:off x="2138933" y="2295208"/>
            <a:ext cx="171450" cy="114300"/>
          </a:xfrm>
          <a:prstGeom prst="ellipse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105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0" name="Oval 33"/>
          <p:cNvSpPr/>
          <p:nvPr/>
        </p:nvSpPr>
        <p:spPr>
          <a:xfrm>
            <a:off x="2423492" y="1984455"/>
            <a:ext cx="171450" cy="114300"/>
          </a:xfrm>
          <a:prstGeom prst="ellipse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105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1" name="Oval 34"/>
          <p:cNvSpPr/>
          <p:nvPr/>
        </p:nvSpPr>
        <p:spPr>
          <a:xfrm>
            <a:off x="1853183" y="2516664"/>
            <a:ext cx="171450" cy="114300"/>
          </a:xfrm>
          <a:prstGeom prst="ellipse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105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2" name="Oval 35"/>
          <p:cNvSpPr/>
          <p:nvPr/>
        </p:nvSpPr>
        <p:spPr>
          <a:xfrm>
            <a:off x="1853183" y="2402364"/>
            <a:ext cx="171450" cy="114300"/>
          </a:xfrm>
          <a:prstGeom prst="ellipse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105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3" name="Oval 36"/>
          <p:cNvSpPr/>
          <p:nvPr/>
        </p:nvSpPr>
        <p:spPr>
          <a:xfrm>
            <a:off x="1548383" y="2515474"/>
            <a:ext cx="171450" cy="114300"/>
          </a:xfrm>
          <a:prstGeom prst="ellipse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105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4" name="Oval 37"/>
          <p:cNvSpPr/>
          <p:nvPr/>
        </p:nvSpPr>
        <p:spPr>
          <a:xfrm>
            <a:off x="2423492" y="2519045"/>
            <a:ext cx="171450" cy="114300"/>
          </a:xfrm>
          <a:prstGeom prst="ellipse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105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5" name="Oval 38"/>
          <p:cNvSpPr/>
          <p:nvPr/>
        </p:nvSpPr>
        <p:spPr>
          <a:xfrm>
            <a:off x="2423492" y="2413080"/>
            <a:ext cx="171450" cy="114300"/>
          </a:xfrm>
          <a:prstGeom prst="ellipse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105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6" name="Oval 39"/>
          <p:cNvSpPr/>
          <p:nvPr/>
        </p:nvSpPr>
        <p:spPr>
          <a:xfrm>
            <a:off x="2423492" y="2305924"/>
            <a:ext cx="171450" cy="114300"/>
          </a:xfrm>
          <a:prstGeom prst="ellipse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105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7" name="Oval 40"/>
          <p:cNvSpPr/>
          <p:nvPr/>
        </p:nvSpPr>
        <p:spPr>
          <a:xfrm>
            <a:off x="2423492" y="2198767"/>
            <a:ext cx="171450" cy="114300"/>
          </a:xfrm>
          <a:prstGeom prst="ellipse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105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8" name="Oval 41"/>
          <p:cNvSpPr/>
          <p:nvPr/>
        </p:nvSpPr>
        <p:spPr>
          <a:xfrm>
            <a:off x="2423492" y="2091611"/>
            <a:ext cx="171450" cy="114300"/>
          </a:xfrm>
          <a:prstGeom prst="ellipse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105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59" name="Group 11"/>
          <p:cNvGrpSpPr/>
          <p:nvPr/>
        </p:nvGrpSpPr>
        <p:grpSpPr>
          <a:xfrm>
            <a:off x="3779916" y="1491630"/>
            <a:ext cx="1590675" cy="1543050"/>
            <a:chOff x="0" y="0"/>
            <a:chExt cx="1336" cy="1296"/>
          </a:xfrm>
        </p:grpSpPr>
        <p:sp>
          <p:nvSpPr>
            <p:cNvPr id="60" name="AutoShape 12"/>
            <p:cNvSpPr/>
            <p:nvPr/>
          </p:nvSpPr>
          <p:spPr>
            <a:xfrm>
              <a:off x="0" y="864"/>
              <a:ext cx="1248" cy="432"/>
            </a:xfrm>
            <a:prstGeom prst="cube">
              <a:avLst>
                <a:gd name="adj" fmla="val 25000"/>
              </a:avLst>
            </a:prstGeom>
            <a:solidFill>
              <a:srgbClr val="FF9F9F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 sz="105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" name="Line 13"/>
            <p:cNvSpPr/>
            <p:nvPr/>
          </p:nvSpPr>
          <p:spPr>
            <a:xfrm>
              <a:off x="144" y="0"/>
              <a:ext cx="0" cy="912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62" name="Line 14"/>
            <p:cNvSpPr/>
            <p:nvPr/>
          </p:nvSpPr>
          <p:spPr>
            <a:xfrm>
              <a:off x="384" y="0"/>
              <a:ext cx="0" cy="912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63" name="Line 15"/>
            <p:cNvSpPr/>
            <p:nvPr/>
          </p:nvSpPr>
          <p:spPr>
            <a:xfrm flipH="1">
              <a:off x="624" y="0"/>
              <a:ext cx="0" cy="912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64" name="Line 16"/>
            <p:cNvSpPr/>
            <p:nvPr/>
          </p:nvSpPr>
          <p:spPr>
            <a:xfrm flipH="1">
              <a:off x="864" y="0"/>
              <a:ext cx="0" cy="912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65" name="Line 17"/>
            <p:cNvSpPr/>
            <p:nvPr/>
          </p:nvSpPr>
          <p:spPr>
            <a:xfrm>
              <a:off x="1104" y="0"/>
              <a:ext cx="0" cy="912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66" name="Text Box 18"/>
            <p:cNvSpPr txBox="1"/>
            <p:nvPr/>
          </p:nvSpPr>
          <p:spPr>
            <a:xfrm>
              <a:off x="40" y="963"/>
              <a:ext cx="1296" cy="25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万 千 百 十 个</a:t>
              </a:r>
              <a:endParaRPr lang="zh-CN" altLang="en-US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67" name="Oval 28"/>
          <p:cNvSpPr/>
          <p:nvPr/>
        </p:nvSpPr>
        <p:spPr>
          <a:xfrm>
            <a:off x="4731221" y="2465562"/>
            <a:ext cx="171450" cy="114300"/>
          </a:xfrm>
          <a:prstGeom prst="ellipse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105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8" name="Oval 29"/>
          <p:cNvSpPr/>
          <p:nvPr/>
        </p:nvSpPr>
        <p:spPr>
          <a:xfrm>
            <a:off x="4731221" y="2351262"/>
            <a:ext cx="171450" cy="114300"/>
          </a:xfrm>
          <a:prstGeom prst="ellipse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105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9" name="Oval 30"/>
          <p:cNvSpPr/>
          <p:nvPr/>
        </p:nvSpPr>
        <p:spPr>
          <a:xfrm>
            <a:off x="4731221" y="2236962"/>
            <a:ext cx="171450" cy="114300"/>
          </a:xfrm>
          <a:prstGeom prst="ellipse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105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1" name="Oval 33"/>
          <p:cNvSpPr/>
          <p:nvPr/>
        </p:nvSpPr>
        <p:spPr>
          <a:xfrm>
            <a:off x="4722515" y="2062262"/>
            <a:ext cx="171450" cy="114300"/>
          </a:xfrm>
          <a:prstGeom prst="ellipse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105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2" name="Oval 34"/>
          <p:cNvSpPr/>
          <p:nvPr/>
        </p:nvSpPr>
        <p:spPr>
          <a:xfrm>
            <a:off x="4440263" y="2326010"/>
            <a:ext cx="171450" cy="114300"/>
          </a:xfrm>
          <a:prstGeom prst="ellipse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105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3" name="Oval 35"/>
          <p:cNvSpPr/>
          <p:nvPr/>
        </p:nvSpPr>
        <p:spPr>
          <a:xfrm>
            <a:off x="4184526" y="2457450"/>
            <a:ext cx="171450" cy="114300"/>
          </a:xfrm>
          <a:prstGeom prst="ellipse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105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4" name="Oval 36"/>
          <p:cNvSpPr/>
          <p:nvPr/>
        </p:nvSpPr>
        <p:spPr>
          <a:xfrm>
            <a:off x="4434483" y="2457228"/>
            <a:ext cx="171450" cy="114300"/>
          </a:xfrm>
          <a:prstGeom prst="ellipse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105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5" name="Oval 37"/>
          <p:cNvSpPr/>
          <p:nvPr/>
        </p:nvSpPr>
        <p:spPr>
          <a:xfrm>
            <a:off x="5015780" y="2460799"/>
            <a:ext cx="171450" cy="114300"/>
          </a:xfrm>
          <a:prstGeom prst="ellipse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105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6" name="Oval 38"/>
          <p:cNvSpPr/>
          <p:nvPr/>
        </p:nvSpPr>
        <p:spPr>
          <a:xfrm>
            <a:off x="5015780" y="2354834"/>
            <a:ext cx="171450" cy="114300"/>
          </a:xfrm>
          <a:prstGeom prst="ellipse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105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7" name="Oval 39"/>
          <p:cNvSpPr/>
          <p:nvPr/>
        </p:nvSpPr>
        <p:spPr>
          <a:xfrm>
            <a:off x="5015780" y="2247678"/>
            <a:ext cx="171450" cy="114300"/>
          </a:xfrm>
          <a:prstGeom prst="ellipse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105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8" name="Oval 40"/>
          <p:cNvSpPr/>
          <p:nvPr/>
        </p:nvSpPr>
        <p:spPr>
          <a:xfrm>
            <a:off x="5015780" y="2140521"/>
            <a:ext cx="171450" cy="114300"/>
          </a:xfrm>
          <a:prstGeom prst="ellipse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105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9" name="Oval 41"/>
          <p:cNvSpPr/>
          <p:nvPr/>
        </p:nvSpPr>
        <p:spPr>
          <a:xfrm>
            <a:off x="4722515" y="2169418"/>
            <a:ext cx="171450" cy="114300"/>
          </a:xfrm>
          <a:prstGeom prst="ellipse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105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0" name="矩形 4"/>
          <p:cNvSpPr>
            <a:spLocks noChangeArrowheads="1"/>
          </p:cNvSpPr>
          <p:nvPr/>
        </p:nvSpPr>
        <p:spPr bwMode="auto">
          <a:xfrm>
            <a:off x="1403648" y="3187897"/>
            <a:ext cx="3952394" cy="5909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buNone/>
            </a:pPr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（     ）</a:t>
            </a:r>
            <a:r>
              <a:rPr lang="zh-CN" altLang="en-US" sz="3600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〇</a:t>
            </a:r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（     ）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3" name="TextBox 82"/>
          <p:cNvSpPr txBox="1"/>
          <p:nvPr/>
        </p:nvSpPr>
        <p:spPr>
          <a:xfrm>
            <a:off x="1794322" y="3219822"/>
            <a:ext cx="125834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1236</a:t>
            </a:r>
            <a:endParaRPr lang="zh-CN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4" name="TextBox 83"/>
          <p:cNvSpPr txBox="1"/>
          <p:nvPr/>
        </p:nvSpPr>
        <p:spPr>
          <a:xfrm>
            <a:off x="3059836" y="3219824"/>
            <a:ext cx="125834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＜</a:t>
            </a:r>
            <a:endParaRPr lang="zh-CN" altLang="zh-CN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5" name="TextBox 84"/>
          <p:cNvSpPr txBox="1"/>
          <p:nvPr/>
        </p:nvSpPr>
        <p:spPr>
          <a:xfrm>
            <a:off x="3923932" y="3219822"/>
            <a:ext cx="12118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1254</a:t>
            </a:r>
            <a:endParaRPr lang="zh-CN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70" name="Picture 13" descr="]CW1~AO2WS3PM)7T`SI)S[O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7101539" y="3077114"/>
            <a:ext cx="1358897" cy="13668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81" name="组合 80"/>
          <p:cNvGrpSpPr/>
          <p:nvPr/>
        </p:nvGrpSpPr>
        <p:grpSpPr>
          <a:xfrm>
            <a:off x="5314536" y="483516"/>
            <a:ext cx="3289912" cy="2893680"/>
            <a:chOff x="332426" y="4362334"/>
            <a:chExt cx="2968388" cy="3311485"/>
          </a:xfrm>
          <a:solidFill>
            <a:schemeClr val="accent2">
              <a:lumMod val="20000"/>
              <a:lumOff val="80000"/>
            </a:schemeClr>
          </a:solidFill>
        </p:grpSpPr>
        <p:sp>
          <p:nvSpPr>
            <p:cNvPr id="82" name="AutoShape 27"/>
            <p:cNvSpPr>
              <a:spLocks noChangeArrowheads="1"/>
            </p:cNvSpPr>
            <p:nvPr/>
          </p:nvSpPr>
          <p:spPr bwMode="auto">
            <a:xfrm>
              <a:off x="332426" y="4362334"/>
              <a:ext cx="2968388" cy="3094849"/>
            </a:xfrm>
            <a:prstGeom prst="cloudCallout">
              <a:avLst>
                <a:gd name="adj1" fmla="val 15201"/>
                <a:gd name="adj2" fmla="val 65002"/>
              </a:avLst>
            </a:prstGeom>
            <a:noFill/>
            <a:ln w="19050">
              <a:solidFill>
                <a:srgbClr val="3399FF"/>
              </a:solidFill>
              <a:miter lim="800000"/>
            </a:ln>
          </p:spPr>
          <p:txBody>
            <a:bodyPr lIns="68580" tIns="34290" rIns="68580" bIns="34290"/>
            <a:lstStyle>
              <a:lvl1pPr indent="-3429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20000"/>
                </a:spcBef>
                <a:defRPr/>
              </a:pPr>
              <a:endPara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86" name="矩形 85"/>
            <p:cNvSpPr/>
            <p:nvPr/>
          </p:nvSpPr>
          <p:spPr>
            <a:xfrm>
              <a:off x="800431" y="4609549"/>
              <a:ext cx="2370442" cy="306427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eaLnBrk="0" hangingPunct="0"/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  <a:sym typeface="宋体" panose="02010600030101010101" pitchFamily="2" charset="-122"/>
                </a:rPr>
                <a:t>写数时，从最高位开始写起哦！位数相同，就从高位开始比较，直到比出大小为止。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endParaRPr>
            </a:p>
            <a:p>
              <a:pPr eaLnBrk="0" hangingPunct="0"/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89" name="组合 88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90" name="图片 89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91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1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1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4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1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9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4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1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3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9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1" fill="hold">
                            <p:stCondLst>
                              <p:cond delay="1000"/>
                            </p:stCondLst>
                            <p:childTnLst>
                              <p:par>
                                <p:cTn id="152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4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9" dur="1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0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2" fill="hold">
                      <p:stCondLst>
                        <p:cond delay="indefinite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6" dur="1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7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9" fill="hold">
                      <p:stCondLst>
                        <p:cond delay="indefinite"/>
                      </p:stCondLst>
                      <p:childTnLst>
                        <p:par>
                          <p:cTn id="170" fill="hold">
                            <p:stCondLst>
                              <p:cond delay="0"/>
                            </p:stCondLst>
                            <p:childTnLst>
                              <p:par>
                                <p:cTn id="17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3" dur="10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4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 bldLvl="0" animBg="1"/>
      <p:bldP spid="47" grpId="0" bldLvl="0" animBg="1"/>
      <p:bldP spid="48" grpId="0" bldLvl="0" animBg="1"/>
      <p:bldP spid="50" grpId="0" bldLvl="0" animBg="1"/>
      <p:bldP spid="51" grpId="0" bldLvl="0" animBg="1"/>
      <p:bldP spid="52" grpId="0" bldLvl="0" animBg="1"/>
      <p:bldP spid="53" grpId="0" bldLvl="0" animBg="1"/>
      <p:bldP spid="54" grpId="0" bldLvl="0" animBg="1"/>
      <p:bldP spid="55" grpId="0" bldLvl="0" animBg="1"/>
      <p:bldP spid="56" grpId="0" bldLvl="0" animBg="1"/>
      <p:bldP spid="57" grpId="0" bldLvl="0" animBg="1"/>
      <p:bldP spid="58" grpId="0" bldLvl="0" animBg="1"/>
      <p:bldP spid="67" grpId="0" bldLvl="0" animBg="1"/>
      <p:bldP spid="68" grpId="0" bldLvl="0" animBg="1"/>
      <p:bldP spid="69" grpId="0" bldLvl="0" animBg="1"/>
      <p:bldP spid="71" grpId="0" bldLvl="0" animBg="1"/>
      <p:bldP spid="72" grpId="0" bldLvl="0" animBg="1"/>
      <p:bldP spid="73" grpId="0" bldLvl="0" animBg="1"/>
      <p:bldP spid="74" grpId="0" bldLvl="0" animBg="1"/>
      <p:bldP spid="75" grpId="0" bldLvl="0" animBg="1"/>
      <p:bldP spid="76" grpId="0" bldLvl="0" animBg="1"/>
      <p:bldP spid="77" grpId="0" bldLvl="0" animBg="1"/>
      <p:bldP spid="78" grpId="0" bldLvl="0" animBg="1"/>
      <p:bldP spid="79" grpId="0" bldLvl="0" animBg="1"/>
      <p:bldP spid="80" grpId="0"/>
      <p:bldP spid="83" grpId="0"/>
      <p:bldP spid="84" grpId="0"/>
      <p:bldP spid="85" grpId="0"/>
    </p:bldLst>
  </p:timing>
</p:sld>
</file>

<file path=ppt/tags/tag1.xml><?xml version="1.0" encoding="utf-8"?>
<p:tagLst xmlns:p="http://schemas.openxmlformats.org/presentationml/2006/main">
  <p:tag name="KSO_WPP_MARK_KEY" val="4e10d2f5-ca80-40ed-a6c3-feb3de768173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1397</Words>
  <Application>WPS 演示</Application>
  <PresentationFormat>全屏显示(16:9)</PresentationFormat>
  <Paragraphs>274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32" baseType="lpstr">
      <vt:lpstr>Arial</vt:lpstr>
      <vt:lpstr>宋体</vt:lpstr>
      <vt:lpstr>Wingdings</vt:lpstr>
      <vt:lpstr>黑体</vt:lpstr>
      <vt:lpstr>微软雅黑</vt:lpstr>
      <vt:lpstr>华文楷体</vt:lpstr>
      <vt:lpstr>楷体</vt:lpstr>
      <vt:lpstr>幼圆</vt:lpstr>
      <vt:lpstr>等线</vt:lpstr>
      <vt:lpstr>Wingdings 2</vt:lpstr>
      <vt:lpstr>Calibri</vt:lpstr>
      <vt:lpstr>楷体_GB2312</vt:lpstr>
      <vt:lpstr>华文新魏</vt:lpstr>
      <vt:lpstr>Arial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/>
  <cp:lastModifiedBy>小树</cp:lastModifiedBy>
  <cp:revision>8</cp:revision>
  <dcterms:created xsi:type="dcterms:W3CDTF">2017-03-17T02:28:00Z</dcterms:created>
  <dcterms:modified xsi:type="dcterms:W3CDTF">2023-01-30T08:08:38Z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5E54A5E198B44E94A02D489558C7AEE4</vt:lpwstr>
  </property>
</Properties>
</file>