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2A0571E-E313-40BF-BC51-5927021897A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BAEBF36C-DC10-48D0-B69C-D8F92FBECC1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F3F2538-26AB-4C4B-BE5E-F137E689428F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A1D6ED-648F-49C7-99B2-3856A533BFD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B82A3-DCB4-484F-ACCC-C4C5D0C5E46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606355-C830-4012-ABDB-CAB7A428CE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77138CC6-AC41-41C1-93E3-4BCF011825D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4AA4995E-164F-4202-A8BC-7508C33503C3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7B602B95-2C07-44C0-9BC8-5D1A3971E717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D52E1594-2525-4117-BDBD-FA1050FAC9B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6D20FE00-DF61-4EF9-A55A-43CF4C4CD33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7A599214-FD5E-489C-B54A-8DCDC516BD55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B69A2AF2-ED12-40E9-96F9-CA46BA766FE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F4953149-1024-4572-B6AA-B2DE33411BA9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69D35-B094-45BE-9D70-E8D365EE007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AA213A2E-F8E5-432C-A24B-61F927B14A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5F26382D-EC7A-42B8-AC26-C8BFA02EEE21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A40D37FF-92AE-4DD3-8516-D3A11EA3B595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29DC1366-A79F-4E0B-8175-3ECC76DBB854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8B2E8E42-2892-4BAA-BB41-0371267EC1C4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</p:spPr>
        <p:txBody>
          <a:bodyPr/>
          <a:lstStyle>
            <a:lvl1pPr>
              <a:defRPr noProof="1"/>
            </a:lvl1pPr>
          </a:lstStyle>
          <a:p>
            <a:fld id="{1EAE4337-3446-48DF-B76B-D951DD16E5EF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D8E6B-B47E-464C-B1A6-D9D0C21879D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4948DB-EC5F-419B-AE17-1F5DE30096A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B992D-C69A-4A64-A7ED-F01EE82F409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E27D8F-C46B-4D7A-BBD8-5C06359C83B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DA6CA-493D-4DF8-99FE-92157FA57B9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F6A2C-5102-4A02-9C32-AAFF3C393FB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9E755-C9AF-4EF0-AB02-0B119CDF3B1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fld id="{FBD7BA3B-1B59-412D-B97E-0E36EA554F25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7.jpeg"/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4.pn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单圆角矩形 3"/>
          <p:cNvSpPr/>
          <p:nvPr/>
        </p:nvSpPr>
        <p:spPr>
          <a:xfrm>
            <a:off x="0" y="1268760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  <p:sp>
        <p:nvSpPr>
          <p:cNvPr id="17411" name="Line 10"/>
          <p:cNvSpPr>
            <a:spLocks noChangeShapeType="1"/>
          </p:cNvSpPr>
          <p:nvPr/>
        </p:nvSpPr>
        <p:spPr bwMode="auto">
          <a:xfrm flipV="1">
            <a:off x="2251075" y="1948210"/>
            <a:ext cx="3600450" cy="19050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2" name="Oval 5"/>
          <p:cNvSpPr>
            <a:spLocks noChangeArrowheads="1"/>
          </p:cNvSpPr>
          <p:nvPr/>
        </p:nvSpPr>
        <p:spPr bwMode="auto">
          <a:xfrm>
            <a:off x="2915816" y="2798067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005532" y="2682786"/>
            <a:ext cx="74549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较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大 数 的 估 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计</a:t>
            </a:r>
            <a:endParaRPr lang="en-US" altLang="zh-CN" sz="3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3600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课时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96838" y="1341785"/>
            <a:ext cx="5853112" cy="6619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一</a:t>
            </a:r>
            <a:r>
              <a:rPr lang="zh-CN" altLang="en-US" sz="1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单元   </a:t>
            </a:r>
            <a:r>
              <a:rPr lang="zh-CN" altLang="en-US" sz="35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万以内数的认识</a:t>
            </a:r>
            <a:endParaRPr lang="zh-CN" altLang="en-US" sz="35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0525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rPr>
              <a:t>典题精讲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6287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55650" y="1989138"/>
            <a:ext cx="37449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你能猜出笔的支数吗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?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3068638"/>
            <a:ext cx="7810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2997200"/>
            <a:ext cx="11906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997200"/>
            <a:ext cx="14573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27088" y="3933825"/>
            <a:ext cx="19446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大约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50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支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987675" y="3914775"/>
            <a:ext cx="17287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大约？支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148263" y="3914775"/>
            <a:ext cx="1727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大约？支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164388" y="3933825"/>
            <a:ext cx="17287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…  …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995738" y="4652963"/>
            <a:ext cx="43926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华文新魏" panose="02010800040101010101" charset="-122"/>
                <a:ea typeface="华文新魏" panose="02010800040101010101" charset="-122"/>
              </a:rPr>
              <a:t>已知一桶笔大约</a:t>
            </a:r>
            <a:r>
              <a:rPr lang="en-US" altLang="zh-CN" sz="2000">
                <a:latin typeface="华文新魏" panose="02010800040101010101" charset="-122"/>
                <a:ea typeface="华文新魏" panose="02010800040101010101" charset="-122"/>
              </a:rPr>
              <a:t>50</a:t>
            </a:r>
            <a:r>
              <a:rPr lang="zh-CN" altLang="en-US" sz="2000">
                <a:latin typeface="华文新魏" panose="02010800040101010101" charset="-122"/>
                <a:ea typeface="华文新魏" panose="02010800040101010101" charset="-122"/>
              </a:rPr>
              <a:t>支，属于已知要估计数额当中的一部分，要估出以此为基础的几份的量，只要将份数进行叠加就可以了。</a:t>
            </a:r>
            <a:endParaRPr lang="zh-CN" altLang="en-US" sz="20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268538" y="4581525"/>
            <a:ext cx="16906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思路分析：</a:t>
            </a:r>
            <a:endParaRPr lang="zh-CN" altLang="en-US" sz="28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0525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rPr>
              <a:t>典题精讲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6287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55650" y="1989138"/>
            <a:ext cx="37449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你能猜出笔的支数吗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?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2867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3068638"/>
            <a:ext cx="7810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2997200"/>
            <a:ext cx="119062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997200"/>
            <a:ext cx="145732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27088" y="3933825"/>
            <a:ext cx="19446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大约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50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支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987675" y="3914775"/>
            <a:ext cx="17287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大约？支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148263" y="3914775"/>
            <a:ext cx="1727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大约？支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164388" y="3933825"/>
            <a:ext cx="17287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…  …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268538" y="4581525"/>
            <a:ext cx="16906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解题过程：</a:t>
            </a:r>
            <a:endParaRPr lang="zh-CN" altLang="en-US" sz="28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140200" y="4652963"/>
            <a:ext cx="2592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3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桶大约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150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支。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140200" y="5138738"/>
            <a:ext cx="25923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4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桶大约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200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支。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140200" y="5570538"/>
            <a:ext cx="43195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n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桶大约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n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个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50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支相加的和。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9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rPr>
              <a:t>易错题型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71550" y="2133600"/>
            <a:ext cx="6913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从下面的数字中选择合适的数字填空：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16013" y="2762250"/>
            <a:ext cx="6696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4900       380       3006        620         86 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42988" y="3429000"/>
            <a:ext cx="5329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、比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450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少一些的数是（        ）。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042988" y="4221163"/>
            <a:ext cx="60499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2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、比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5000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少一些的数是（          ）。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04829" y="4941888"/>
            <a:ext cx="5903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3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、比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4900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少得多的数是（         ）。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rPr>
              <a:t>易错题型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  <a:cs typeface="黑体" panose="02010609060101010101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71550" y="2133600"/>
            <a:ext cx="6913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从下面的数字中选择合适的数字填空：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116013" y="2762250"/>
            <a:ext cx="6696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4900       380       3006        620         86 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55650" y="3429000"/>
            <a:ext cx="180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易错分析：</a:t>
            </a:r>
            <a:endParaRPr lang="zh-CN" altLang="en-US" sz="28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627313" y="3429000"/>
            <a:ext cx="5040312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此题是有关较大数估计的知识，关键是要理解多一些，少一些，多得多与少得多的意义。比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450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少一些，就应该以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450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做为比较标准，少的数有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380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、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86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两个数，但因为只少一些，所以应该选择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380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而不是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86.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比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5000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少一些的数有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6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个，因为只是少一些，所以也只能选择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4900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而不是其它的数。比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4900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少得多的数应该是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86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，或者是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620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、</a:t>
            </a:r>
            <a:r>
              <a:rPr lang="en-US" altLang="zh-CN" sz="2000" dirty="0">
                <a:latin typeface="华文新魏" panose="02010800040101010101" charset="-122"/>
                <a:ea typeface="华文新魏" panose="02010800040101010101" charset="-122"/>
              </a:rPr>
              <a:t>380</a:t>
            </a:r>
            <a:r>
              <a:rPr lang="zh-CN" altLang="en-US" sz="2000" dirty="0">
                <a:latin typeface="华文新魏" panose="02010800040101010101" charset="-122"/>
                <a:ea typeface="华文新魏" panose="02010800040101010101" charset="-122"/>
              </a:rPr>
              <a:t>。</a:t>
            </a:r>
            <a:endParaRPr lang="zh-CN" altLang="en-US" sz="20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62200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0"/>
          <p:cNvGrpSpPr/>
          <p:nvPr/>
        </p:nvGrpSpPr>
        <p:grpSpPr bwMode="auto"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b="1" dirty="0">
                  <a:latin typeface="华文新魏" panose="02010800040101010101" charset="-122"/>
                  <a:ea typeface="华文新魏" panose="02010800040101010101" charset="-122"/>
                  <a:cs typeface="黑体" panose="02010609060101010101" pitchFamily="49" charset="-122"/>
                </a:rPr>
                <a:t>学习目标</a:t>
              </a:r>
              <a:endPara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19188" y="2276475"/>
            <a:ext cx="6048375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b="1" dirty="0">
                <a:latin typeface="华文新魏" panose="02010800040101010101" charset="-122"/>
                <a:ea typeface="华文新魏" panose="02010800040101010101" charset="-122"/>
              </a:rPr>
              <a:t>结合具体情境，经历对万以内数进行估计的过程。</a:t>
            </a:r>
            <a:endParaRPr lang="zh-CN" altLang="en-US" sz="26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119188" y="3686175"/>
            <a:ext cx="6048375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b="1" dirty="0">
                <a:latin typeface="华文新魏" panose="02010800040101010101" charset="-122"/>
                <a:ea typeface="华文新魏" panose="02010800040101010101" charset="-122"/>
              </a:rPr>
              <a:t>能用估计的数表达和交流信息，探索和理解估计的方法。培养和发展学生初步的估计预测兴趣和能力，发展数感。</a:t>
            </a:r>
            <a:endParaRPr lang="zh-CN" altLang="en-US" sz="26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12553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rPr>
              <a:t>探究新知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7811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11188" y="2133600"/>
            <a:ext cx="71294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</a:rPr>
              <a:t>      议一议，估一估。</a:t>
            </a:r>
            <a:endParaRPr lang="zh-CN" altLang="en-US" sz="36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3338513"/>
            <a:ext cx="14573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3265488"/>
            <a:ext cx="16383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3121025"/>
            <a:ext cx="15049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692275" y="4562475"/>
            <a:ext cx="9350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橘子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995738" y="4543425"/>
            <a:ext cx="9731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苹果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659563" y="4562475"/>
            <a:ext cx="936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柚子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973138" y="5354638"/>
            <a:ext cx="69119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橘子大约有多少个？柚子大约有多少个？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2060575"/>
            <a:ext cx="8397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1" grpId="0"/>
      <p:bldP spid="41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7700" y="4221163"/>
            <a:ext cx="363696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同侧圆角矩形 1"/>
          <p:cNvSpPr/>
          <p:nvPr/>
        </p:nvSpPr>
        <p:spPr>
          <a:xfrm>
            <a:off x="468313" y="112553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rPr>
              <a:t>探究新知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7811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413" y="2349500"/>
            <a:ext cx="11525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331913" y="3213100"/>
            <a:ext cx="792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新魏" panose="02010800040101010101" charset="-122"/>
                <a:ea typeface="华文新魏" panose="02010800040101010101" charset="-122"/>
              </a:rPr>
              <a:t>橘子</a:t>
            </a:r>
            <a:endParaRPr lang="zh-CN" altLang="en-US" sz="20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771775" y="3213100"/>
            <a:ext cx="792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新魏" panose="02010800040101010101" charset="-122"/>
                <a:ea typeface="华文新魏" panose="02010800040101010101" charset="-122"/>
              </a:rPr>
              <a:t>苹果</a:t>
            </a:r>
            <a:endParaRPr lang="zh-CN" altLang="en-US" sz="20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211638" y="5084763"/>
            <a:ext cx="43211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苹果的个数比橘子（          ） 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205038"/>
            <a:ext cx="839787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87450" y="2349500"/>
            <a:ext cx="1008063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140200" y="4221163"/>
            <a:ext cx="43926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橘子的个数比苹果（           ） 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297738" y="4221163"/>
            <a:ext cx="15113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多一些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289800" y="5067300"/>
            <a:ext cx="15128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少一些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rPr>
              <a:t>探究新知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11413" y="2563813"/>
            <a:ext cx="1152525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331913" y="3427413"/>
            <a:ext cx="792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新魏" panose="02010800040101010101" charset="-122"/>
                <a:ea typeface="华文新魏" panose="02010800040101010101" charset="-122"/>
              </a:rPr>
              <a:t>橘子</a:t>
            </a:r>
            <a:endParaRPr lang="zh-CN" altLang="en-US" sz="20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771775" y="3427413"/>
            <a:ext cx="792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新魏" panose="02010800040101010101" charset="-122"/>
                <a:ea typeface="华文新魏" panose="02010800040101010101" charset="-122"/>
              </a:rPr>
              <a:t>苹果</a:t>
            </a:r>
            <a:endParaRPr lang="zh-CN" altLang="en-US" sz="20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851275" y="2617788"/>
            <a:ext cx="4752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橘子大约有多少个？（画√）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4308475" y="3529013"/>
          <a:ext cx="3863975" cy="1844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2795"/>
                <a:gridCol w="772795"/>
                <a:gridCol w="772795"/>
                <a:gridCol w="772795"/>
                <a:gridCol w="772795"/>
              </a:tblGrid>
              <a:tr h="614892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1500</a:t>
                      </a:r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1000</a:t>
                      </a:r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800</a:t>
                      </a:r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400</a:t>
                      </a:r>
                      <a:endParaRPr lang="zh-CN" altLang="en-US" sz="1800" dirty="0"/>
                    </a:p>
                  </a:txBody>
                  <a:tcPr marL="91445" marR="91445" marT="45716" marB="45716"/>
                </a:tc>
              </a:tr>
              <a:tr h="6148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/>
                        <a:t>橘子</a:t>
                      </a:r>
                      <a:endParaRPr lang="zh-CN" altLang="en-US" sz="1800" b="1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5" marR="91445" marT="45716" marB="45716"/>
                </a:tc>
              </a:tr>
              <a:tr h="6148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/>
                        <a:t>柚子</a:t>
                      </a:r>
                      <a:endParaRPr lang="zh-CN" altLang="en-US" sz="1800" b="1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</a:tr>
            </a:tbl>
          </a:graphicData>
        </a:graphic>
      </p:graphicFrame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940425" y="4202113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√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419350"/>
            <a:ext cx="839787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23963" y="2563813"/>
            <a:ext cx="1008062" cy="74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48263" y="4292600"/>
            <a:ext cx="3071812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同侧圆角矩形 1"/>
          <p:cNvSpPr/>
          <p:nvPr/>
        </p:nvSpPr>
        <p:spPr>
          <a:xfrm>
            <a:off x="468313" y="112553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rPr>
              <a:t>探究新知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7811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11188" y="2133600"/>
            <a:ext cx="71294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</a:rPr>
              <a:t>      议一议，估一估。</a:t>
            </a:r>
            <a:endParaRPr lang="zh-CN" altLang="en-US" sz="36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2924175"/>
            <a:ext cx="1223962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59113" y="2852738"/>
            <a:ext cx="1138237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403350" y="3860800"/>
            <a:ext cx="720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新魏" panose="02010800040101010101" charset="-122"/>
                <a:ea typeface="华文新魏" panose="02010800040101010101" charset="-122"/>
              </a:rPr>
              <a:t>苹果</a:t>
            </a:r>
            <a:endParaRPr lang="zh-CN" altLang="en-US" sz="20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203575" y="3789363"/>
            <a:ext cx="792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新魏" panose="02010800040101010101" charset="-122"/>
                <a:ea typeface="华文新魏" panose="02010800040101010101" charset="-122"/>
              </a:rPr>
              <a:t>柚子</a:t>
            </a:r>
            <a:endParaRPr lang="zh-CN" altLang="en-US" sz="20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2133600"/>
            <a:ext cx="72072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900113" y="5210175"/>
            <a:ext cx="43195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苹果的个数比柚（         ） 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827088" y="4346575"/>
            <a:ext cx="43926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柚子的个数比苹果（         ） 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3851275" y="4365625"/>
            <a:ext cx="15128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少得多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635375" y="5210175"/>
            <a:ext cx="15128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多得多</a:t>
            </a:r>
            <a:endParaRPr lang="zh-CN" altLang="en-US" sz="2800" b="1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0" grpId="0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12553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rPr>
              <a:t>探究新知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7811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39750" y="2133600"/>
            <a:ext cx="7129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</a:rPr>
              <a:t>      议一议，估一估。</a:t>
            </a:r>
            <a:endParaRPr lang="zh-CN" altLang="en-US" sz="36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16013" y="2924175"/>
            <a:ext cx="1223962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59113" y="2852738"/>
            <a:ext cx="1138237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403350" y="3860800"/>
            <a:ext cx="720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新魏" panose="02010800040101010101" charset="-122"/>
                <a:ea typeface="华文新魏" panose="02010800040101010101" charset="-122"/>
              </a:rPr>
              <a:t>苹果</a:t>
            </a:r>
            <a:endParaRPr lang="zh-CN" altLang="en-US" sz="20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203575" y="3789363"/>
            <a:ext cx="792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华文新魏" panose="02010800040101010101" charset="-122"/>
                <a:ea typeface="华文新魏" panose="02010800040101010101" charset="-122"/>
              </a:rPr>
              <a:t>柚子</a:t>
            </a:r>
            <a:endParaRPr lang="zh-CN" altLang="en-US" sz="20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684213" y="4392613"/>
          <a:ext cx="3863975" cy="1844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2795"/>
                <a:gridCol w="772795"/>
                <a:gridCol w="772795"/>
                <a:gridCol w="772795"/>
                <a:gridCol w="772795"/>
              </a:tblGrid>
              <a:tr h="614892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1500</a:t>
                      </a:r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1000</a:t>
                      </a:r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800</a:t>
                      </a:r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400</a:t>
                      </a:r>
                      <a:endParaRPr lang="zh-CN" altLang="en-US" sz="1800" dirty="0"/>
                    </a:p>
                  </a:txBody>
                  <a:tcPr marL="91445" marR="91445" marT="45716" marB="45716"/>
                </a:tc>
              </a:tr>
              <a:tr h="6148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/>
                        <a:t>橘子</a:t>
                      </a:r>
                      <a:endParaRPr lang="zh-CN" altLang="en-US" sz="1800" b="1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5" marR="91445" marT="45716" marB="45716"/>
                </a:tc>
              </a:tr>
              <a:tr h="6148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/>
                        <a:t>柚子</a:t>
                      </a:r>
                      <a:endParaRPr lang="zh-CN" altLang="en-US" sz="1800" b="1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5" marR="91445" marT="45716" marB="45716"/>
                </a:tc>
              </a:tr>
            </a:tbl>
          </a:graphicData>
        </a:graphic>
      </p:graphicFrame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339975" y="5065713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√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140200" y="3141663"/>
            <a:ext cx="43195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柚子大约有多少个？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(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画○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)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924300" y="5713413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○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062163"/>
            <a:ext cx="72072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0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rPr>
              <a:t>探究新知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2420938"/>
            <a:ext cx="6619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3500438"/>
            <a:ext cx="3155950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76375" y="2492375"/>
            <a:ext cx="7127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一碗黄豆大约有多少粒？交流一下你的方法。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827088" y="3429000"/>
            <a:ext cx="2009775" cy="395288"/>
            <a:chOff x="827584" y="3212976"/>
            <a:chExt cx="2009112" cy="396299"/>
          </a:xfrm>
        </p:grpSpPr>
        <p:sp>
          <p:nvSpPr>
            <p:cNvPr id="13" name="圆角矩形标注 12"/>
            <p:cNvSpPr/>
            <p:nvPr/>
          </p:nvSpPr>
          <p:spPr>
            <a:xfrm>
              <a:off x="898997" y="3212976"/>
              <a:ext cx="1728218" cy="359693"/>
            </a:xfrm>
            <a:prstGeom prst="wedgeRoundRectCallout">
              <a:avLst>
                <a:gd name="adj1" fmla="val 65790"/>
                <a:gd name="adj2" fmla="val 23745"/>
                <a:gd name="adj3" fmla="val 16667"/>
              </a:avLst>
            </a:prstGeom>
            <a:noFill/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12" name="TextBox 14"/>
            <p:cNvSpPr txBox="1">
              <a:spLocks noChangeArrowheads="1"/>
            </p:cNvSpPr>
            <p:nvPr/>
          </p:nvSpPr>
          <p:spPr bwMode="auto">
            <a:xfrm>
              <a:off x="827584" y="3212976"/>
              <a:ext cx="2009112" cy="396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latin typeface="华文新魏" panose="02010800040101010101" charset="-122"/>
                  <a:ea typeface="华文新魏" panose="02010800040101010101" charset="-122"/>
                </a:rPr>
                <a:t>一把有多少粒？</a:t>
              </a:r>
              <a:endParaRPr lang="zh-CN" altLang="en-US" sz="20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6372225" y="3573463"/>
            <a:ext cx="2317750" cy="395287"/>
            <a:chOff x="6372200" y="3356992"/>
            <a:chExt cx="2317864" cy="396299"/>
          </a:xfrm>
        </p:grpSpPr>
        <p:sp>
          <p:nvSpPr>
            <p:cNvPr id="14" name="圆角矩形标注 13"/>
            <p:cNvSpPr/>
            <p:nvPr/>
          </p:nvSpPr>
          <p:spPr>
            <a:xfrm>
              <a:off x="6443642" y="3356992"/>
              <a:ext cx="1944783" cy="359694"/>
            </a:xfrm>
            <a:prstGeom prst="wedgeRoundRectCallout">
              <a:avLst>
                <a:gd name="adj1" fmla="val -61830"/>
                <a:gd name="adj2" fmla="val 37762"/>
                <a:gd name="adj3" fmla="val 16667"/>
              </a:avLst>
            </a:prstGeom>
            <a:noFill/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10" name="TextBox 15"/>
            <p:cNvSpPr txBox="1">
              <a:spLocks noChangeArrowheads="1"/>
            </p:cNvSpPr>
            <p:nvPr/>
          </p:nvSpPr>
          <p:spPr bwMode="auto">
            <a:xfrm>
              <a:off x="6372200" y="3356992"/>
              <a:ext cx="2317864" cy="396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latin typeface="华文新魏" panose="02010800040101010101" charset="-122"/>
                  <a:ea typeface="华文新魏" panose="02010800040101010101" charset="-122"/>
                </a:rPr>
                <a:t>一小杯有多少粒？</a:t>
              </a:r>
              <a:endParaRPr lang="zh-CN" altLang="en-US" sz="2000" b="1">
                <a:latin typeface="华文新魏" panose="02010800040101010101" charset="-122"/>
                <a:ea typeface="华文新魏" panose="0201080004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charset="-122"/>
                <a:ea typeface="华文新魏" panose="02010800040101010101" charset="-122"/>
                <a:cs typeface="黑体" panose="02010609060101010101" pitchFamily="49" charset="-122"/>
              </a:rPr>
              <a:t>探究新知</a:t>
            </a:r>
            <a:endParaRPr lang="zh-CN" altLang="en-US" sz="3000" b="1" dirty="0">
              <a:latin typeface="华文新魏" panose="02010800040101010101" charset="-122"/>
              <a:ea typeface="华文新魏" panose="02010800040101010101" charset="-122"/>
              <a:cs typeface="黑体" panose="02010609060101010101" pitchFamily="49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828675" y="2492375"/>
            <a:ext cx="7280275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（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）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把黄豆大约有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100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粒，这一碗黄豆大约有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(     )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把，这一碗黄豆大约有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(          )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粒。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901700" y="3914775"/>
            <a:ext cx="7386638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（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2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）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1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小杯黄豆大约有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200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粒，这一碗黄豆大约有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(     )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小杯，这一碗黄豆大约有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(           )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粒。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477963" y="2924175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5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721350" y="2946400"/>
            <a:ext cx="889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500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909763" y="4365625"/>
            <a:ext cx="576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518275" y="4365625"/>
            <a:ext cx="889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600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908175" y="5300663"/>
            <a:ext cx="9350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部分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148263" y="5300663"/>
            <a:ext cx="1008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整体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3490913" y="5445125"/>
            <a:ext cx="1079500" cy="14446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0" grpId="0"/>
      <p:bldP spid="21" grpId="0"/>
      <p:bldP spid="22" grpId="0"/>
      <p:bldP spid="30" grpId="0"/>
      <p:bldP spid="31" grpId="0"/>
      <p:bldP spid="32" grpId="0"/>
      <p:bldP spid="33" grpId="0" bldLvl="0" animBg="1"/>
    </p:bldLst>
  </p:timing>
</p:sld>
</file>

<file path=ppt/tags/tag1.xml><?xml version="1.0" encoding="utf-8"?>
<p:tagLst xmlns:p="http://schemas.openxmlformats.org/presentationml/2006/main">
  <p:tag name="KSO_WPP_MARK_KEY" val="e57b3434-67ef-4b55-b67d-ef7d029c1a3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1078</Words>
  <Application>WPS 演示</Application>
  <PresentationFormat>全屏显示(4:3)</PresentationFormat>
  <Paragraphs>185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华文楷体</vt:lpstr>
      <vt:lpstr>微软雅黑</vt:lpstr>
      <vt:lpstr>Candara</vt:lpstr>
      <vt:lpstr>Calibri</vt:lpstr>
      <vt:lpstr>黑体</vt:lpstr>
      <vt:lpstr>华文新魏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2017-11-30T07:03:00Z</dcterms:created>
  <dcterms:modified xsi:type="dcterms:W3CDTF">2023-01-30T08:09:26Z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A713DCF7D8D3499F9D103BC2928F8B76</vt:lpwstr>
  </property>
</Properties>
</file>