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8F5F8-C9F9-42B5-9521-814BA1A09A8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842E4-D43F-4B4A-BAB8-70D8CD6A111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7D56C-3D28-47A0-8D56-B8E58439AD1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01804-5FD2-4907-8127-6BF4155CB5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C2A3B-7327-4C09-AB4A-079A1FBF58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411B2-49BC-45D4-90BC-069872822DD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F29C5-22B2-4BED-B13E-4137E6E6082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2B409-4528-43E0-B665-DADFFFB644C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6BC2A-497A-4981-B0E9-01010FF004E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75D5D-531E-413B-B7C2-DD1E4F5594A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58F39-6860-40EC-8F43-9444265C333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D0E1385B-BFE1-4743-87AE-48BCCF340BC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单圆角矩形 7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915816" y="2798067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005532" y="2682786"/>
            <a:ext cx="74549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 数 的 估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96838" y="1341785"/>
            <a:ext cx="5853112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单元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万以内数的认识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%{2E8W639IF045Y3SIVMRQ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2460625"/>
            <a:ext cx="20193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{40GN2{@A]SO2}`MG{9Y]Y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11525" y="2368550"/>
            <a:ext cx="2411413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V5Q{P_]70V1B{(1{%D0]$)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050" y="2338388"/>
            <a:ext cx="2330450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215188" y="4178300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300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479925" y="4178300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200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1271" name="Text Box 4"/>
          <p:cNvSpPr txBox="1">
            <a:spLocks noChangeArrowheads="1"/>
          </p:cNvSpPr>
          <p:nvPr/>
        </p:nvSpPr>
        <p:spPr bwMode="auto">
          <a:xfrm>
            <a:off x="714375" y="1379538"/>
            <a:ext cx="3214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估一估。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51325" y="2828925"/>
            <a:ext cx="4392613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7"/>
          <p:cNvSpPr>
            <a:spLocks noChangeArrowheads="1"/>
          </p:cNvSpPr>
          <p:nvPr/>
        </p:nvSpPr>
        <p:spPr bwMode="auto">
          <a:xfrm>
            <a:off x="1071563" y="2143125"/>
            <a:ext cx="3305175" cy="1582738"/>
          </a:xfrm>
          <a:prstGeom prst="cloudCallout">
            <a:avLst>
              <a:gd name="adj1" fmla="val 64319"/>
              <a:gd name="adj2" fmla="val 21991"/>
            </a:avLst>
          </a:prstGeom>
          <a:solidFill>
            <a:schemeClr val="accent4">
              <a:lumMod val="20000"/>
              <a:lumOff val="80000"/>
            </a:schemeClr>
          </a:solidFill>
          <a:ln w="9525" cmpd="sng">
            <a:solidFill>
              <a:schemeClr val="accent4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本数学书约有</a:t>
            </a: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张纸，两本厚约</a:t>
            </a: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厘米。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6" name="Group 7"/>
          <p:cNvGrpSpPr/>
          <p:nvPr/>
        </p:nvGrpSpPr>
        <p:grpSpPr bwMode="auto">
          <a:xfrm>
            <a:off x="428625" y="1076325"/>
            <a:ext cx="1223963" cy="850900"/>
            <a:chOff x="195" y="210"/>
            <a:chExt cx="924" cy="619"/>
          </a:xfrm>
        </p:grpSpPr>
        <p:pic>
          <p:nvPicPr>
            <p:cNvPr id="3078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9" name="Text Box 9"/>
            <p:cNvSpPr txBox="1">
              <a:spLocks noChangeArrowheads="1"/>
            </p:cNvSpPr>
            <p:nvPr/>
          </p:nvSpPr>
          <p:spPr bwMode="auto">
            <a:xfrm>
              <a:off x="506" y="251"/>
              <a:ext cx="174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/>
                <a:t>3</a:t>
              </a:r>
              <a:endParaRPr lang="en-US" altLang="zh-CN" sz="3600" b="1"/>
            </a:p>
          </p:txBody>
        </p:sp>
      </p:grp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1428750" y="1189038"/>
            <a:ext cx="685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想一想，说一说，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1200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张纸大约有多厚？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0"/>
          <p:cNvGraphicFramePr/>
          <p:nvPr/>
        </p:nvGraphicFramePr>
        <p:xfrm>
          <a:off x="2214563" y="2070100"/>
          <a:ext cx="143986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" r:id="rId1" imgW="1323975" imgH="885825" progId="PBrush">
                  <p:embed/>
                </p:oleObj>
              </mc:Choice>
              <mc:Fallback>
                <p:oleObj name="" r:id="rId1" imgW="1323975" imgH="885825" progId="PBrush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2070100"/>
                        <a:ext cx="1439862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908175" y="5697538"/>
            <a:ext cx="5102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1200张纸约有20本数学书厚。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AutoShape 7"/>
          <p:cNvSpPr>
            <a:spLocks noChangeArrowheads="1"/>
          </p:cNvSpPr>
          <p:nvPr/>
        </p:nvSpPr>
        <p:spPr bwMode="auto">
          <a:xfrm>
            <a:off x="3857625" y="1284288"/>
            <a:ext cx="3714750" cy="1076325"/>
          </a:xfrm>
          <a:prstGeom prst="cloudCallout">
            <a:avLst>
              <a:gd name="adj1" fmla="val -63410"/>
              <a:gd name="adj2" fmla="val 41304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accent4">
                <a:lumMod val="50000"/>
              </a:schemeClr>
            </a:solidFill>
            <a:bevel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本数学书约有</a:t>
            </a:r>
            <a:r>
              <a:rPr 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张纸，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两本厚约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厘米。 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01" name="Group 7"/>
          <p:cNvGrpSpPr/>
          <p:nvPr/>
        </p:nvGrpSpPr>
        <p:grpSpPr bwMode="auto">
          <a:xfrm>
            <a:off x="428625" y="1076325"/>
            <a:ext cx="1223963" cy="850900"/>
            <a:chOff x="195" y="210"/>
            <a:chExt cx="924" cy="619"/>
          </a:xfrm>
        </p:grpSpPr>
        <p:pic>
          <p:nvPicPr>
            <p:cNvPr id="4105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6" name="Text Box 9"/>
            <p:cNvSpPr txBox="1">
              <a:spLocks noChangeArrowheads="1"/>
            </p:cNvSpPr>
            <p:nvPr/>
          </p:nvSpPr>
          <p:spPr bwMode="auto">
            <a:xfrm>
              <a:off x="506" y="251"/>
              <a:ext cx="174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/>
                <a:t>3</a:t>
              </a:r>
              <a:endParaRPr lang="en-US" altLang="zh-CN" sz="3600" b="1"/>
            </a:p>
          </p:txBody>
        </p:sp>
      </p:grpSp>
      <p:grpSp>
        <p:nvGrpSpPr>
          <p:cNvPr id="3" name="组合 14"/>
          <p:cNvGrpSpPr/>
          <p:nvPr/>
        </p:nvGrpSpPr>
        <p:grpSpPr bwMode="auto">
          <a:xfrm>
            <a:off x="714375" y="3500438"/>
            <a:ext cx="7242175" cy="1968500"/>
            <a:chOff x="714348" y="3500705"/>
            <a:chExt cx="7242202" cy="1968233"/>
          </a:xfrm>
        </p:grpSpPr>
        <p:grpSp>
          <p:nvGrpSpPr>
            <p:cNvPr id="4" name="Group 6"/>
            <p:cNvGrpSpPr/>
            <p:nvPr/>
          </p:nvGrpSpPr>
          <p:grpSpPr bwMode="auto">
            <a:xfrm>
              <a:off x="714348" y="3500705"/>
              <a:ext cx="5154640" cy="1785774"/>
              <a:chOff x="-1092" y="-400"/>
              <a:chExt cx="7216" cy="281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-1092" y="-400"/>
                <a:ext cx="7216" cy="2815"/>
              </a:xfrm>
              <a:prstGeom prst="cloudCallout">
                <a:avLst>
                  <a:gd name="adj1" fmla="val 63553"/>
                  <a:gd name="adj2" fmla="val 14519"/>
                </a:avLst>
              </a:prstGeom>
              <a:grpFill/>
              <a:ln w="9525" cap="flat" cmpd="sng">
                <a:solidFill>
                  <a:schemeClr val="accent6">
                    <a:lumMod val="50000"/>
                  </a:schemeClr>
                </a:solidFill>
                <a:bevel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0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52" name="Text Box 8"/>
              <p:cNvSpPr txBox="1">
                <a:spLocks noChangeArrowheads="1"/>
              </p:cNvSpPr>
              <p:nvPr/>
            </p:nvSpPr>
            <p:spPr bwMode="auto">
              <a:xfrm>
                <a:off x="-464" y="209"/>
                <a:ext cx="5962" cy="12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defRPr/>
                </a:pPr>
                <a:r>
                  <a:rPr 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本数学书约有</a:t>
                </a:r>
                <a:r>
                  <a:rPr 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600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张纸，</a:t>
                </a:r>
                <a:r>
                  <a:rPr 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20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本数学书约有</a:t>
                </a:r>
                <a:r>
                  <a:rPr 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1200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张纸。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104" name="Picture 7" descr="JOIV}]0X0LG9)7[1{DXTEXK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04025" y="4221163"/>
              <a:ext cx="1152525" cy="1247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2201863" y="3286125"/>
            <a:ext cx="5754687" cy="2182813"/>
            <a:chOff x="2201706" y="3286151"/>
            <a:chExt cx="5754844" cy="2182787"/>
          </a:xfrm>
        </p:grpSpPr>
        <p:pic>
          <p:nvPicPr>
            <p:cNvPr id="5129" name="Picture 7" descr="JOIV}]0X0LG9)7[1{DXTEXK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804025" y="4221163"/>
              <a:ext cx="1152525" cy="1247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30" name="Group 2"/>
            <p:cNvGrpSpPr/>
            <p:nvPr/>
          </p:nvGrpSpPr>
          <p:grpSpPr bwMode="auto">
            <a:xfrm>
              <a:off x="2201706" y="3286151"/>
              <a:ext cx="4013368" cy="1500245"/>
              <a:chOff x="-672" y="-582"/>
              <a:chExt cx="6563" cy="3039"/>
            </a:xfrm>
          </p:grpSpPr>
          <p:sp>
            <p:nvSpPr>
              <p:cNvPr id="7171" name="AutoShape 7"/>
              <p:cNvSpPr>
                <a:spLocks noChangeArrowheads="1"/>
              </p:cNvSpPr>
              <p:nvPr/>
            </p:nvSpPr>
            <p:spPr bwMode="auto">
              <a:xfrm>
                <a:off x="-672" y="-582"/>
                <a:ext cx="6563" cy="3039"/>
              </a:xfrm>
              <a:prstGeom prst="cloudCallout">
                <a:avLst>
                  <a:gd name="adj1" fmla="val 65714"/>
                  <a:gd name="adj2" fmla="val 3584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>
                <a:solidFill>
                  <a:schemeClr val="accent6">
                    <a:lumMod val="50000"/>
                  </a:schemeClr>
                </a:solidFill>
                <a:round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0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32" name="Text Box 4"/>
              <p:cNvSpPr txBox="1">
                <a:spLocks noChangeArrowheads="1"/>
              </p:cNvSpPr>
              <p:nvPr/>
            </p:nvSpPr>
            <p:spPr bwMode="auto">
              <a:xfrm>
                <a:off x="29" y="-3"/>
                <a:ext cx="5724" cy="1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本数学书厚约1厘米，</a:t>
                </a:r>
                <a:r>
                  <a:rPr lang="zh-CN" altLang="en-US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rgbClr val="CC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本数学书厚约10厘米。</a:t>
                </a:r>
                <a:endPara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7173" name="AutoShape 7"/>
          <p:cNvSpPr>
            <a:spLocks noChangeArrowheads="1"/>
          </p:cNvSpPr>
          <p:nvPr/>
        </p:nvSpPr>
        <p:spPr bwMode="auto">
          <a:xfrm>
            <a:off x="3852863" y="1557338"/>
            <a:ext cx="3597275" cy="1076325"/>
          </a:xfrm>
          <a:prstGeom prst="cloudCallout">
            <a:avLst>
              <a:gd name="adj1" fmla="val -76222"/>
              <a:gd name="adj2" fmla="val 20583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accent4">
                <a:lumMod val="50000"/>
              </a:schemeClr>
            </a:solidFill>
            <a:miter lim="800000"/>
          </a:ln>
          <a:effectLst/>
        </p:spPr>
        <p:txBody>
          <a:bodyPr lIns="0" rIns="0"/>
          <a:lstStyle/>
          <a:p>
            <a:pPr eaLnBrk="1" hangingPunct="1">
              <a:defRPr/>
            </a:pP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本数学书约有 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张，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两本厚约</a:t>
            </a:r>
            <a:r>
              <a:rPr 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厘米。 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124" name="Object 6"/>
          <p:cNvGraphicFramePr/>
          <p:nvPr/>
        </p:nvGraphicFramePr>
        <p:xfrm>
          <a:off x="1689100" y="1912938"/>
          <a:ext cx="14414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" r:id="rId2" imgW="1323975" imgH="885825" progId="PBrush">
                  <p:embed/>
                </p:oleObj>
              </mc:Choice>
              <mc:Fallback>
                <p:oleObj name="" r:id="rId2" imgW="1323975" imgH="885825" progId="PBrush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1912938"/>
                        <a:ext cx="1441450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459038" y="5013325"/>
            <a:ext cx="4225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1200张纸厚约10cm。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6" name="Group 7"/>
          <p:cNvGrpSpPr/>
          <p:nvPr/>
        </p:nvGrpSpPr>
        <p:grpSpPr bwMode="auto">
          <a:xfrm>
            <a:off x="428625" y="1004888"/>
            <a:ext cx="1223963" cy="850900"/>
            <a:chOff x="195" y="210"/>
            <a:chExt cx="924" cy="619"/>
          </a:xfrm>
        </p:grpSpPr>
        <p:pic>
          <p:nvPicPr>
            <p:cNvPr id="5127" name="Picture 8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8" name="Text Box 9"/>
            <p:cNvSpPr txBox="1">
              <a:spLocks noChangeArrowheads="1"/>
            </p:cNvSpPr>
            <p:nvPr/>
          </p:nvSpPr>
          <p:spPr bwMode="auto">
            <a:xfrm>
              <a:off x="506" y="251"/>
              <a:ext cx="182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/>
                <a:t>3</a:t>
              </a:r>
              <a:endParaRPr lang="en-US" altLang="zh-CN" sz="36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_{JV453P}R0H`]O(LNF`O1T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4076700"/>
            <a:ext cx="1439862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AutoShape 7"/>
          <p:cNvSpPr>
            <a:spLocks noChangeArrowheads="1"/>
          </p:cNvSpPr>
          <p:nvPr/>
        </p:nvSpPr>
        <p:spPr bwMode="auto">
          <a:xfrm>
            <a:off x="1979613" y="3068638"/>
            <a:ext cx="2592387" cy="1503362"/>
          </a:xfrm>
          <a:prstGeom prst="cloudCallout">
            <a:avLst>
              <a:gd name="adj1" fmla="val -49674"/>
              <a:gd name="adj2" fmla="val 68581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 eaLnBrk="1" hangingPunct="1"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先测出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名同学站成一列的长度。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4357688" y="3789363"/>
            <a:ext cx="2662237" cy="1425575"/>
          </a:xfrm>
          <a:prstGeom prst="cloudCallout">
            <a:avLst>
              <a:gd name="adj1" fmla="val 49181"/>
              <a:gd name="adj2" fmla="val 71454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 eaLnBrk="1" hangingPunct="1"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也可以测出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名同学站成一列的长度。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0875" y="4857750"/>
            <a:ext cx="146050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0550" y="1054100"/>
            <a:ext cx="27273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3275013" y="1206500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6152" name="Text Box 5"/>
          <p:cNvSpPr txBox="1">
            <a:spLocks noChangeArrowheads="1"/>
          </p:cNvSpPr>
          <p:nvPr/>
        </p:nvSpPr>
        <p:spPr bwMode="auto">
          <a:xfrm>
            <a:off x="4210050" y="120650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一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6153" name="Text Box 6"/>
          <p:cNvSpPr txBox="1">
            <a:spLocks noChangeArrowheads="1"/>
          </p:cNvSpPr>
          <p:nvPr/>
        </p:nvSpPr>
        <p:spPr bwMode="auto">
          <a:xfrm>
            <a:off x="5075238" y="120650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6154" name="Text Box 4"/>
          <p:cNvSpPr txBox="1">
            <a:spLocks noChangeArrowheads="1"/>
          </p:cNvSpPr>
          <p:nvPr/>
        </p:nvSpPr>
        <p:spPr bwMode="auto">
          <a:xfrm>
            <a:off x="928688" y="2286000"/>
            <a:ext cx="728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1200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名学生站成</a:t>
            </a:r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列有多长？</a:t>
            </a:r>
            <a:endParaRPr lang="zh-CN" altLang="en-US" sz="32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1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143000" y="2619375"/>
            <a:ext cx="2160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3373438" y="2974975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238625" y="2614613"/>
            <a:ext cx="399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855663" y="3411538"/>
            <a:ext cx="2447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3373438" y="3767138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238625" y="3478213"/>
            <a:ext cx="399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855663" y="4270375"/>
            <a:ext cx="2447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3373438" y="4630738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238625" y="4341813"/>
            <a:ext cx="399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855663" y="5135563"/>
            <a:ext cx="2447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3373438" y="5422900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238625" y="5135563"/>
            <a:ext cx="399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8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0550" y="1196975"/>
            <a:ext cx="27273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Text Box 4"/>
          <p:cNvSpPr txBox="1">
            <a:spLocks noChangeArrowheads="1"/>
          </p:cNvSpPr>
          <p:nvPr/>
        </p:nvSpPr>
        <p:spPr bwMode="auto">
          <a:xfrm>
            <a:off x="3275013" y="1349375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7184" name="Text Box 5"/>
          <p:cNvSpPr txBox="1">
            <a:spLocks noChangeArrowheads="1"/>
          </p:cNvSpPr>
          <p:nvPr/>
        </p:nvSpPr>
        <p:spPr bwMode="auto">
          <a:xfrm>
            <a:off x="4210050" y="1349375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一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7185" name="Text Box 6"/>
          <p:cNvSpPr txBox="1">
            <a:spLocks noChangeArrowheads="1"/>
          </p:cNvSpPr>
          <p:nvPr/>
        </p:nvSpPr>
        <p:spPr bwMode="auto">
          <a:xfrm>
            <a:off x="5075238" y="1349375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animBg="1"/>
      <p:bldP spid="9221" grpId="0"/>
      <p:bldP spid="9222" grpId="0"/>
      <p:bldP spid="9223" grpId="0" animBg="1"/>
      <p:bldP spid="9224" grpId="0"/>
      <p:bldP spid="9225" grpId="0"/>
      <p:bldP spid="9226" grpId="0" animBg="1"/>
      <p:bldP spid="9227" grpId="0"/>
      <p:bldP spid="9228" grpId="0"/>
      <p:bldP spid="9229" grpId="0" animBg="1"/>
      <p:bldP spid="92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43000" y="3148013"/>
            <a:ext cx="21605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3349625" y="3449638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286250" y="3071813"/>
            <a:ext cx="371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55663" y="3940175"/>
            <a:ext cx="2447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3349625" y="4241800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286250" y="3935413"/>
            <a:ext cx="371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855663" y="4799013"/>
            <a:ext cx="2447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名同学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3349625" y="5105400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286250" y="4799013"/>
            <a:ext cx="371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大约长（    ）米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3213" y="1412875"/>
            <a:ext cx="27273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4"/>
          <p:cNvSpPr txBox="1">
            <a:spLocks noChangeArrowheads="1"/>
          </p:cNvSpPr>
          <p:nvPr/>
        </p:nvSpPr>
        <p:spPr bwMode="auto">
          <a:xfrm>
            <a:off x="2987675" y="1565275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8205" name="Text Box 5"/>
          <p:cNvSpPr txBox="1">
            <a:spLocks noChangeArrowheads="1"/>
          </p:cNvSpPr>
          <p:nvPr/>
        </p:nvSpPr>
        <p:spPr bwMode="auto">
          <a:xfrm>
            <a:off x="3922713" y="1565275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一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8206" name="Text Box 6"/>
          <p:cNvSpPr txBox="1">
            <a:spLocks noChangeArrowheads="1"/>
          </p:cNvSpPr>
          <p:nvPr/>
        </p:nvSpPr>
        <p:spPr bwMode="auto">
          <a:xfrm>
            <a:off x="4787900" y="1565275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议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animBg="1"/>
      <p:bldP spid="10245" grpId="0"/>
      <p:bldP spid="10246" grpId="0"/>
      <p:bldP spid="10247" grpId="0" animBg="1"/>
      <p:bldP spid="10248" grpId="0"/>
      <p:bldP spid="10249" grpId="0"/>
      <p:bldP spid="10250" grpId="0" animBg="1"/>
      <p:bldP spid="10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280R_OC1NE7N7G)7`~%TU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00875" y="4143375"/>
            <a:ext cx="15113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AutoShape 7"/>
          <p:cNvSpPr>
            <a:spLocks noChangeArrowheads="1"/>
          </p:cNvSpPr>
          <p:nvPr/>
        </p:nvSpPr>
        <p:spPr bwMode="auto">
          <a:xfrm>
            <a:off x="3071813" y="3929063"/>
            <a:ext cx="3160712" cy="1357312"/>
          </a:xfrm>
          <a:prstGeom prst="cloudCallout">
            <a:avLst>
              <a:gd name="adj1" fmla="val 74935"/>
              <a:gd name="adj2" fmla="val 36277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怎样估计数的大小？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428625" y="1285875"/>
            <a:ext cx="5715000" cy="3017838"/>
            <a:chOff x="428596" y="1285860"/>
            <a:chExt cx="5715040" cy="3017844"/>
          </a:xfrm>
        </p:grpSpPr>
        <p:pic>
          <p:nvPicPr>
            <p:cNvPr id="9221" name="Picture 3" descr="_{JV453P}R0H`]O(LNF`O1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8596" y="2143116"/>
              <a:ext cx="2225675" cy="2160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AutoShape 7"/>
            <p:cNvSpPr>
              <a:spLocks noChangeArrowheads="1"/>
            </p:cNvSpPr>
            <p:nvPr/>
          </p:nvSpPr>
          <p:spPr bwMode="auto">
            <a:xfrm>
              <a:off x="2571736" y="1285860"/>
              <a:ext cx="3571900" cy="1858967"/>
            </a:xfrm>
            <a:prstGeom prst="cloudCallout">
              <a:avLst>
                <a:gd name="adj1" fmla="val -50677"/>
                <a:gd name="adj2" fmla="val 58638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 cmpd="sng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先找到一个标准，再由小推测到大。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Z)J(OT[GF[QIUQ_JA8{$6CK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0338" y="1414463"/>
            <a:ext cx="37449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4"/>
          <p:cNvSpPr>
            <a:spLocks noChangeArrowheads="1"/>
          </p:cNvSpPr>
          <p:nvPr/>
        </p:nvSpPr>
        <p:spPr bwMode="auto">
          <a:xfrm>
            <a:off x="1000125" y="2786063"/>
            <a:ext cx="7000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9455"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量一量自己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步的长是多少厘米，估一估教室的长有多少步，走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步有多长。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7e5b3ca-5d17-402b-99d0-53744380d0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全屏显示(4:3)</PresentationFormat>
  <Paragraphs>91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黑体</vt:lpstr>
      <vt:lpstr>微软雅黑</vt:lpstr>
      <vt:lpstr>隶书</vt:lpstr>
      <vt:lpstr>Arial</vt:lpstr>
      <vt:lpstr>Arial Unicode MS</vt:lpstr>
      <vt:lpstr>第一PPT模板网-WWW.1PPT.COM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2017-11-30T07:03:00Z</dcterms:created>
  <dcterms:modified xsi:type="dcterms:W3CDTF">2023-01-30T08:10:14Z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24E34B1C28E84DCBAF7AAF0417ACDAE0</vt:lpwstr>
  </property>
</Properties>
</file>