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366" r:id="rId5"/>
    <p:sldId id="317" r:id="rId6"/>
    <p:sldId id="313" r:id="rId7"/>
    <p:sldId id="333" r:id="rId8"/>
    <p:sldId id="356" r:id="rId9"/>
    <p:sldId id="359" r:id="rId10"/>
    <p:sldId id="326" r:id="rId11"/>
    <p:sldId id="358" r:id="rId12"/>
    <p:sldId id="327" r:id="rId13"/>
    <p:sldId id="363" r:id="rId14"/>
    <p:sldId id="362" r:id="rId15"/>
    <p:sldId id="361" r:id="rId16"/>
    <p:sldId id="364" r:id="rId17"/>
    <p:sldId id="360" r:id="rId18"/>
    <p:sldId id="337" r:id="rId19"/>
    <p:sldId id="338" r:id="rId20"/>
    <p:sldId id="346" r:id="rId21"/>
    <p:sldId id="365" r:id="rId22"/>
    <p:sldId id="347" r:id="rId23"/>
    <p:sldId id="348" r:id="rId24"/>
    <p:sldId id="345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888" y="-90"/>
      </p:cViewPr>
      <p:guideLst>
        <p:guide orient="horz" pos="2159"/>
        <p:guide pos="304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-23813"/>
            <a:ext cx="2087563" cy="64055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-23813"/>
            <a:ext cx="6113462" cy="64055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96975"/>
            <a:ext cx="41005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513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-23813"/>
            <a:ext cx="2087563" cy="64055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-23813"/>
            <a:ext cx="6113462" cy="64055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96975"/>
            <a:ext cx="41005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513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-23812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10287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4859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9431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4003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楷体" panose="02010609060101010101" pitchFamily="1" charset="-122"/>
          <a:ea typeface="楷体" panose="02010609060101010101" pitchFamily="1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-23812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10287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4859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9431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4003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楷体" panose="02010609060101010101" pitchFamily="1" charset="-122"/>
          <a:ea typeface="楷体" panose="02010609060101010101" pitchFamily="1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wmf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0.wmf"/><Relationship Id="rId5" Type="http://schemas.openxmlformats.org/officeDocument/2006/relationships/image" Target="../media/image8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1.png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1.png"/><Relationship Id="rId6" Type="http://schemas.openxmlformats.org/officeDocument/2006/relationships/image" Target="../media/image23.jpeg"/><Relationship Id="rId5" Type="http://schemas.openxmlformats.org/officeDocument/2006/relationships/image" Target="../media/image8.png"/><Relationship Id="rId4" Type="http://schemas.openxmlformats.org/officeDocument/2006/relationships/image" Target="../media/image22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1.png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24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26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wmf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1" Type="http://schemas.openxmlformats.org/officeDocument/2006/relationships/image" Target="../media/image4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4"/>
          <p:cNvSpPr>
            <a:spLocks noGrp="1"/>
          </p:cNvSpPr>
          <p:nvPr>
            <p:ph type="ctrTitle"/>
          </p:nvPr>
        </p:nvSpPr>
        <p:spPr>
          <a:xfrm>
            <a:off x="0" y="2060848"/>
            <a:ext cx="9144000" cy="1470025"/>
          </a:xfrm>
        </p:spPr>
        <p:txBody>
          <a:bodyPr vert="horz" wrap="square" lIns="91440" tIns="45720" rIns="91440" bIns="45720" anchor="ctr"/>
          <a:lstStyle>
            <a:lvl1pPr lvl="0">
              <a:buClrTx/>
              <a:buSzTx/>
              <a:buFont typeface="Wingdings" panose="05000000000000000000" pitchFamily="2" charset="2"/>
              <a:defRPr/>
            </a:lvl1pPr>
          </a:lstStyle>
          <a:p>
            <a:pPr marL="0" lvl="0" indent="0" algn="ctr">
              <a:buNone/>
            </a:pPr>
            <a:r>
              <a:rPr lang="zh-CN" altLang="en-US" sz="6000" dirty="0"/>
              <a:t>整十、整百数的加减</a:t>
            </a:r>
            <a:endParaRPr lang="zh-CN" altLang="en-US" sz="6000" dirty="0"/>
          </a:p>
        </p:txBody>
      </p:sp>
      <p:sp>
        <p:nvSpPr>
          <p:cNvPr id="3077" name="Text Box 4"/>
          <p:cNvSpPr txBox="1"/>
          <p:nvPr/>
        </p:nvSpPr>
        <p:spPr>
          <a:xfrm>
            <a:off x="6156176" y="548680"/>
            <a:ext cx="2619375" cy="360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二年级下册第三单元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grpSp>
        <p:nvGrpSpPr>
          <p:cNvPr id="2" name="组合 13"/>
          <p:cNvGrpSpPr/>
          <p:nvPr/>
        </p:nvGrpSpPr>
        <p:grpSpPr>
          <a:xfrm>
            <a:off x="971550" y="4018915"/>
            <a:ext cx="6714490" cy="2339340"/>
            <a:chOff x="971552" y="4143380"/>
            <a:chExt cx="6324586" cy="2214578"/>
          </a:xfrm>
        </p:grpSpPr>
        <p:pic>
          <p:nvPicPr>
            <p:cNvPr id="9228" name="Picture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71552" y="4557958"/>
              <a:ext cx="1405971" cy="180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AutoShape 7"/>
            <p:cNvSpPr>
              <a:spLocks noChangeArrowheads="1"/>
            </p:cNvSpPr>
            <p:nvPr/>
          </p:nvSpPr>
          <p:spPr bwMode="auto">
            <a:xfrm>
              <a:off x="2857444" y="4143380"/>
              <a:ext cx="4438694" cy="1606831"/>
            </a:xfrm>
            <a:prstGeom prst="cloudCallout">
              <a:avLst>
                <a:gd name="adj1" fmla="val -60324"/>
                <a:gd name="adj2" fmla="val 68236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mpd="sng">
              <a:solidFill>
                <a:schemeClr val="accent6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说说你是怎样计算的？ </a:t>
              </a:r>
              <a:endPara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9220" name="Picture 6" descr="K0VR}2IXPKN1KW(@(~{W07D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0538" y="2835275"/>
            <a:ext cx="3743325" cy="66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7" descr="@6G0D1N~4%`MDAKNLDXO@6X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29175" y="2835275"/>
            <a:ext cx="37433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Text Box 8"/>
          <p:cNvSpPr txBox="1"/>
          <p:nvPr/>
        </p:nvSpPr>
        <p:spPr>
          <a:xfrm>
            <a:off x="2865438" y="2835275"/>
            <a:ext cx="14208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1200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7391400" y="284003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200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9224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30550" y="1412875"/>
            <a:ext cx="2727325" cy="94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Text Box 4"/>
          <p:cNvSpPr txBox="1"/>
          <p:nvPr/>
        </p:nvSpPr>
        <p:spPr>
          <a:xfrm>
            <a:off x="3275013" y="1565275"/>
            <a:ext cx="43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试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26" name="Text Box 5"/>
          <p:cNvSpPr txBox="1"/>
          <p:nvPr/>
        </p:nvSpPr>
        <p:spPr>
          <a:xfrm>
            <a:off x="4210050" y="1565275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一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27" name="Text Box 6"/>
          <p:cNvSpPr txBox="1"/>
          <p:nvPr/>
        </p:nvSpPr>
        <p:spPr>
          <a:xfrm>
            <a:off x="5075238" y="1565275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试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1188" y="1928813"/>
            <a:ext cx="34194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5" descr="L6]HFNJ5@X}7A9A`V882[$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968" y="3452178"/>
            <a:ext cx="1620837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WPDO]GC6KY84PJ@35G4OQ4I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97468" y="3428683"/>
            <a:ext cx="1433512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7" descr="S6AETF(]G%9UG`T15H{SQ8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933190" y="2362835"/>
            <a:ext cx="3564255" cy="707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Text Box 8"/>
          <p:cNvSpPr txBox="1"/>
          <p:nvPr/>
        </p:nvSpPr>
        <p:spPr>
          <a:xfrm>
            <a:off x="6454140" y="236283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pSp>
        <p:nvGrpSpPr>
          <p:cNvPr id="10252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10257" name="Picture 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2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10253" name="Text Box 4"/>
          <p:cNvSpPr txBox="1"/>
          <p:nvPr/>
        </p:nvSpPr>
        <p:spPr>
          <a:xfrm>
            <a:off x="1500188" y="1379538"/>
            <a:ext cx="4071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000" y="1442085"/>
            <a:ext cx="38906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水果店一共运进多少个苹果？</a:t>
            </a:r>
            <a:endParaRPr lang="zh-CN" altLang="en-US" sz="2400" b="1"/>
          </a:p>
        </p:txBody>
      </p:sp>
      <p:grpSp>
        <p:nvGrpSpPr>
          <p:cNvPr id="6" name="组合 19"/>
          <p:cNvGrpSpPr/>
          <p:nvPr/>
        </p:nvGrpSpPr>
        <p:grpSpPr>
          <a:xfrm>
            <a:off x="611505" y="3865245"/>
            <a:ext cx="5870575" cy="2286000"/>
            <a:chOff x="1092212" y="4143380"/>
            <a:chExt cx="5870551" cy="2286016"/>
          </a:xfrm>
        </p:grpSpPr>
        <p:pic>
          <p:nvPicPr>
            <p:cNvPr id="7" name="Picture 1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092212" y="4629396"/>
              <a:ext cx="1336648" cy="180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2857488" y="4143380"/>
              <a:ext cx="4105275" cy="1081085"/>
            </a:xfrm>
            <a:prstGeom prst="cloudCallout">
              <a:avLst>
                <a:gd name="adj1" fmla="val -65214"/>
                <a:gd name="adj2" fmla="val 5792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mpd="sng">
              <a:solidFill>
                <a:schemeClr val="accent6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你是怎样想的？ </a:t>
              </a:r>
              <a:endPara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1188" y="1928813"/>
            <a:ext cx="34194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5" descr="L6]HFNJ5@X}7A9A`V882[$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0423" y="3428683"/>
            <a:ext cx="1620837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WPDO]GC6KY84PJ@35G4OQ4I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19083" y="3454083"/>
            <a:ext cx="1433512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7" descr="S6AETF(]G%9UG`T15H{SQ8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933190" y="2362835"/>
            <a:ext cx="3564255" cy="707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Text Box 8"/>
          <p:cNvSpPr txBox="1"/>
          <p:nvPr/>
        </p:nvSpPr>
        <p:spPr>
          <a:xfrm>
            <a:off x="6454140" y="236283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pSp>
        <p:nvGrpSpPr>
          <p:cNvPr id="10252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10257" name="Picture 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2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10253" name="Text Box 4"/>
          <p:cNvSpPr txBox="1"/>
          <p:nvPr/>
        </p:nvSpPr>
        <p:spPr>
          <a:xfrm>
            <a:off x="1500188" y="1379538"/>
            <a:ext cx="4071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000" y="1442085"/>
            <a:ext cx="38906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/>
              <a:t>水果店一共运进多少个苹果？</a:t>
            </a:r>
            <a:endParaRPr lang="zh-CN" altLang="en-US" sz="2400" b="1" dirty="0"/>
          </a:p>
        </p:txBody>
      </p:sp>
      <p:grpSp>
        <p:nvGrpSpPr>
          <p:cNvPr id="4" name="组合 19"/>
          <p:cNvGrpSpPr/>
          <p:nvPr/>
        </p:nvGrpSpPr>
        <p:grpSpPr>
          <a:xfrm>
            <a:off x="468313" y="3987800"/>
            <a:ext cx="4675187" cy="2363788"/>
            <a:chOff x="468313" y="3987815"/>
            <a:chExt cx="4675191" cy="2363773"/>
          </a:xfrm>
        </p:grpSpPr>
        <p:pic>
          <p:nvPicPr>
            <p:cNvPr id="11279" name="Picture 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68313" y="4437063"/>
              <a:ext cx="1495425" cy="19145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AutoShape 7"/>
            <p:cNvSpPr>
              <a:spLocks noChangeArrowheads="1"/>
            </p:cNvSpPr>
            <p:nvPr/>
          </p:nvSpPr>
          <p:spPr bwMode="auto">
            <a:xfrm>
              <a:off x="2120902" y="3987815"/>
              <a:ext cx="3022602" cy="1584325"/>
            </a:xfrm>
            <a:prstGeom prst="cloudCallout">
              <a:avLst>
                <a:gd name="adj1" fmla="val -56262"/>
                <a:gd name="adj2" fmla="val 43544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mpd="sng">
              <a:solidFill>
                <a:schemeClr val="accent6">
                  <a:lumMod val="50000"/>
                </a:schemeClr>
              </a:solidFill>
              <a:round/>
            </a:ln>
            <a:effectLst/>
          </p:spPr>
          <p:txBody>
            <a:bodyPr lIns="0" r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3个百和</a:t>
              </a:r>
              <a:r>
                <a:rPr kumimoji="0" 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5</a:t>
              </a: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个十组成</a:t>
              </a:r>
              <a:r>
                <a:rPr kumimoji="0" 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350</a:t>
              </a: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。 </a:t>
              </a:r>
              <a:endPara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5" name="组合 20"/>
          <p:cNvGrpSpPr/>
          <p:nvPr/>
        </p:nvGrpSpPr>
        <p:grpSpPr>
          <a:xfrm>
            <a:off x="5072063" y="3284538"/>
            <a:ext cx="3568700" cy="3052762"/>
            <a:chOff x="5072066" y="3284538"/>
            <a:chExt cx="3568697" cy="3052762"/>
          </a:xfrm>
        </p:grpSpPr>
        <p:pic>
          <p:nvPicPr>
            <p:cNvPr id="11277" name="Picture 7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164388" y="4581525"/>
              <a:ext cx="1476375" cy="17557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3" name="AutoShape 7"/>
            <p:cNvSpPr>
              <a:spLocks noChangeArrowheads="1"/>
            </p:cNvSpPr>
            <p:nvPr/>
          </p:nvSpPr>
          <p:spPr bwMode="auto">
            <a:xfrm>
              <a:off x="5072066" y="3284538"/>
              <a:ext cx="3028947" cy="1584325"/>
            </a:xfrm>
            <a:prstGeom prst="cloudCallout">
              <a:avLst>
                <a:gd name="adj1" fmla="val 17144"/>
                <a:gd name="adj2" fmla="val 81308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accent2">
                  <a:lumMod val="50000"/>
                </a:schemeClr>
              </a:solidFill>
              <a:round/>
            </a:ln>
            <a:effectLst/>
          </p:spPr>
          <p:txBody>
            <a:bodyPr lIns="0" r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300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往后数</a:t>
              </a: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5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个十是</a:t>
              </a: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350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。 </a:t>
              </a:r>
              <a:endPara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1188" y="1928813"/>
            <a:ext cx="34194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5" descr="L6]HFNJ5@X}7A9A`V882[$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0423" y="3428683"/>
            <a:ext cx="1620837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WPDO]GC6KY84PJ@35G4OQ4I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97468" y="3428683"/>
            <a:ext cx="1433512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7" descr="S6AETF(]G%9UG`T15H{SQ8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410585" y="1899920"/>
            <a:ext cx="3564255" cy="9321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2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10257" name="Picture 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2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10253" name="Text Box 4"/>
          <p:cNvSpPr txBox="1"/>
          <p:nvPr/>
        </p:nvSpPr>
        <p:spPr>
          <a:xfrm>
            <a:off x="1500188" y="1379538"/>
            <a:ext cx="4071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693160" y="2002473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5931535" y="2035810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300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3315" name="Picture 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8313" y="4557713"/>
            <a:ext cx="14065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235825" y="4652963"/>
            <a:ext cx="1476375" cy="1755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2484438" y="4275138"/>
            <a:ext cx="3384550" cy="1368425"/>
            <a:chOff x="0" y="0"/>
            <a:chExt cx="2495" cy="953"/>
          </a:xfrm>
        </p:grpSpPr>
        <p:sp>
          <p:nvSpPr>
            <p:cNvPr id="13323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2495" cy="953"/>
            </a:xfrm>
            <a:prstGeom prst="cloudCallout">
              <a:avLst>
                <a:gd name="adj1" fmla="val -68074"/>
                <a:gd name="adj2" fmla="val 3877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mpd="sng">
              <a:solidFill>
                <a:schemeClr val="accent6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2307" name="Text Box 12"/>
            <p:cNvSpPr txBox="1"/>
            <p:nvPr/>
          </p:nvSpPr>
          <p:spPr>
            <a:xfrm>
              <a:off x="228" y="90"/>
              <a:ext cx="2084" cy="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因为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300+50=350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，所以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350-50=300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4143375" y="2701925"/>
            <a:ext cx="4429125" cy="1655763"/>
            <a:chOff x="-453" y="0"/>
            <a:chExt cx="2790" cy="1043"/>
          </a:xfrm>
        </p:grpSpPr>
        <p:sp>
          <p:nvSpPr>
            <p:cNvPr id="13327" name="AutoShape 7"/>
            <p:cNvSpPr>
              <a:spLocks noChangeArrowheads="1"/>
            </p:cNvSpPr>
            <p:nvPr/>
          </p:nvSpPr>
          <p:spPr bwMode="auto">
            <a:xfrm>
              <a:off x="-453" y="0"/>
              <a:ext cx="2745" cy="1043"/>
            </a:xfrm>
            <a:prstGeom prst="cloudCallout">
              <a:avLst>
                <a:gd name="adj1" fmla="val 28644"/>
                <a:gd name="adj2" fmla="val 77995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accent2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5" name="Text Box 16"/>
            <p:cNvSpPr txBox="1"/>
            <p:nvPr/>
          </p:nvSpPr>
          <p:spPr>
            <a:xfrm>
              <a:off x="-318" y="214"/>
              <a:ext cx="2655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350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由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个百和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个十组成，去掉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个十就剩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个百。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529965" y="1439545"/>
            <a:ext cx="38906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第一堆苹果有多少个？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1188" y="1928813"/>
            <a:ext cx="34194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5" descr="L6]HFNJ5@X}7A9A`V882[$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0423" y="3428683"/>
            <a:ext cx="1620837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WPDO]GC6KY84PJ@35G4OQ4I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97468" y="3428683"/>
            <a:ext cx="1433512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7" descr="S6AETF(]G%9UG`T15H{SQ8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529965" y="1793875"/>
            <a:ext cx="3564255" cy="8502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2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10257" name="Picture 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2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10253" name="Text Box 4"/>
          <p:cNvSpPr txBox="1"/>
          <p:nvPr/>
        </p:nvSpPr>
        <p:spPr>
          <a:xfrm>
            <a:off x="1500188" y="1379538"/>
            <a:ext cx="4071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693160" y="2002473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5931535" y="2035810"/>
            <a:ext cx="1008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  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3315" name="Picture 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56883" y="4608513"/>
            <a:ext cx="14065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235825" y="4652963"/>
            <a:ext cx="1476375" cy="175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29965" y="1439545"/>
            <a:ext cx="38906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第二堆苹果有多少个？</a:t>
            </a:r>
            <a:endParaRPr lang="zh-CN" altLang="en-US" sz="2400" b="1"/>
          </a:p>
        </p:txBody>
      </p:sp>
      <p:grpSp>
        <p:nvGrpSpPr>
          <p:cNvPr id="3" name="Group 10"/>
          <p:cNvGrpSpPr/>
          <p:nvPr/>
        </p:nvGrpSpPr>
        <p:grpSpPr>
          <a:xfrm>
            <a:off x="2484438" y="4275138"/>
            <a:ext cx="3384550" cy="1368425"/>
            <a:chOff x="0" y="0"/>
            <a:chExt cx="2495" cy="953"/>
          </a:xfrm>
        </p:grpSpPr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2495" cy="953"/>
            </a:xfrm>
            <a:prstGeom prst="cloudCallout">
              <a:avLst>
                <a:gd name="adj1" fmla="val -68074"/>
                <a:gd name="adj2" fmla="val 3877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mpd="sng">
              <a:solidFill>
                <a:schemeClr val="accent6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7" name="Text Box 12"/>
            <p:cNvSpPr txBox="1"/>
            <p:nvPr/>
          </p:nvSpPr>
          <p:spPr>
            <a:xfrm>
              <a:off x="228" y="90"/>
              <a:ext cx="2084" cy="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因为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300+50=350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，所以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</a:rPr>
                <a:t>350-300=50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" name="Group 14"/>
          <p:cNvGrpSpPr/>
          <p:nvPr/>
        </p:nvGrpSpPr>
        <p:grpSpPr>
          <a:xfrm>
            <a:off x="4143375" y="2701925"/>
            <a:ext cx="4429125" cy="1655763"/>
            <a:chOff x="-453" y="0"/>
            <a:chExt cx="2790" cy="1043"/>
          </a:xfrm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-453" y="0"/>
              <a:ext cx="2745" cy="1043"/>
            </a:xfrm>
            <a:prstGeom prst="cloudCallout">
              <a:avLst>
                <a:gd name="adj1" fmla="val 28644"/>
                <a:gd name="adj2" fmla="val 77995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accent2">
                  <a:lumMod val="50000"/>
                </a:schemeClr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 Box 16"/>
            <p:cNvSpPr txBox="1"/>
            <p:nvPr/>
          </p:nvSpPr>
          <p:spPr>
            <a:xfrm>
              <a:off x="-318" y="214"/>
              <a:ext cx="2655" cy="6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350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由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个百和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个十组成，去掉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个百就剩</a:t>
              </a:r>
              <a:r>
                <a:rPr lang="en-US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</a:rPr>
                <a:t>个十。</a:t>
              </a:r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98208" y="1928813"/>
            <a:ext cx="34194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5" descr="L6]HFNJ5@X}7A9A`V882[$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7443" y="3444558"/>
            <a:ext cx="1620837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WPDO]GC6KY84PJ@35G4OQ4I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75928" y="3469958"/>
            <a:ext cx="1433512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7" descr="S6AETF(]G%9UG`T15H{SQ8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90745" y="1668780"/>
            <a:ext cx="3563938" cy="247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Text Box 8"/>
          <p:cNvSpPr txBox="1"/>
          <p:nvPr/>
        </p:nvSpPr>
        <p:spPr>
          <a:xfrm>
            <a:off x="7211695" y="1668780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4973320" y="257206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4770120" y="351186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7211695" y="260540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300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7354570" y="351345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50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pSp>
        <p:nvGrpSpPr>
          <p:cNvPr id="10252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10257" name="Picture 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2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10253" name="Text Box 4"/>
          <p:cNvSpPr txBox="1"/>
          <p:nvPr/>
        </p:nvSpPr>
        <p:spPr>
          <a:xfrm>
            <a:off x="1500188" y="1379538"/>
            <a:ext cx="4071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/>
      <p:bldP spid="11274" grpId="0"/>
      <p:bldP spid="11275" grpId="0"/>
      <p:bldP spid="112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13315" name="Picture 3" descr="4B2$FT4KP%{57H}X8][S$5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3163" y="2778125"/>
            <a:ext cx="362902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EU9YJS[T`62TWZDTMEIO1EM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57438" y="3929063"/>
            <a:ext cx="446405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6" descr="EU9YJS[T`62TWZDTMEIO1EM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57438" y="5083175"/>
            <a:ext cx="4391025" cy="74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 Box 7"/>
          <p:cNvSpPr txBox="1"/>
          <p:nvPr/>
        </p:nvSpPr>
        <p:spPr>
          <a:xfrm>
            <a:off x="3992563" y="5143500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4872038" y="2786063"/>
            <a:ext cx="1008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430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3849688" y="4000500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400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5786438" y="4000500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30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5564188" y="5143500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400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3323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30550" y="1412875"/>
            <a:ext cx="2727325" cy="94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4" name="Text Box 4"/>
          <p:cNvSpPr txBox="1"/>
          <p:nvPr/>
        </p:nvSpPr>
        <p:spPr>
          <a:xfrm>
            <a:off x="3275013" y="1565275"/>
            <a:ext cx="43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试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25" name="Text Box 5"/>
          <p:cNvSpPr txBox="1"/>
          <p:nvPr/>
        </p:nvSpPr>
        <p:spPr>
          <a:xfrm>
            <a:off x="4210050" y="1565275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一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26" name="Text Box 6"/>
          <p:cNvSpPr txBox="1"/>
          <p:nvPr/>
        </p:nvSpPr>
        <p:spPr>
          <a:xfrm>
            <a:off x="5075238" y="1565275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试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4345" grpId="0"/>
      <p:bldP spid="14346" grpId="0"/>
      <p:bldP spid="143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W}%]3JX83@PL(F{_@2%6TPO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36863" y="1285875"/>
            <a:ext cx="347027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 descr="7K%])_3F8X6%{1QL%F4L0N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86000"/>
            <a:ext cx="4867275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900113" y="5465763"/>
            <a:ext cx="35290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400+200=600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5189538" y="5495925"/>
            <a:ext cx="32400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600-200=400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342" name="Group 4"/>
          <p:cNvGrpSpPr/>
          <p:nvPr/>
        </p:nvGrpSpPr>
        <p:grpSpPr>
          <a:xfrm>
            <a:off x="1285875" y="3071813"/>
            <a:ext cx="2057400" cy="2201862"/>
            <a:chOff x="0" y="0"/>
            <a:chExt cx="1296" cy="1296"/>
          </a:xfrm>
        </p:grpSpPr>
        <p:sp>
          <p:nvSpPr>
            <p:cNvPr id="14363" name="AutoShape 5"/>
            <p:cNvSpPr/>
            <p:nvPr/>
          </p:nvSpPr>
          <p:spPr>
            <a:xfrm>
              <a:off x="0" y="864"/>
              <a:ext cx="1293" cy="43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4364" name="Line 6"/>
            <p:cNvSpPr/>
            <p:nvPr/>
          </p:nvSpPr>
          <p:spPr>
            <a:xfrm flipH="1"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5" name="Line 7"/>
            <p:cNvSpPr/>
            <p:nvPr/>
          </p:nvSpPr>
          <p:spPr>
            <a:xfrm flipH="1"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6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7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8" name="Line 10"/>
            <p:cNvSpPr/>
            <p:nvPr/>
          </p:nvSpPr>
          <p:spPr>
            <a:xfrm flipH="1"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9" name="Text Box 11"/>
            <p:cNvSpPr txBox="1"/>
            <p:nvPr/>
          </p:nvSpPr>
          <p:spPr>
            <a:xfrm>
              <a:off x="0" y="1008"/>
              <a:ext cx="1296" cy="2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万 千 百 十 个</a:t>
              </a:r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376" name="Oval 28"/>
          <p:cNvSpPr/>
          <p:nvPr/>
        </p:nvSpPr>
        <p:spPr>
          <a:xfrm>
            <a:off x="2146300" y="3913188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4" name="Oval 29"/>
          <p:cNvSpPr/>
          <p:nvPr/>
        </p:nvSpPr>
        <p:spPr>
          <a:xfrm>
            <a:off x="2146300" y="4194175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5" name="Oval 30"/>
          <p:cNvSpPr/>
          <p:nvPr/>
        </p:nvSpPr>
        <p:spPr>
          <a:xfrm>
            <a:off x="2146300" y="4346575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6" name="Oval 31"/>
          <p:cNvSpPr/>
          <p:nvPr/>
        </p:nvSpPr>
        <p:spPr>
          <a:xfrm>
            <a:off x="2146300" y="4489450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80" name="Oval 30"/>
          <p:cNvSpPr/>
          <p:nvPr/>
        </p:nvSpPr>
        <p:spPr>
          <a:xfrm>
            <a:off x="2146300" y="3770313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8" name="Oval 31"/>
          <p:cNvSpPr/>
          <p:nvPr/>
        </p:nvSpPr>
        <p:spPr>
          <a:xfrm>
            <a:off x="2146300" y="4049713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5572125" y="3214688"/>
            <a:ext cx="2057400" cy="2201862"/>
            <a:chOff x="0" y="0"/>
            <a:chExt cx="1296" cy="1296"/>
          </a:xfrm>
        </p:grpSpPr>
        <p:sp>
          <p:nvSpPr>
            <p:cNvPr id="14356" name="AutoShape 5"/>
            <p:cNvSpPr/>
            <p:nvPr/>
          </p:nvSpPr>
          <p:spPr>
            <a:xfrm>
              <a:off x="0" y="864"/>
              <a:ext cx="1293" cy="432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4357" name="Line 6"/>
            <p:cNvSpPr/>
            <p:nvPr/>
          </p:nvSpPr>
          <p:spPr>
            <a:xfrm flipH="1"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58" name="Line 7"/>
            <p:cNvSpPr/>
            <p:nvPr/>
          </p:nvSpPr>
          <p:spPr>
            <a:xfrm flipH="1"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59" name="Line 8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0" name="Line 9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1" name="Line 10"/>
            <p:cNvSpPr/>
            <p:nvPr/>
          </p:nvSpPr>
          <p:spPr>
            <a:xfrm flipH="1"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4362" name="Text Box 11"/>
            <p:cNvSpPr txBox="1"/>
            <p:nvPr/>
          </p:nvSpPr>
          <p:spPr>
            <a:xfrm>
              <a:off x="0" y="1008"/>
              <a:ext cx="1296" cy="2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万 千 百 十 个</a:t>
              </a:r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390" name="Oval 28"/>
          <p:cNvSpPr/>
          <p:nvPr/>
        </p:nvSpPr>
        <p:spPr>
          <a:xfrm>
            <a:off x="6454775" y="4044950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91" name="Oval 29"/>
          <p:cNvSpPr/>
          <p:nvPr/>
        </p:nvSpPr>
        <p:spPr>
          <a:xfrm>
            <a:off x="6454775" y="4325938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92" name="Oval 30"/>
          <p:cNvSpPr/>
          <p:nvPr/>
        </p:nvSpPr>
        <p:spPr>
          <a:xfrm>
            <a:off x="6454775" y="4478338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93" name="Oval 31"/>
          <p:cNvSpPr/>
          <p:nvPr/>
        </p:nvSpPr>
        <p:spPr>
          <a:xfrm>
            <a:off x="6454775" y="4621213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94" name="Oval 30"/>
          <p:cNvSpPr/>
          <p:nvPr/>
        </p:nvSpPr>
        <p:spPr>
          <a:xfrm>
            <a:off x="6454775" y="3902075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95" name="Oval 31"/>
          <p:cNvSpPr/>
          <p:nvPr/>
        </p:nvSpPr>
        <p:spPr>
          <a:xfrm>
            <a:off x="6454775" y="4181475"/>
            <a:ext cx="228600" cy="1524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2136775" y="3215005"/>
            <a:ext cx="9525" cy="4692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" name="直接箭头连接符 3"/>
          <p:cNvCxnSpPr/>
          <p:nvPr/>
        </p:nvCxnSpPr>
        <p:spPr>
          <a:xfrm flipH="1" flipV="1">
            <a:off x="6307455" y="3476625"/>
            <a:ext cx="9525" cy="5683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76" grpId="0" animBg="1"/>
      <p:bldP spid="15380" grpId="0" animBg="1"/>
      <p:bldP spid="15390" grpId="0" animBg="1"/>
      <p:bldP spid="15390" grpId="1" animBg="1"/>
      <p:bldP spid="15391" grpId="0" animBg="1"/>
      <p:bldP spid="15392" grpId="0" animBg="1"/>
      <p:bldP spid="15393" grpId="0" animBg="1"/>
      <p:bldP spid="15394" grpId="0" animBg="1"/>
      <p:bldP spid="15394" grpId="1" animBg="1"/>
      <p:bldP spid="153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pic>
        <p:nvPicPr>
          <p:cNvPr id="6147" name="Picture 3" descr="$1I((G2[CW9R6L{M)2$HUD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288" y="2060575"/>
            <a:ext cx="3924300" cy="1817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 descr="[C2Q9YR_{ERMQN9]Y(62LIC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650" y="4149725"/>
            <a:ext cx="3832225" cy="155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 descr="YRHXKR_UPI[NDJ$O@]HH~}N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32363" y="2420938"/>
            <a:ext cx="3168650" cy="137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 descr="{K26KCL(YP176[M0OYTDL2R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3800" y="4076700"/>
            <a:ext cx="3382963" cy="154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Text Box 8"/>
          <p:cNvSpPr txBox="1"/>
          <p:nvPr/>
        </p:nvSpPr>
        <p:spPr>
          <a:xfrm>
            <a:off x="3371850" y="2509838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800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3371850" y="2941638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900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3294063" y="337343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7164388" y="242093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7164388" y="284480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7164388" y="3267075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3635375" y="4221163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300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60" name="Text Box 16"/>
          <p:cNvSpPr txBox="1"/>
          <p:nvPr/>
        </p:nvSpPr>
        <p:spPr>
          <a:xfrm>
            <a:off x="3635375" y="4652963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400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3635375" y="512445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500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62" name="Text Box 18"/>
          <p:cNvSpPr txBox="1"/>
          <p:nvPr/>
        </p:nvSpPr>
        <p:spPr>
          <a:xfrm>
            <a:off x="7443788" y="407670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200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63" name="Text Box 19"/>
          <p:cNvSpPr txBox="1"/>
          <p:nvPr/>
        </p:nvSpPr>
        <p:spPr>
          <a:xfrm>
            <a:off x="7443788" y="4581525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200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64" name="Text Box 20"/>
          <p:cNvSpPr txBox="1"/>
          <p:nvPr/>
        </p:nvSpPr>
        <p:spPr>
          <a:xfrm>
            <a:off x="7443788" y="499745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200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3"/>
          <p:cNvSpPr txBox="1"/>
          <p:nvPr/>
        </p:nvSpPr>
        <p:spPr>
          <a:xfrm>
            <a:off x="454025" y="1720850"/>
            <a:ext cx="8235950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计算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20+50=         70-40=           300+700=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200+500=     700-400=       900+700=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200+50=       750-700=       900+70=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20+500=       750-50=         90+700=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441450"/>
            <a:ext cx="8333740" cy="444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1441450"/>
            <a:ext cx="8333105" cy="5067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65" y="-51435"/>
            <a:ext cx="8053070" cy="80530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pic>
        <p:nvPicPr>
          <p:cNvPr id="16387" name="Picture 5" descr="Y7{~NHN56JYJ3`R$9ZB@}_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850" y="1989138"/>
            <a:ext cx="403225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6" descr="QH[YNTT{T@SK9TX[5IFNU(J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4213" y="2708275"/>
            <a:ext cx="3455987" cy="188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7" descr="3)~F`G~CQ9M}04I`7TYUC~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59338" y="2714625"/>
            <a:ext cx="3798887" cy="189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Text Box 8"/>
          <p:cNvSpPr txBox="1"/>
          <p:nvPr/>
        </p:nvSpPr>
        <p:spPr>
          <a:xfrm>
            <a:off x="2678113" y="2770188"/>
            <a:ext cx="7921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140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1358900" y="330676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140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Text Box 10"/>
          <p:cNvSpPr txBox="1"/>
          <p:nvPr/>
        </p:nvSpPr>
        <p:spPr>
          <a:xfrm>
            <a:off x="3292475" y="330676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80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79" name="Text Box 11"/>
          <p:cNvSpPr txBox="1"/>
          <p:nvPr/>
        </p:nvSpPr>
        <p:spPr>
          <a:xfrm>
            <a:off x="1358900" y="3867150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140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3306763" y="3867150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60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7451725" y="2730500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900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5580063" y="336232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900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83" name="Text Box 15"/>
          <p:cNvSpPr txBox="1"/>
          <p:nvPr/>
        </p:nvSpPr>
        <p:spPr>
          <a:xfrm>
            <a:off x="7712075" y="335756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300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84" name="Text Box 16"/>
          <p:cNvSpPr txBox="1"/>
          <p:nvPr/>
        </p:nvSpPr>
        <p:spPr>
          <a:xfrm>
            <a:off x="5586413" y="397192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900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85" name="Text Box 17"/>
          <p:cNvSpPr txBox="1"/>
          <p:nvPr/>
        </p:nvSpPr>
        <p:spPr>
          <a:xfrm>
            <a:off x="7723188" y="397192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600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pic>
        <p:nvPicPr>
          <p:cNvPr id="17411" name="Picture 3" descr="E0I_`742_2LUT0CP})GCG4I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2938" y="2500313"/>
            <a:ext cx="4103687" cy="2306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 descr=")`D18MO~}))NB47GXFTOK%T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6625" y="3003550"/>
            <a:ext cx="3492500" cy="195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6"/>
          <p:cNvSpPr txBox="1"/>
          <p:nvPr/>
        </p:nvSpPr>
        <p:spPr>
          <a:xfrm>
            <a:off x="1403350" y="3076575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300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1403350" y="368776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500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1403350" y="4300538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280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6143625" y="3043238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500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6143625" y="3654425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200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6143625" y="4267200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500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588" y="2757488"/>
            <a:ext cx="1404937" cy="3600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"/>
          <p:cNvGrpSpPr/>
          <p:nvPr/>
        </p:nvGrpSpPr>
        <p:grpSpPr>
          <a:xfrm>
            <a:off x="1042988" y="1571625"/>
            <a:ext cx="3959225" cy="2798763"/>
            <a:chOff x="1042988" y="1773238"/>
            <a:chExt cx="3959225" cy="2481262"/>
          </a:xfrm>
        </p:grpSpPr>
        <p:sp>
          <p:nvSpPr>
            <p:cNvPr id="18437" name="AutoShape 4"/>
            <p:cNvSpPr/>
            <p:nvPr/>
          </p:nvSpPr>
          <p:spPr>
            <a:xfrm rot="-10566378">
              <a:off x="1042988" y="1773238"/>
              <a:ext cx="3959225" cy="2481262"/>
            </a:xfrm>
            <a:prstGeom prst="cloudCallout">
              <a:avLst>
                <a:gd name="adj1" fmla="val -92727"/>
                <a:gd name="adj2" fmla="val -12880"/>
              </a:avLst>
            </a:prstGeom>
            <a:solidFill>
              <a:srgbClr val="F2DCDB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438" name="Text Box 5"/>
            <p:cNvSpPr txBox="1"/>
            <p:nvPr/>
          </p:nvSpPr>
          <p:spPr>
            <a:xfrm>
              <a:off x="1571604" y="2354490"/>
              <a:ext cx="3286148" cy="1754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通过这节课的学习，你学到了什么？</a:t>
              </a:r>
              <a:endPara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436" name="标题 6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zh-CN"/>
              <a:t>课堂总结</a:t>
            </a:r>
            <a:endParaRPr lang="zh-CN" altLang="en-US"/>
          </a:p>
        </p:txBody>
      </p:sp>
      <p:pic>
        <p:nvPicPr>
          <p:cNvPr id="1843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8600" y="112395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主题图教学</a:t>
            </a:r>
            <a:endParaRPr lang="zh-CN" altLang="en-US"/>
          </a:p>
        </p:txBody>
      </p:sp>
      <p:sp>
        <p:nvSpPr>
          <p:cNvPr id="4099" name="AutoShape 3"/>
          <p:cNvSpPr>
            <a:spLocks noChangeAspect="1"/>
          </p:cNvSpPr>
          <p:nvPr/>
        </p:nvSpPr>
        <p:spPr>
          <a:xfrm>
            <a:off x="-3517900" y="-7727950"/>
            <a:ext cx="16181388" cy="223154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0" name="AutoShape 4"/>
          <p:cNvSpPr>
            <a:spLocks noChangeAspect="1"/>
          </p:cNvSpPr>
          <p:nvPr/>
        </p:nvSpPr>
        <p:spPr>
          <a:xfrm>
            <a:off x="-3517900" y="-7727950"/>
            <a:ext cx="16181388" cy="223154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5125" name="Picture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339090" y="1545590"/>
            <a:ext cx="10057130" cy="4432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915670" y="3837305"/>
            <a:ext cx="2018665" cy="1219200"/>
          </a:xfrm>
          <a:custGeom>
            <a:avLst/>
            <a:gdLst>
              <a:gd name="connisteX0" fmla="*/ 0 w 2018665"/>
              <a:gd name="connsiteY0" fmla="*/ 1219479 h 1219479"/>
              <a:gd name="connisteX1" fmla="*/ 343535 w 2018665"/>
              <a:gd name="connsiteY1" fmla="*/ 947699 h 1219479"/>
              <a:gd name="connisteX2" fmla="*/ 601345 w 2018665"/>
              <a:gd name="connsiteY2" fmla="*/ 574954 h 1219479"/>
              <a:gd name="connisteX3" fmla="*/ 887730 w 2018665"/>
              <a:gd name="connsiteY3" fmla="*/ 202844 h 1219479"/>
              <a:gd name="connisteX4" fmla="*/ 1130935 w 2018665"/>
              <a:gd name="connsiteY4" fmla="*/ 160299 h 1219479"/>
              <a:gd name="connisteX5" fmla="*/ 1317625 w 2018665"/>
              <a:gd name="connsiteY5" fmla="*/ 117119 h 1219479"/>
              <a:gd name="connisteX6" fmla="*/ 1589405 w 2018665"/>
              <a:gd name="connsiteY6" fmla="*/ 2819 h 1219479"/>
              <a:gd name="connisteX7" fmla="*/ 2018665 w 2018665"/>
              <a:gd name="connsiteY7" fmla="*/ 45364 h 12194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2018664" h="1219480">
                <a:moveTo>
                  <a:pt x="0" y="1219480"/>
                </a:moveTo>
                <a:cubicBezTo>
                  <a:pt x="63500" y="1172490"/>
                  <a:pt x="223520" y="1076605"/>
                  <a:pt x="343535" y="947700"/>
                </a:cubicBezTo>
                <a:cubicBezTo>
                  <a:pt x="463550" y="818795"/>
                  <a:pt x="492760" y="724180"/>
                  <a:pt x="601345" y="574955"/>
                </a:cubicBezTo>
                <a:cubicBezTo>
                  <a:pt x="709930" y="425730"/>
                  <a:pt x="781685" y="286030"/>
                  <a:pt x="887730" y="202845"/>
                </a:cubicBezTo>
                <a:cubicBezTo>
                  <a:pt x="993775" y="119660"/>
                  <a:pt x="1045210" y="177445"/>
                  <a:pt x="1130935" y="160300"/>
                </a:cubicBezTo>
                <a:cubicBezTo>
                  <a:pt x="1216660" y="143155"/>
                  <a:pt x="1226185" y="148870"/>
                  <a:pt x="1317625" y="117120"/>
                </a:cubicBezTo>
                <a:cubicBezTo>
                  <a:pt x="1409065" y="85370"/>
                  <a:pt x="1449070" y="17425"/>
                  <a:pt x="1589405" y="2820"/>
                </a:cubicBezTo>
                <a:cubicBezTo>
                  <a:pt x="1729740" y="-11785"/>
                  <a:pt x="1938020" y="34570"/>
                  <a:pt x="2018665" y="45365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049270" y="3925570"/>
            <a:ext cx="1603375" cy="681355"/>
          </a:xfrm>
          <a:custGeom>
            <a:avLst/>
            <a:gdLst>
              <a:gd name="connisteX0" fmla="*/ 0 w 1603375"/>
              <a:gd name="connsiteY0" fmla="*/ 0 h 681153"/>
              <a:gd name="connisteX1" fmla="*/ 372110 w 1603375"/>
              <a:gd name="connsiteY1" fmla="*/ 257810 h 681153"/>
              <a:gd name="connisteX2" fmla="*/ 801370 w 1603375"/>
              <a:gd name="connsiteY2" fmla="*/ 501015 h 681153"/>
              <a:gd name="connisteX3" fmla="*/ 1073785 w 1603375"/>
              <a:gd name="connsiteY3" fmla="*/ 572770 h 681153"/>
              <a:gd name="connisteX4" fmla="*/ 1231265 w 1603375"/>
              <a:gd name="connsiteY4" fmla="*/ 673100 h 681153"/>
              <a:gd name="connisteX5" fmla="*/ 1460500 w 1603375"/>
              <a:gd name="connsiteY5" fmla="*/ 386715 h 681153"/>
              <a:gd name="connisteX6" fmla="*/ 1574800 w 1603375"/>
              <a:gd name="connsiteY6" fmla="*/ 142875 h 681153"/>
              <a:gd name="connisteX7" fmla="*/ 1603375 w 1603375"/>
              <a:gd name="connsiteY7" fmla="*/ 114300 h 68115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1603375" h="681153">
                <a:moveTo>
                  <a:pt x="0" y="0"/>
                </a:moveTo>
                <a:cubicBezTo>
                  <a:pt x="66040" y="46990"/>
                  <a:pt x="212090" y="157480"/>
                  <a:pt x="372110" y="257810"/>
                </a:cubicBezTo>
                <a:cubicBezTo>
                  <a:pt x="532130" y="358140"/>
                  <a:pt x="661035" y="438150"/>
                  <a:pt x="801370" y="501015"/>
                </a:cubicBezTo>
                <a:cubicBezTo>
                  <a:pt x="941705" y="563880"/>
                  <a:pt x="988060" y="538480"/>
                  <a:pt x="1073785" y="572770"/>
                </a:cubicBezTo>
                <a:cubicBezTo>
                  <a:pt x="1159510" y="607060"/>
                  <a:pt x="1153795" y="710565"/>
                  <a:pt x="1231265" y="673100"/>
                </a:cubicBezTo>
                <a:cubicBezTo>
                  <a:pt x="1308735" y="635635"/>
                  <a:pt x="1391920" y="492760"/>
                  <a:pt x="1460500" y="386715"/>
                </a:cubicBezTo>
                <a:cubicBezTo>
                  <a:pt x="1529080" y="280670"/>
                  <a:pt x="1546225" y="197485"/>
                  <a:pt x="1574800" y="142875"/>
                </a:cubicBezTo>
                <a:cubicBezTo>
                  <a:pt x="1603375" y="88265"/>
                  <a:pt x="1600200" y="114935"/>
                  <a:pt x="1603375" y="114300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058025" y="2486025"/>
            <a:ext cx="1259840" cy="422910"/>
          </a:xfrm>
          <a:custGeom>
            <a:avLst/>
            <a:gdLst>
              <a:gd name="connisteX0" fmla="*/ 0 w 1259840"/>
              <a:gd name="connsiteY0" fmla="*/ 36496 h 423211"/>
              <a:gd name="connisteX1" fmla="*/ 328930 w 1259840"/>
              <a:gd name="connsiteY1" fmla="*/ 7921 h 423211"/>
              <a:gd name="connisteX2" fmla="*/ 930275 w 1259840"/>
              <a:gd name="connsiteY2" fmla="*/ 165401 h 423211"/>
              <a:gd name="connisteX3" fmla="*/ 1259840 w 1259840"/>
              <a:gd name="connsiteY3" fmla="*/ 423211 h 42321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259840" h="423212">
                <a:moveTo>
                  <a:pt x="0" y="36497"/>
                </a:moveTo>
                <a:cubicBezTo>
                  <a:pt x="53975" y="27607"/>
                  <a:pt x="142875" y="-18113"/>
                  <a:pt x="328930" y="7922"/>
                </a:cubicBezTo>
                <a:cubicBezTo>
                  <a:pt x="514985" y="33957"/>
                  <a:pt x="744220" y="82217"/>
                  <a:pt x="930275" y="165402"/>
                </a:cubicBezTo>
                <a:cubicBezTo>
                  <a:pt x="1116330" y="248587"/>
                  <a:pt x="1205865" y="374952"/>
                  <a:pt x="1259840" y="423212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295" y="3709035"/>
            <a:ext cx="1548765" cy="36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约</a:t>
            </a:r>
            <a:r>
              <a:rPr lang="en-US" altLang="zh-CN"/>
              <a:t>650</a:t>
            </a:r>
            <a:r>
              <a:rPr lang="zh-CN" altLang="en-US"/>
              <a:t>千米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61995" y="3709035"/>
            <a:ext cx="1548765" cy="36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约</a:t>
            </a:r>
            <a:r>
              <a:rPr lang="en-US" altLang="zh-CN"/>
              <a:t>600</a:t>
            </a:r>
            <a:r>
              <a:rPr lang="zh-CN" altLang="en-US"/>
              <a:t>千米</a:t>
            </a: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652645" y="2522220"/>
            <a:ext cx="2333625" cy="1812925"/>
          </a:xfrm>
          <a:custGeom>
            <a:avLst/>
            <a:gdLst>
              <a:gd name="connisteX0" fmla="*/ 0 w 2333625"/>
              <a:gd name="connsiteY0" fmla="*/ 1503680 h 1812730"/>
              <a:gd name="connisteX1" fmla="*/ 214630 w 2333625"/>
              <a:gd name="connsiteY1" fmla="*/ 1274445 h 1812730"/>
              <a:gd name="connisteX2" fmla="*/ 458470 w 2333625"/>
              <a:gd name="connsiteY2" fmla="*/ 1574800 h 1812730"/>
              <a:gd name="connisteX3" fmla="*/ 773430 w 2333625"/>
              <a:gd name="connsiteY3" fmla="*/ 1790065 h 1812730"/>
              <a:gd name="connisteX4" fmla="*/ 1102360 w 2333625"/>
              <a:gd name="connsiteY4" fmla="*/ 1746885 h 1812730"/>
              <a:gd name="connisteX5" fmla="*/ 1445895 w 2333625"/>
              <a:gd name="connsiteY5" fmla="*/ 1388745 h 1812730"/>
              <a:gd name="connisteX6" fmla="*/ 1746885 w 2333625"/>
              <a:gd name="connsiteY6" fmla="*/ 973455 h 1812730"/>
              <a:gd name="connisteX7" fmla="*/ 1976120 w 2333625"/>
              <a:gd name="connsiteY7" fmla="*/ 458470 h 1812730"/>
              <a:gd name="connisteX8" fmla="*/ 2333625 w 2333625"/>
              <a:gd name="connsiteY8" fmla="*/ 0 h 18127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2333625" h="1812729">
                <a:moveTo>
                  <a:pt x="0" y="1503680"/>
                </a:moveTo>
                <a:cubicBezTo>
                  <a:pt x="38100" y="1451610"/>
                  <a:pt x="123190" y="1260475"/>
                  <a:pt x="214630" y="1274445"/>
                </a:cubicBezTo>
                <a:cubicBezTo>
                  <a:pt x="306070" y="1288415"/>
                  <a:pt x="346710" y="1471930"/>
                  <a:pt x="458470" y="1574800"/>
                </a:cubicBezTo>
                <a:cubicBezTo>
                  <a:pt x="570230" y="1677670"/>
                  <a:pt x="644525" y="1755775"/>
                  <a:pt x="773430" y="1790065"/>
                </a:cubicBezTo>
                <a:cubicBezTo>
                  <a:pt x="902335" y="1824355"/>
                  <a:pt x="967740" y="1826895"/>
                  <a:pt x="1102360" y="1746885"/>
                </a:cubicBezTo>
                <a:cubicBezTo>
                  <a:pt x="1236980" y="1666875"/>
                  <a:pt x="1316990" y="1543685"/>
                  <a:pt x="1445895" y="1388745"/>
                </a:cubicBezTo>
                <a:cubicBezTo>
                  <a:pt x="1574800" y="1233805"/>
                  <a:pt x="1640840" y="1159510"/>
                  <a:pt x="1746885" y="973455"/>
                </a:cubicBezTo>
                <a:cubicBezTo>
                  <a:pt x="1852930" y="787400"/>
                  <a:pt x="1858645" y="653415"/>
                  <a:pt x="1976120" y="458470"/>
                </a:cubicBezTo>
                <a:cubicBezTo>
                  <a:pt x="2093595" y="263525"/>
                  <a:pt x="2266950" y="81280"/>
                  <a:pt x="2333625" y="0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67605" y="3246120"/>
            <a:ext cx="1391920" cy="36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约</a:t>
            </a:r>
            <a:r>
              <a:rPr lang="en-US" altLang="zh-CN"/>
              <a:t>750</a:t>
            </a:r>
            <a:r>
              <a:rPr lang="zh-CN" altLang="en-US"/>
              <a:t>千米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01255" y="2117725"/>
            <a:ext cx="1548765" cy="36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约</a:t>
            </a:r>
            <a:r>
              <a:rPr lang="en-US" altLang="zh-CN"/>
              <a:t>350</a:t>
            </a:r>
            <a:r>
              <a:rPr lang="zh-CN" altLang="en-US"/>
              <a:t>千米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70040" y="4810125"/>
            <a:ext cx="1647825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  <p:bldP spid="7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 dirty="0"/>
              <a:t>课堂探索</a:t>
            </a:r>
            <a:endParaRPr lang="zh-CN" altLang="en-US" dirty="0"/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03800" y="3822700"/>
            <a:ext cx="3598863" cy="2405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3258" y="4514850"/>
            <a:ext cx="1495425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AutoShape 7"/>
          <p:cNvSpPr>
            <a:spLocks noChangeArrowheads="1"/>
          </p:cNvSpPr>
          <p:nvPr/>
        </p:nvSpPr>
        <p:spPr bwMode="auto">
          <a:xfrm>
            <a:off x="1860233" y="3571875"/>
            <a:ext cx="3143250" cy="1516063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8袋红气球，5袋黄气球。 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50" name="AutoShape 7"/>
          <p:cNvSpPr>
            <a:spLocks noChangeArrowheads="1"/>
          </p:cNvSpPr>
          <p:nvPr/>
        </p:nvSpPr>
        <p:spPr bwMode="auto">
          <a:xfrm>
            <a:off x="4550410" y="3282950"/>
            <a:ext cx="2592388" cy="1009650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每袋10个。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571625" y="1420813"/>
            <a:ext cx="51133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两种气球一共有多少个？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8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5129" name="Picture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0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1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2" name="Text Box 8"/>
          <p:cNvSpPr txBox="1"/>
          <p:nvPr/>
        </p:nvSpPr>
        <p:spPr>
          <a:xfrm>
            <a:off x="1460500" y="2000250"/>
            <a:ext cx="64350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红气球比黄气球多多少个？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或：黄气球比红气球少多少个？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7171" name="Text Box 3"/>
          <p:cNvSpPr txBox="1"/>
          <p:nvPr/>
        </p:nvSpPr>
        <p:spPr>
          <a:xfrm>
            <a:off x="1838325" y="2782888"/>
            <a:ext cx="5689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80+50=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 </a:t>
            </a:r>
            <a:endParaRPr lang="en-US" altLang="zh-CN" sz="4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3941763" y="2816225"/>
            <a:ext cx="1152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</a:rPr>
              <a:t>130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7177" name="Picture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92950" y="3914775"/>
            <a:ext cx="1406525" cy="1800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2" name="Group 7"/>
          <p:cNvGrpSpPr/>
          <p:nvPr/>
        </p:nvGrpSpPr>
        <p:grpSpPr>
          <a:xfrm>
            <a:off x="428625" y="1333500"/>
            <a:ext cx="1223963" cy="850900"/>
            <a:chOff x="195" y="210"/>
            <a:chExt cx="924" cy="619"/>
          </a:xfrm>
        </p:grpSpPr>
        <p:pic>
          <p:nvPicPr>
            <p:cNvPr id="6154" name="Picture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1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7172" name="Text Box 4"/>
          <p:cNvSpPr txBox="1"/>
          <p:nvPr/>
        </p:nvSpPr>
        <p:spPr>
          <a:xfrm>
            <a:off x="2022475" y="4345940"/>
            <a:ext cx="6121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答：两种气球一共有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130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1571625" y="1420813"/>
            <a:ext cx="51133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两种气球一共有多少个？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3" grpId="0"/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85" y="4907280"/>
            <a:ext cx="151320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312420" y="1235075"/>
            <a:ext cx="4333240" cy="1800860"/>
          </a:xfrm>
          <a:prstGeom prst="cloudCallout">
            <a:avLst>
              <a:gd name="adj1" fmla="val -15130"/>
              <a:gd name="adj2" fmla="val 38933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 lIns="0" r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个十加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个十等于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个十。也就是130。 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78" name="AutoShape 7"/>
          <p:cNvSpPr>
            <a:spLocks noChangeArrowheads="1"/>
          </p:cNvSpPr>
          <p:nvPr/>
        </p:nvSpPr>
        <p:spPr bwMode="auto">
          <a:xfrm>
            <a:off x="4005580" y="1457960"/>
            <a:ext cx="5145405" cy="2133600"/>
          </a:xfrm>
          <a:prstGeom prst="cloudCallout">
            <a:avLst>
              <a:gd name="adj1" fmla="val -31106"/>
              <a:gd name="adj2" fmla="val 33852"/>
            </a:avLst>
          </a:prstGeom>
          <a:solidFill>
            <a:schemeClr val="accent2">
              <a:lumMod val="20000"/>
              <a:lumOff val="80000"/>
            </a:schemeClr>
          </a:solidFill>
          <a:ln w="9525" cmpd="sng">
            <a:solidFill>
              <a:schemeClr val="accent2">
                <a:lumMod val="50000"/>
              </a:schemeClr>
            </a:solidFill>
            <a:round/>
          </a:ln>
          <a:effectLst/>
        </p:spPr>
        <p:txBody>
          <a:bodyPr lIns="0" r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从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80开始，</a:t>
            </a: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十个十个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往后面接着数：90，100，110，120，130。</a:t>
            </a:r>
            <a:endParaRPr kumimoji="0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49" name="AutoShape 7"/>
          <p:cNvSpPr>
            <a:spLocks noChangeArrowheads="1"/>
          </p:cNvSpPr>
          <p:nvPr/>
        </p:nvSpPr>
        <p:spPr bwMode="auto">
          <a:xfrm>
            <a:off x="1017905" y="3407410"/>
            <a:ext cx="4133215" cy="2587625"/>
          </a:xfrm>
          <a:prstGeom prst="cloudCallout">
            <a:avLst>
              <a:gd name="adj1" fmla="val -26241"/>
              <a:gd name="adj2" fmla="val 40345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8袋红气球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袋黄气球共13袋，每袋10个，13个十就是130。 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50" name="AutoShape 7"/>
          <p:cNvSpPr>
            <a:spLocks noChangeArrowheads="1"/>
          </p:cNvSpPr>
          <p:nvPr/>
        </p:nvSpPr>
        <p:spPr bwMode="auto">
          <a:xfrm>
            <a:off x="4956810" y="3810635"/>
            <a:ext cx="3928110" cy="2289175"/>
          </a:xfrm>
          <a:prstGeom prst="cloudCallout">
            <a:avLst>
              <a:gd name="adj1" fmla="val 11392"/>
              <a:gd name="adj2" fmla="val 5334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从50里面分1个20出来，80+20=100，100+30=130。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8" grpId="0" animBg="1"/>
      <p:bldP spid="6149" grpId="0" animBg="1"/>
      <p:bldP spid="61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pic>
        <p:nvPicPr>
          <p:cNvPr id="5123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03800" y="3571875"/>
            <a:ext cx="3598863" cy="2405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9138" y="4292600"/>
            <a:ext cx="1495425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AutoShape 7"/>
          <p:cNvSpPr>
            <a:spLocks noChangeArrowheads="1"/>
          </p:cNvSpPr>
          <p:nvPr/>
        </p:nvSpPr>
        <p:spPr bwMode="auto">
          <a:xfrm>
            <a:off x="1860233" y="3101340"/>
            <a:ext cx="3143250" cy="1516063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8袋红气球，5袋黄气球。 </a:t>
            </a:r>
            <a:endParaRPr kumimoji="0" 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50" name="AutoShape 7"/>
          <p:cNvSpPr>
            <a:spLocks noChangeArrowheads="1"/>
          </p:cNvSpPr>
          <p:nvPr/>
        </p:nvSpPr>
        <p:spPr bwMode="auto">
          <a:xfrm>
            <a:off x="5003800" y="2924175"/>
            <a:ext cx="2592388" cy="1009650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每袋10个。</a:t>
            </a:r>
            <a:endParaRPr kumimoji="0" 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571625" y="1421130"/>
            <a:ext cx="64350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红气球比黄气球多多少个？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或：黄气球比红气球少多少个？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8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5129" name="Picture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0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1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>
              <a:buNone/>
            </a:pPr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9219" name="Text Box 3"/>
          <p:cNvSpPr txBox="1"/>
          <p:nvPr/>
        </p:nvSpPr>
        <p:spPr>
          <a:xfrm>
            <a:off x="2196783" y="3637280"/>
            <a:ext cx="46085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80-50=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2359025" y="4738370"/>
            <a:ext cx="5235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答：红气球比黄气球多</a:t>
            </a:r>
            <a:r>
              <a:rPr lang="en-US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4297045" y="3653155"/>
            <a:ext cx="987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</a:rPr>
              <a:t>30</a:t>
            </a:r>
            <a:endParaRPr lang="en-US" altLang="zh-CN" sz="36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grpSp>
        <p:nvGrpSpPr>
          <p:cNvPr id="8200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8201" name="Picture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2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1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6152" name="Text Box 8"/>
          <p:cNvSpPr txBox="1"/>
          <p:nvPr/>
        </p:nvSpPr>
        <p:spPr>
          <a:xfrm>
            <a:off x="1571625" y="1421130"/>
            <a:ext cx="64350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红气球比黄气球多多少个？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或：黄气球比红气球少多少个？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>
              <a:buNone/>
            </a:pPr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8206" name="AutoShape 7"/>
          <p:cNvSpPr/>
          <p:nvPr/>
        </p:nvSpPr>
        <p:spPr>
          <a:xfrm>
            <a:off x="628015" y="2487930"/>
            <a:ext cx="3429000" cy="1881505"/>
          </a:xfrm>
          <a:prstGeom prst="cloudCallout">
            <a:avLst>
              <a:gd name="adj1" fmla="val -444"/>
              <a:gd name="adj2" fmla="val 46058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0" rIns="0"/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个十减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个十等于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个十，也就是30。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203" name="Picture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04075" y="3857625"/>
            <a:ext cx="1439545" cy="1842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AutoShape 7"/>
          <p:cNvSpPr>
            <a:spLocks noChangeArrowheads="1"/>
          </p:cNvSpPr>
          <p:nvPr/>
        </p:nvSpPr>
        <p:spPr bwMode="auto">
          <a:xfrm>
            <a:off x="4057015" y="1795145"/>
            <a:ext cx="4824095" cy="2244090"/>
          </a:xfrm>
          <a:prstGeom prst="cloudCallout">
            <a:avLst>
              <a:gd name="adj1" fmla="val -3539"/>
              <a:gd name="adj2" fmla="val 40775"/>
            </a:avLst>
          </a:prstGeom>
          <a:solidFill>
            <a:schemeClr val="accent6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</a:t>
            </a:r>
            <a:r>
              <a:rPr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80开始，</a:t>
            </a:r>
            <a:r>
              <a:rPr lang="zh-CN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十个十个</a:t>
            </a:r>
            <a:r>
              <a:rPr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往</a:t>
            </a:r>
            <a:r>
              <a:rPr lang="zh-CN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前</a:t>
            </a:r>
            <a:r>
              <a:rPr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面数：</a:t>
            </a:r>
            <a:r>
              <a:rPr 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70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60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50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40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b="1" noProof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30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grpSp>
        <p:nvGrpSpPr>
          <p:cNvPr id="8200" name="Group 7"/>
          <p:cNvGrpSpPr/>
          <p:nvPr/>
        </p:nvGrpSpPr>
        <p:grpSpPr>
          <a:xfrm>
            <a:off x="428625" y="1292225"/>
            <a:ext cx="1223963" cy="850900"/>
            <a:chOff x="195" y="210"/>
            <a:chExt cx="924" cy="619"/>
          </a:xfrm>
        </p:grpSpPr>
        <p:pic>
          <p:nvPicPr>
            <p:cNvPr id="8201" name="Picture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2" name="Text Box 9"/>
            <p:cNvSpPr txBox="1"/>
            <p:nvPr/>
          </p:nvSpPr>
          <p:spPr>
            <a:xfrm>
              <a:off x="506" y="251"/>
              <a:ext cx="18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Arial" panose="020B0604020202020204" pitchFamily="34" charset="0"/>
                </a:rPr>
                <a:t>1</a:t>
              </a:r>
              <a:endParaRPr lang="en-US" altLang="zh-CN" sz="3600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9226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b19fef0a-aadb-4c47-95b9-7a378d96d721}"/>
  <p:tag name="KSO_WPP_MARK_KEY" val="f1b0af05-d3d8-4fdd-8c9f-e73f04842ec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一上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WPS 演示</Application>
  <PresentationFormat>全屏显示(4:3)</PresentationFormat>
  <Paragraphs>266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黑体</vt:lpstr>
      <vt:lpstr>Arial Unicode MS</vt:lpstr>
      <vt:lpstr>幼圆</vt:lpstr>
      <vt:lpstr>Arial</vt:lpstr>
      <vt:lpstr>第一PPT模板网-WWW.1PPT.COM</vt:lpstr>
      <vt:lpstr>3_一上</vt:lpstr>
      <vt:lpstr>整十、整百数的加减</vt:lpstr>
      <vt:lpstr>PowerPoint 演示文稿</vt:lpstr>
      <vt:lpstr>主题图教学</vt:lpstr>
      <vt:lpstr>课堂探索</vt:lpstr>
      <vt:lpstr>课堂探索</vt:lpstr>
      <vt:lpstr>PowerPoint 演示文稿</vt:lpstr>
      <vt:lpstr>课堂探索</vt:lpstr>
      <vt:lpstr>课堂探索</vt:lpstr>
      <vt:lpstr>课堂探索</vt:lpstr>
      <vt:lpstr>课堂练习</vt:lpstr>
      <vt:lpstr>课堂探索</vt:lpstr>
      <vt:lpstr>课堂探索</vt:lpstr>
      <vt:lpstr>课堂探索</vt:lpstr>
      <vt:lpstr>课堂探索</vt:lpstr>
      <vt:lpstr>课堂探索</vt:lpstr>
      <vt:lpstr>课堂探索</vt:lpstr>
      <vt:lpstr>PowerPoint 演示文稿</vt:lpstr>
      <vt:lpstr>课堂练习</vt:lpstr>
      <vt:lpstr>PowerPoint 演示文稿</vt:lpstr>
      <vt:lpstr>课堂练习</vt:lpstr>
      <vt:lpstr>课堂练习</vt:lpstr>
      <vt:lpstr>课堂总结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2021-04-01T22:37:00Z</cp:lastPrinted>
  <dcterms:created xsi:type="dcterms:W3CDTF">2021-04-01T22:37:00Z</dcterms:created>
  <dcterms:modified xsi:type="dcterms:W3CDTF">2023-01-30T08:14:57Z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C6B7585E158F4E658249638FDD0C3A6D</vt:lpwstr>
  </property>
  <property fmtid="{D5CDD505-2E9C-101B-9397-08002B2CF9AE}" pid="7" name="KSOProductBuildVer">
    <vt:lpwstr>2052-11.1.0.13703</vt:lpwstr>
  </property>
</Properties>
</file>