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56" r:id="rId3"/>
    <p:sldId id="510" r:id="rId4"/>
    <p:sldId id="472" r:id="rId5"/>
    <p:sldId id="526" r:id="rId7"/>
    <p:sldId id="525" r:id="rId8"/>
    <p:sldId id="527" r:id="rId9"/>
    <p:sldId id="549" r:id="rId10"/>
    <p:sldId id="529" r:id="rId11"/>
    <p:sldId id="551" r:id="rId12"/>
    <p:sldId id="552" r:id="rId13"/>
    <p:sldId id="554" r:id="rId14"/>
    <p:sldId id="553" r:id="rId15"/>
    <p:sldId id="524" r:id="rId16"/>
    <p:sldId id="548" r:id="rId17"/>
    <p:sldId id="518" r:id="rId18"/>
    <p:sldId id="555" r:id="rId19"/>
    <p:sldId id="557" r:id="rId20"/>
    <p:sldId id="501" r:id="rId21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5"/>
    </p:embeddedFont>
    <p:embeddedFont>
      <p:font typeface="华文楷体" panose="02010600040101010101" pitchFamily="2" charset="-122"/>
      <p:regular r:id="rId26"/>
    </p:embeddedFont>
    <p:embeddedFont>
      <p:font typeface="微软雅黑" panose="020B0503020204020204" pitchFamily="34" charset="-122"/>
      <p:regular r:id="rId27"/>
    </p:embeddedFont>
    <p:embeddedFont>
      <p:font typeface="楷体" panose="02010609060101010101" pitchFamily="49" charset="-122"/>
      <p:regular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幼圆" panose="02010509060101010101" pitchFamily="49" charset="-122"/>
      <p:regular r:id="rId33"/>
    </p:embeddedFont>
  </p:embeddedFontLst>
  <p:custDataLst>
    <p:tags r:id="rId34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0070C0"/>
    <a:srgbClr val="009900"/>
    <a:srgbClr val="FF9F9F"/>
    <a:srgbClr val="FF9933"/>
    <a:srgbClr val="AFF22A"/>
    <a:srgbClr val="FFFFFF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154" d="100"/>
          <a:sy n="154" d="100"/>
        </p:scale>
        <p:origin x="-384" y="-84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1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font" Target="fonts/font9.fntdata"/><Relationship Id="rId32" Type="http://schemas.openxmlformats.org/officeDocument/2006/relationships/font" Target="fonts/font8.fntdata"/><Relationship Id="rId31" Type="http://schemas.openxmlformats.org/officeDocument/2006/relationships/font" Target="fonts/font7.fntdata"/><Relationship Id="rId30" Type="http://schemas.openxmlformats.org/officeDocument/2006/relationships/font" Target="fonts/font6.fntdata"/><Relationship Id="rId3" Type="http://schemas.openxmlformats.org/officeDocument/2006/relationships/slide" Target="slides/slide1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4283968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38164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三位数的加减法  三位数的加法（</a:t>
            </a:r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13.xml"/><Relationship Id="rId5" Type="http://schemas.openxmlformats.org/officeDocument/2006/relationships/slide" Target="slide18.xml"/><Relationship Id="rId4" Type="http://schemas.openxmlformats.org/officeDocument/2006/relationships/slide" Target="slide17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png"/><Relationship Id="rId3" Type="http://schemas.openxmlformats.org/officeDocument/2006/relationships/image" Target="../media/image20.png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7.png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24.emf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5.png"/><Relationship Id="rId3" Type="http://schemas.openxmlformats.org/officeDocument/2006/relationships/slide" Target="slide7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14.png"/><Relationship Id="rId7" Type="http://schemas.openxmlformats.org/officeDocument/2006/relationships/image" Target="../media/image13.jpeg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3" Type="http://schemas.openxmlformats.org/officeDocument/2006/relationships/notesSlide" Target="../notesSlides/notesSlide1.x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15.jpeg"/><Relationship Id="rId10" Type="http://schemas.openxmlformats.org/officeDocument/2006/relationships/image" Target="../media/image5.pn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png"/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png"/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png"/><Relationship Id="rId3" Type="http://schemas.openxmlformats.org/officeDocument/2006/relationships/image" Target="../media/image15.jpeg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png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283968" cy="424168"/>
            <a:chOff x="0" y="0"/>
            <a:chExt cx="4283968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4283968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400"/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二年级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131590"/>
            <a:ext cx="9144000" cy="173124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 defTabSz="914400">
              <a:lnSpc>
                <a:spcPct val="150000"/>
              </a:lnSpc>
            </a:pPr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三位数的加</a:t>
            </a:r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法</a:t>
            </a:r>
            <a:endParaRPr lang="en-US" altLang="zh-CN" sz="48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 defTabSz="914400"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en-US" altLang="zh-CN" sz="24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21857" y="629457"/>
            <a:ext cx="2652008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4400"/>
            <a:r>
              <a:rPr lang="zh-CN" altLang="en-US" sz="28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三位数的加减法</a:t>
            </a:r>
            <a:endParaRPr lang="zh-CN" altLang="en-US" sz="28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en-US" altLang="zh-CN" sz="3500" b="1" dirty="0" smtClean="0">
                  <a:solidFill>
                    <a:srgbClr val="0050AA"/>
                  </a:solidFill>
                  <a:latin typeface="宋体" panose="02010600030101010101" pitchFamily="2" charset="-122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8"/>
          <p:cNvGrpSpPr/>
          <p:nvPr/>
        </p:nvGrpSpPr>
        <p:grpSpPr bwMode="auto">
          <a:xfrm>
            <a:off x="3531840" y="2715766"/>
            <a:ext cx="3200400" cy="1143000"/>
            <a:chOff x="3985592" y="3886200"/>
            <a:chExt cx="3200400" cy="1143000"/>
          </a:xfrm>
        </p:grpSpPr>
        <p:sp>
          <p:nvSpPr>
            <p:cNvPr id="31" name="Text Box 6"/>
            <p:cNvSpPr txBox="1">
              <a:spLocks noChangeArrowheads="1"/>
            </p:cNvSpPr>
            <p:nvPr/>
          </p:nvSpPr>
          <p:spPr bwMode="auto">
            <a:xfrm>
              <a:off x="4191000" y="3886200"/>
              <a:ext cx="2057400" cy="57943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hangingPunct="0">
                <a:spcBef>
                  <a:spcPct val="0"/>
                </a:spcBef>
                <a:buFontTx/>
                <a:buNone/>
                <a:defRPr/>
              </a:pPr>
              <a:r>
                <a:rPr lang="en-US" altLang="zh-CN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  4 3 3</a:t>
              </a:r>
              <a:endPara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sp>
          <p:nvSpPr>
            <p:cNvPr id="32" name="Text Box 6"/>
            <p:cNvSpPr txBox="1">
              <a:spLocks noChangeArrowheads="1"/>
            </p:cNvSpPr>
            <p:nvPr/>
          </p:nvSpPr>
          <p:spPr bwMode="auto">
            <a:xfrm>
              <a:off x="3985592" y="4362450"/>
              <a:ext cx="3200400" cy="57943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hangingPunct="0">
                <a:spcBef>
                  <a:spcPct val="0"/>
                </a:spcBef>
                <a:buFontTx/>
                <a:buNone/>
                <a:defRPr/>
              </a:pPr>
              <a:r>
                <a:rPr lang="zh-CN" altLang="en-US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＋</a:t>
              </a:r>
              <a:r>
                <a:rPr lang="en-US" altLang="zh-CN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 4 1 8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cxnSp>
          <p:nvCxnSpPr>
            <p:cNvPr id="33" name="直接连接符 7"/>
            <p:cNvCxnSpPr>
              <a:cxnSpLocks noChangeShapeType="1"/>
            </p:cNvCxnSpPr>
            <p:nvPr/>
          </p:nvCxnSpPr>
          <p:spPr bwMode="auto">
            <a:xfrm>
              <a:off x="4133056" y="5029200"/>
              <a:ext cx="1828800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4" name="Text Box 6"/>
          <p:cNvSpPr txBox="1">
            <a:spLocks noChangeArrowheads="1"/>
          </p:cNvSpPr>
          <p:nvPr/>
        </p:nvSpPr>
        <p:spPr bwMode="auto">
          <a:xfrm>
            <a:off x="4966320" y="3858766"/>
            <a:ext cx="685800" cy="5794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1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5" name="Text Box 6"/>
          <p:cNvSpPr txBox="1">
            <a:spLocks noChangeArrowheads="1"/>
          </p:cNvSpPr>
          <p:nvPr/>
        </p:nvSpPr>
        <p:spPr bwMode="auto">
          <a:xfrm>
            <a:off x="4102224" y="3858766"/>
            <a:ext cx="685800" cy="5794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8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6" name="Text Box 6"/>
          <p:cNvSpPr txBox="1">
            <a:spLocks noChangeArrowheads="1"/>
          </p:cNvSpPr>
          <p:nvPr/>
        </p:nvSpPr>
        <p:spPr bwMode="auto">
          <a:xfrm>
            <a:off x="4516115" y="3864521"/>
            <a:ext cx="415925" cy="5794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None/>
              <a:defRPr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5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0" name="Text Box 6"/>
          <p:cNvSpPr txBox="1">
            <a:spLocks noChangeArrowheads="1"/>
          </p:cNvSpPr>
          <p:nvPr/>
        </p:nvSpPr>
        <p:spPr bwMode="auto">
          <a:xfrm>
            <a:off x="4711824" y="3529340"/>
            <a:ext cx="296416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1</a:t>
            </a:r>
            <a:endParaRPr lang="en-US" altLang="zh-CN" sz="1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539552" y="411510"/>
            <a:ext cx="5128327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丰收小学共有学生多少人？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627784" y="1059582"/>
            <a:ext cx="3802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433+418=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5" name="组合 44"/>
          <p:cNvGrpSpPr/>
          <p:nvPr/>
        </p:nvGrpSpPr>
        <p:grpSpPr bwMode="auto">
          <a:xfrm>
            <a:off x="2063395" y="1629976"/>
            <a:ext cx="2183583" cy="1013782"/>
            <a:chOff x="1257085" y="967627"/>
            <a:chExt cx="2254465" cy="1450605"/>
          </a:xfrm>
        </p:grpSpPr>
        <p:pic>
          <p:nvPicPr>
            <p:cNvPr id="46" name="图片 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7" name="文本框 3"/>
            <p:cNvSpPr txBox="1">
              <a:spLocks noChangeArrowheads="1"/>
            </p:cNvSpPr>
            <p:nvPr/>
          </p:nvSpPr>
          <p:spPr bwMode="auto">
            <a:xfrm>
              <a:off x="1587238" y="1362122"/>
              <a:ext cx="1442084" cy="748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方法二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4572000" y="1069051"/>
            <a:ext cx="7280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851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流程图: 可选过程 48"/>
          <p:cNvSpPr/>
          <p:nvPr/>
        </p:nvSpPr>
        <p:spPr>
          <a:xfrm>
            <a:off x="4572000" y="1846000"/>
            <a:ext cx="2394150" cy="578882"/>
          </a:xfrm>
          <a:prstGeom prst="flowChartAlternateProcess">
            <a:avLst/>
          </a:prstGeom>
          <a:noFill/>
          <a:ln w="1905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用竖式计算法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40" grpId="0"/>
      <p:bldP spid="44" grpId="0"/>
      <p:bldP spid="48" grpId="0"/>
      <p:bldP spid="4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3"/>
          <p:cNvGrpSpPr/>
          <p:nvPr/>
        </p:nvGrpSpPr>
        <p:grpSpPr bwMode="auto">
          <a:xfrm>
            <a:off x="3347864" y="1752328"/>
            <a:ext cx="2824706" cy="2732641"/>
            <a:chOff x="0" y="56"/>
            <a:chExt cx="1929" cy="2115"/>
          </a:xfrm>
        </p:grpSpPr>
        <p:sp>
          <p:nvSpPr>
            <p:cNvPr id="41" name="Rectangle 3"/>
            <p:cNvSpPr>
              <a:spLocks noChangeArrowheads="1"/>
            </p:cNvSpPr>
            <p:nvPr/>
          </p:nvSpPr>
          <p:spPr bwMode="auto">
            <a:xfrm>
              <a:off x="0" y="1768"/>
              <a:ext cx="1929" cy="327"/>
            </a:xfrm>
            <a:prstGeom prst="rect">
              <a:avLst/>
            </a:prstGeom>
            <a:solidFill>
              <a:srgbClr val="FF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lIns="90000" tIns="46800" rIns="90000" bIns="46800" anchor="ctr"/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36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" name="Text Box 4"/>
            <p:cNvSpPr txBox="1">
              <a:spLocks noChangeArrowheads="1"/>
            </p:cNvSpPr>
            <p:nvPr/>
          </p:nvSpPr>
          <p:spPr bwMode="auto">
            <a:xfrm>
              <a:off x="98" y="1764"/>
              <a:ext cx="299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千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Text Box 5"/>
            <p:cNvSpPr txBox="1">
              <a:spLocks noChangeArrowheads="1"/>
            </p:cNvSpPr>
            <p:nvPr/>
          </p:nvSpPr>
          <p:spPr bwMode="auto">
            <a:xfrm>
              <a:off x="472" y="1764"/>
              <a:ext cx="373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百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Text Box 6"/>
            <p:cNvSpPr txBox="1">
              <a:spLocks noChangeArrowheads="1"/>
            </p:cNvSpPr>
            <p:nvPr/>
          </p:nvSpPr>
          <p:spPr bwMode="auto">
            <a:xfrm>
              <a:off x="1333" y="1764"/>
              <a:ext cx="337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Rectangle 7"/>
            <p:cNvSpPr>
              <a:spLocks noChangeArrowheads="1"/>
            </p:cNvSpPr>
            <p:nvPr/>
          </p:nvSpPr>
          <p:spPr bwMode="auto">
            <a:xfrm flipH="1">
              <a:off x="203" y="56"/>
              <a:ext cx="45" cy="172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9525">
              <a:solidFill>
                <a:schemeClr val="accent2">
                  <a:lumMod val="50000"/>
                </a:schemeClr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46" name="Rectangle 8"/>
            <p:cNvSpPr>
              <a:spLocks noChangeArrowheads="1"/>
            </p:cNvSpPr>
            <p:nvPr/>
          </p:nvSpPr>
          <p:spPr bwMode="auto">
            <a:xfrm flipH="1">
              <a:off x="643" y="56"/>
              <a:ext cx="45" cy="172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9525">
              <a:solidFill>
                <a:schemeClr val="accent2">
                  <a:lumMod val="50000"/>
                </a:schemeClr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47" name="Rectangle 9"/>
            <p:cNvSpPr>
              <a:spLocks noChangeArrowheads="1"/>
            </p:cNvSpPr>
            <p:nvPr/>
          </p:nvSpPr>
          <p:spPr bwMode="auto">
            <a:xfrm flipH="1">
              <a:off x="1484" y="56"/>
              <a:ext cx="45" cy="172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9525">
              <a:solidFill>
                <a:schemeClr val="accent2">
                  <a:lumMod val="50000"/>
                </a:schemeClr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48" name="Rectangle 10"/>
            <p:cNvSpPr>
              <a:spLocks noChangeArrowheads="1"/>
            </p:cNvSpPr>
            <p:nvPr/>
          </p:nvSpPr>
          <p:spPr bwMode="auto">
            <a:xfrm flipH="1">
              <a:off x="1065" y="56"/>
              <a:ext cx="45" cy="172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9525">
              <a:solidFill>
                <a:schemeClr val="accent2">
                  <a:lumMod val="50000"/>
                </a:schemeClr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49" name="Text Box 11"/>
            <p:cNvSpPr txBox="1">
              <a:spLocks noChangeArrowheads="1"/>
            </p:cNvSpPr>
            <p:nvPr/>
          </p:nvSpPr>
          <p:spPr bwMode="auto">
            <a:xfrm>
              <a:off x="883" y="1764"/>
              <a:ext cx="450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十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0" name="Oval 12"/>
          <p:cNvSpPr>
            <a:spLocks noChangeArrowheads="1"/>
          </p:cNvSpPr>
          <p:nvPr/>
        </p:nvSpPr>
        <p:spPr bwMode="auto">
          <a:xfrm>
            <a:off x="4046811" y="2742134"/>
            <a:ext cx="468312" cy="2159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" name="Oval 13"/>
          <p:cNvSpPr>
            <a:spLocks noChangeArrowheads="1"/>
          </p:cNvSpPr>
          <p:nvPr/>
        </p:nvSpPr>
        <p:spPr bwMode="auto">
          <a:xfrm>
            <a:off x="5359673" y="2972321"/>
            <a:ext cx="468313" cy="2159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" name="Oval 14"/>
          <p:cNvSpPr>
            <a:spLocks noChangeArrowheads="1"/>
          </p:cNvSpPr>
          <p:nvPr/>
        </p:nvSpPr>
        <p:spPr bwMode="auto">
          <a:xfrm>
            <a:off x="5359673" y="3188221"/>
            <a:ext cx="468313" cy="2159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" name="Oval 15"/>
          <p:cNvSpPr>
            <a:spLocks noChangeArrowheads="1"/>
          </p:cNvSpPr>
          <p:nvPr/>
        </p:nvSpPr>
        <p:spPr bwMode="auto">
          <a:xfrm>
            <a:off x="5359673" y="2756421"/>
            <a:ext cx="468313" cy="2159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5" name="Oval 17"/>
          <p:cNvSpPr>
            <a:spLocks noChangeArrowheads="1"/>
          </p:cNvSpPr>
          <p:nvPr/>
        </p:nvSpPr>
        <p:spPr bwMode="auto">
          <a:xfrm>
            <a:off x="4046811" y="3840684"/>
            <a:ext cx="468312" cy="2159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 w="9525" cmpd="sng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56" name="Oval 18"/>
          <p:cNvSpPr>
            <a:spLocks noChangeArrowheads="1"/>
          </p:cNvSpPr>
          <p:nvPr/>
        </p:nvSpPr>
        <p:spPr bwMode="auto">
          <a:xfrm>
            <a:off x="5359673" y="3620021"/>
            <a:ext cx="468313" cy="2159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 w="9525" cmpd="sng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57" name="Oval 19"/>
          <p:cNvSpPr>
            <a:spLocks noChangeArrowheads="1"/>
          </p:cNvSpPr>
          <p:nvPr/>
        </p:nvSpPr>
        <p:spPr bwMode="auto">
          <a:xfrm>
            <a:off x="5359673" y="2540521"/>
            <a:ext cx="468313" cy="2159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8" name="Oval 20"/>
          <p:cNvSpPr>
            <a:spLocks noChangeArrowheads="1"/>
          </p:cNvSpPr>
          <p:nvPr/>
        </p:nvSpPr>
        <p:spPr bwMode="auto">
          <a:xfrm>
            <a:off x="4046811" y="2962796"/>
            <a:ext cx="468312" cy="2159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" name="Oval 21"/>
          <p:cNvSpPr>
            <a:spLocks noChangeArrowheads="1"/>
          </p:cNvSpPr>
          <p:nvPr/>
        </p:nvSpPr>
        <p:spPr bwMode="auto">
          <a:xfrm>
            <a:off x="5359673" y="2324621"/>
            <a:ext cx="468313" cy="2159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" name="Oval 22"/>
          <p:cNvSpPr>
            <a:spLocks noChangeArrowheads="1"/>
          </p:cNvSpPr>
          <p:nvPr/>
        </p:nvSpPr>
        <p:spPr bwMode="auto">
          <a:xfrm>
            <a:off x="5359673" y="2092846"/>
            <a:ext cx="468313" cy="2159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" name="Oval 23"/>
          <p:cNvSpPr>
            <a:spLocks noChangeArrowheads="1"/>
          </p:cNvSpPr>
          <p:nvPr/>
        </p:nvSpPr>
        <p:spPr bwMode="auto">
          <a:xfrm>
            <a:off x="4700861" y="3831159"/>
            <a:ext cx="468312" cy="2159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 w="9525" cmpd="sng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62" name="Oval 24"/>
          <p:cNvSpPr>
            <a:spLocks noChangeArrowheads="1"/>
          </p:cNvSpPr>
          <p:nvPr/>
        </p:nvSpPr>
        <p:spPr bwMode="auto">
          <a:xfrm>
            <a:off x="4046811" y="2329384"/>
            <a:ext cx="468312" cy="2159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3" name="Oval 25"/>
          <p:cNvSpPr>
            <a:spLocks noChangeArrowheads="1"/>
          </p:cNvSpPr>
          <p:nvPr/>
        </p:nvSpPr>
        <p:spPr bwMode="auto">
          <a:xfrm>
            <a:off x="5359673" y="3404121"/>
            <a:ext cx="468313" cy="2159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 w="9525" cmpd="sng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64" name="Oval 26"/>
          <p:cNvSpPr>
            <a:spLocks noChangeArrowheads="1"/>
          </p:cNvSpPr>
          <p:nvPr/>
        </p:nvSpPr>
        <p:spPr bwMode="auto">
          <a:xfrm>
            <a:off x="4700861" y="3620021"/>
            <a:ext cx="468312" cy="2159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 w="9525" cmpd="sng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65" name="Rectangle 29"/>
          <p:cNvSpPr>
            <a:spLocks noChangeArrowheads="1"/>
          </p:cNvSpPr>
          <p:nvPr/>
        </p:nvSpPr>
        <p:spPr bwMode="auto">
          <a:xfrm>
            <a:off x="5286648" y="1635646"/>
            <a:ext cx="604838" cy="2209800"/>
          </a:xfrm>
          <a:prstGeom prst="rect">
            <a:avLst/>
          </a:prstGeom>
          <a:noFill/>
          <a:ln w="19050">
            <a:solidFill>
              <a:srgbClr val="FF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" name="Oval 47"/>
          <p:cNvSpPr>
            <a:spLocks noChangeArrowheads="1"/>
          </p:cNvSpPr>
          <p:nvPr/>
        </p:nvSpPr>
        <p:spPr bwMode="auto">
          <a:xfrm>
            <a:off x="5359673" y="3835921"/>
            <a:ext cx="468313" cy="2159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 w="9525" cmpd="sng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67" name="Oval 48"/>
          <p:cNvSpPr>
            <a:spLocks noChangeArrowheads="1"/>
          </p:cNvSpPr>
          <p:nvPr/>
        </p:nvSpPr>
        <p:spPr bwMode="auto">
          <a:xfrm>
            <a:off x="4046811" y="3192984"/>
            <a:ext cx="468312" cy="2159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 w="9525" cmpd="sng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68" name="Oval 49"/>
          <p:cNvSpPr>
            <a:spLocks noChangeArrowheads="1"/>
          </p:cNvSpPr>
          <p:nvPr/>
        </p:nvSpPr>
        <p:spPr bwMode="auto">
          <a:xfrm>
            <a:off x="4046811" y="3408884"/>
            <a:ext cx="468312" cy="2159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 w="9525" cmpd="sng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69" name="Oval 50"/>
          <p:cNvSpPr>
            <a:spLocks noChangeArrowheads="1"/>
          </p:cNvSpPr>
          <p:nvPr/>
        </p:nvSpPr>
        <p:spPr bwMode="auto">
          <a:xfrm>
            <a:off x="5359673" y="1891234"/>
            <a:ext cx="468313" cy="2159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" name="Oval 51"/>
          <p:cNvSpPr>
            <a:spLocks noChangeArrowheads="1"/>
          </p:cNvSpPr>
          <p:nvPr/>
        </p:nvSpPr>
        <p:spPr bwMode="auto">
          <a:xfrm>
            <a:off x="4700861" y="3188221"/>
            <a:ext cx="468312" cy="2159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" name="AutoShape 52"/>
          <p:cNvSpPr/>
          <p:nvPr/>
        </p:nvSpPr>
        <p:spPr bwMode="auto">
          <a:xfrm flipH="1">
            <a:off x="5867673" y="1635646"/>
            <a:ext cx="400050" cy="2195513"/>
          </a:xfrm>
          <a:prstGeom prst="leftBrace">
            <a:avLst>
              <a:gd name="adj1" fmla="val 48961"/>
              <a:gd name="adj2" fmla="val 48954"/>
            </a:avLst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" name="Oval 53"/>
          <p:cNvSpPr>
            <a:spLocks noChangeArrowheads="1"/>
          </p:cNvSpPr>
          <p:nvPr/>
        </p:nvSpPr>
        <p:spPr bwMode="auto">
          <a:xfrm>
            <a:off x="4046811" y="3624784"/>
            <a:ext cx="468312" cy="2159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 w="9525" cmpd="sng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3" name="Oval 54"/>
          <p:cNvSpPr>
            <a:spLocks noChangeArrowheads="1"/>
          </p:cNvSpPr>
          <p:nvPr/>
        </p:nvSpPr>
        <p:spPr bwMode="auto">
          <a:xfrm>
            <a:off x="4046811" y="2556396"/>
            <a:ext cx="468312" cy="2159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" name="Oval 26"/>
          <p:cNvSpPr>
            <a:spLocks noChangeArrowheads="1"/>
          </p:cNvSpPr>
          <p:nvPr/>
        </p:nvSpPr>
        <p:spPr bwMode="auto">
          <a:xfrm>
            <a:off x="4700861" y="3404121"/>
            <a:ext cx="468312" cy="2159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 w="9525" cmpd="sng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5" name="Oval 24"/>
          <p:cNvSpPr>
            <a:spLocks noChangeArrowheads="1"/>
          </p:cNvSpPr>
          <p:nvPr/>
        </p:nvSpPr>
        <p:spPr bwMode="auto">
          <a:xfrm>
            <a:off x="4700861" y="2972321"/>
            <a:ext cx="468312" cy="215900"/>
          </a:xfrm>
          <a:prstGeom prst="ellipse">
            <a:avLst/>
          </a:prstGeom>
          <a:solidFill>
            <a:srgbClr val="0000FF"/>
          </a:solidFill>
          <a:ln w="9525">
            <a:solidFill>
              <a:srgbClr val="0000FF"/>
            </a:solidFill>
            <a:rou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76" name="Group 55"/>
          <p:cNvGrpSpPr/>
          <p:nvPr/>
        </p:nvGrpSpPr>
        <p:grpSpPr bwMode="auto">
          <a:xfrm>
            <a:off x="6516961" y="1737941"/>
            <a:ext cx="795337" cy="1582737"/>
            <a:chOff x="0" y="0"/>
            <a:chExt cx="1253" cy="2493"/>
          </a:xfrm>
        </p:grpSpPr>
        <p:sp>
          <p:nvSpPr>
            <p:cNvPr id="77" name="Text Box 58"/>
            <p:cNvSpPr txBox="1">
              <a:spLocks noChangeArrowheads="1"/>
            </p:cNvSpPr>
            <p:nvPr/>
          </p:nvSpPr>
          <p:spPr bwMode="auto">
            <a:xfrm>
              <a:off x="15" y="0"/>
              <a:ext cx="968" cy="2493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</a:ln>
          </p:spPr>
          <p:txBody>
            <a:bodyPr vert="eaVert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满  进</a:t>
              </a:r>
              <a:endPara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8" name="Text Box 56"/>
            <p:cNvSpPr txBox="1">
              <a:spLocks noChangeArrowheads="1"/>
            </p:cNvSpPr>
            <p:nvPr/>
          </p:nvSpPr>
          <p:spPr bwMode="auto">
            <a:xfrm>
              <a:off x="0" y="567"/>
              <a:ext cx="1253" cy="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10</a:t>
              </a:r>
              <a:endPara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9" name="Text Box 57"/>
            <p:cNvSpPr txBox="1">
              <a:spLocks noChangeArrowheads="1"/>
            </p:cNvSpPr>
            <p:nvPr/>
          </p:nvSpPr>
          <p:spPr bwMode="auto">
            <a:xfrm>
              <a:off x="174" y="1622"/>
              <a:ext cx="600" cy="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1</a:t>
              </a:r>
              <a:endPara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1" name="图片 8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0" name="矩形 89"/>
          <p:cNvSpPr/>
          <p:nvPr/>
        </p:nvSpPr>
        <p:spPr>
          <a:xfrm>
            <a:off x="539552" y="411510"/>
            <a:ext cx="5128327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丰收小学共有学生多少人？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2627784" y="1059582"/>
            <a:ext cx="3802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433+418=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2" name="组合 91"/>
          <p:cNvGrpSpPr/>
          <p:nvPr/>
        </p:nvGrpSpPr>
        <p:grpSpPr bwMode="auto">
          <a:xfrm>
            <a:off x="1187624" y="1629976"/>
            <a:ext cx="2183583" cy="1013782"/>
            <a:chOff x="1257085" y="967627"/>
            <a:chExt cx="2254465" cy="1450605"/>
          </a:xfrm>
        </p:grpSpPr>
        <p:pic>
          <p:nvPicPr>
            <p:cNvPr id="93" name="图片 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4" name="文本框 3"/>
            <p:cNvSpPr txBox="1">
              <a:spLocks noChangeArrowheads="1"/>
            </p:cNvSpPr>
            <p:nvPr/>
          </p:nvSpPr>
          <p:spPr bwMode="auto">
            <a:xfrm>
              <a:off x="1587238" y="1362122"/>
              <a:ext cx="1442084" cy="748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方法三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5" name="矩形 94"/>
          <p:cNvSpPr/>
          <p:nvPr/>
        </p:nvSpPr>
        <p:spPr>
          <a:xfrm>
            <a:off x="4572000" y="1069051"/>
            <a:ext cx="7280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851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流程图: 可选过程 95"/>
          <p:cNvSpPr/>
          <p:nvPr/>
        </p:nvSpPr>
        <p:spPr>
          <a:xfrm>
            <a:off x="1619672" y="3072988"/>
            <a:ext cx="1315695" cy="578882"/>
          </a:xfrm>
          <a:prstGeom prst="flowChartAlternateProcess">
            <a:avLst/>
          </a:prstGeom>
          <a:noFill/>
          <a:ln w="1905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拨珠法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" name="Oval 50"/>
          <p:cNvSpPr>
            <a:spLocks noChangeArrowheads="1"/>
          </p:cNvSpPr>
          <p:nvPr/>
        </p:nvSpPr>
        <p:spPr bwMode="auto">
          <a:xfrm>
            <a:off x="5364088" y="1707654"/>
            <a:ext cx="468313" cy="2159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4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3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7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1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0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 autoUpdateAnimBg="0"/>
      <p:bldP spid="51" grpId="0" animBg="1" autoUpdateAnimBg="0"/>
      <p:bldP spid="51" grpId="1" animBg="1" autoUpdateAnimBg="0"/>
      <p:bldP spid="52" grpId="0" animBg="1" autoUpdateAnimBg="0"/>
      <p:bldP spid="52" grpId="1" animBg="1" autoUpdateAnimBg="0"/>
      <p:bldP spid="53" grpId="0" animBg="1" autoUpdateAnimBg="0"/>
      <p:bldP spid="53" grpId="1" animBg="1" autoUpdateAnimBg="0"/>
      <p:bldP spid="55" grpId="0" animBg="1" autoUpdateAnimBg="0"/>
      <p:bldP spid="56" grpId="0" animBg="1" autoUpdateAnimBg="0"/>
      <p:bldP spid="56" grpId="1" animBg="1" autoUpdateAnimBg="0"/>
      <p:bldP spid="57" grpId="0" animBg="1" autoUpdateAnimBg="0"/>
      <p:bldP spid="57" grpId="1" animBg="1" autoUpdateAnimBg="0"/>
      <p:bldP spid="58" grpId="0" animBg="1" autoUpdateAnimBg="0"/>
      <p:bldP spid="59" grpId="0" animBg="1" autoUpdateAnimBg="0"/>
      <p:bldP spid="59" grpId="1" animBg="1" autoUpdateAnimBg="0"/>
      <p:bldP spid="60" grpId="0" animBg="1" autoUpdateAnimBg="0"/>
      <p:bldP spid="60" grpId="1" animBg="1" autoUpdateAnimBg="0"/>
      <p:bldP spid="61" grpId="0" animBg="1" autoUpdateAnimBg="0"/>
      <p:bldP spid="62" grpId="0" animBg="1" autoUpdateAnimBg="0"/>
      <p:bldP spid="63" grpId="0" animBg="1" autoUpdateAnimBg="0"/>
      <p:bldP spid="63" grpId="1" animBg="1" autoUpdateAnimBg="0"/>
      <p:bldP spid="64" grpId="0" animBg="1" autoUpdateAnimBg="0"/>
      <p:bldP spid="65" grpId="0" animBg="1" autoUpdateAnimBg="0"/>
      <p:bldP spid="66" grpId="0" animBg="1" autoUpdateAnimBg="0"/>
      <p:bldP spid="67" grpId="0" animBg="1" autoUpdateAnimBg="0"/>
      <p:bldP spid="68" grpId="0" animBg="1" autoUpdateAnimBg="0"/>
      <p:bldP spid="69" grpId="0" animBg="1" autoUpdateAnimBg="0"/>
      <p:bldP spid="69" grpId="1" animBg="1" autoUpdateAnimBg="0"/>
      <p:bldP spid="70" grpId="0" animBg="1" autoUpdateAnimBg="0"/>
      <p:bldP spid="71" grpId="0" animBg="1" autoUpdateAnimBg="0"/>
      <p:bldP spid="72" grpId="0" animBg="1" autoUpdateAnimBg="0"/>
      <p:bldP spid="73" grpId="0" animBg="1" autoUpdateAnimBg="0"/>
      <p:bldP spid="74" grpId="0" animBg="1" autoUpdateAnimBg="0"/>
      <p:bldP spid="75" grpId="0" animBg="1" autoUpdateAnimBg="0"/>
      <p:bldP spid="91" grpId="0"/>
      <p:bldP spid="95" grpId="0"/>
      <p:bldP spid="96" grpId="0" animBg="1"/>
      <p:bldP spid="54" grpId="0" animBg="1" autoUpdateAnimBg="0"/>
      <p:bldP spid="54" grpId="1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8"/>
          <p:cNvGrpSpPr/>
          <p:nvPr/>
        </p:nvGrpSpPr>
        <p:grpSpPr bwMode="auto">
          <a:xfrm>
            <a:off x="2019672" y="1501099"/>
            <a:ext cx="3200400" cy="937915"/>
            <a:chOff x="4116960" y="3886200"/>
            <a:chExt cx="3200400" cy="937915"/>
          </a:xfrm>
        </p:grpSpPr>
        <p:sp>
          <p:nvSpPr>
            <p:cNvPr id="31" name="Text Box 6"/>
            <p:cNvSpPr txBox="1">
              <a:spLocks noChangeArrowheads="1"/>
            </p:cNvSpPr>
            <p:nvPr/>
          </p:nvSpPr>
          <p:spPr bwMode="auto">
            <a:xfrm>
              <a:off x="4191000" y="3886200"/>
              <a:ext cx="2057400" cy="58477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hangingPunct="0">
                <a:spcBef>
                  <a:spcPct val="0"/>
                </a:spcBef>
                <a:buFontTx/>
                <a:buNone/>
                <a:defRPr/>
              </a:pP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 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4 3 3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sp>
          <p:nvSpPr>
            <p:cNvPr id="32" name="Text Box 6"/>
            <p:cNvSpPr txBox="1">
              <a:spLocks noChangeArrowheads="1"/>
            </p:cNvSpPr>
            <p:nvPr/>
          </p:nvSpPr>
          <p:spPr bwMode="auto">
            <a:xfrm>
              <a:off x="4116960" y="4362450"/>
              <a:ext cx="3200400" cy="46166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hangingPunct="0">
                <a:spcBef>
                  <a:spcPct val="0"/>
                </a:spcBef>
                <a:buFontTx/>
                <a:buNone/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＋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 4 1 8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cxnSp>
          <p:nvCxnSpPr>
            <p:cNvPr id="33" name="直接连接符 7"/>
            <p:cNvCxnSpPr>
              <a:cxnSpLocks noChangeShapeType="1"/>
            </p:cNvCxnSpPr>
            <p:nvPr/>
          </p:nvCxnSpPr>
          <p:spPr bwMode="auto">
            <a:xfrm>
              <a:off x="4133056" y="4812835"/>
              <a:ext cx="1828800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4" name="Text Box 6"/>
          <p:cNvSpPr txBox="1">
            <a:spLocks noChangeArrowheads="1"/>
          </p:cNvSpPr>
          <p:nvPr/>
        </p:nvSpPr>
        <p:spPr bwMode="auto">
          <a:xfrm>
            <a:off x="3131840" y="2427734"/>
            <a:ext cx="68580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1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5" name="Text Box 6"/>
          <p:cNvSpPr txBox="1">
            <a:spLocks noChangeArrowheads="1"/>
          </p:cNvSpPr>
          <p:nvPr/>
        </p:nvSpPr>
        <p:spPr bwMode="auto">
          <a:xfrm>
            <a:off x="2458688" y="2427734"/>
            <a:ext cx="68580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8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6" name="Text Box 6"/>
          <p:cNvSpPr txBox="1">
            <a:spLocks noChangeArrowheads="1"/>
          </p:cNvSpPr>
          <p:nvPr/>
        </p:nvSpPr>
        <p:spPr bwMode="auto">
          <a:xfrm>
            <a:off x="2771800" y="2433489"/>
            <a:ext cx="415925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None/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5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67544" y="411510"/>
            <a:ext cx="4493538" cy="523220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丰收小学共有学生多少人？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632320" y="987574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433+418=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支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272788" y="987574"/>
            <a:ext cx="6511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851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 Box 6"/>
          <p:cNvSpPr txBox="1">
            <a:spLocks noChangeArrowheads="1"/>
          </p:cNvSpPr>
          <p:nvPr/>
        </p:nvSpPr>
        <p:spPr bwMode="auto">
          <a:xfrm>
            <a:off x="2987824" y="2067694"/>
            <a:ext cx="296416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1</a:t>
            </a:r>
            <a:endParaRPr lang="en-US" altLang="zh-CN" sz="1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3" name="图片 4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572000" y="699542"/>
            <a:ext cx="4392488" cy="3587326"/>
            <a:chOff x="4975418" y="699542"/>
            <a:chExt cx="3989070" cy="3587326"/>
          </a:xfrm>
        </p:grpSpPr>
        <p:grpSp>
          <p:nvGrpSpPr>
            <p:cNvPr id="46" name="组合 45"/>
            <p:cNvGrpSpPr/>
            <p:nvPr/>
          </p:nvGrpSpPr>
          <p:grpSpPr>
            <a:xfrm>
              <a:off x="4975418" y="699542"/>
              <a:ext cx="3989070" cy="2551410"/>
              <a:chOff x="411069" y="1453529"/>
              <a:chExt cx="4286701" cy="1369116"/>
            </a:xfrm>
            <a:noFill/>
          </p:grpSpPr>
          <p:sp>
            <p:nvSpPr>
              <p:cNvPr id="48" name="云形标注 5"/>
              <p:cNvSpPr>
                <a:spLocks noChangeArrowheads="1"/>
              </p:cNvSpPr>
              <p:nvPr/>
            </p:nvSpPr>
            <p:spPr bwMode="auto">
              <a:xfrm>
                <a:off x="411069" y="1453529"/>
                <a:ext cx="4286701" cy="1358034"/>
              </a:xfrm>
              <a:prstGeom prst="cloudCallout">
                <a:avLst>
                  <a:gd name="adj1" fmla="val 19527"/>
                  <a:gd name="adj2" fmla="val 62725"/>
                </a:avLst>
              </a:prstGeom>
              <a:grp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9" name="矩形 4"/>
              <p:cNvSpPr>
                <a:spLocks noChangeArrowheads="1"/>
              </p:cNvSpPr>
              <p:nvPr/>
            </p:nvSpPr>
            <p:spPr bwMode="auto">
              <a:xfrm>
                <a:off x="869018" y="1646731"/>
                <a:ext cx="3751371" cy="11759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10000"/>
                  </a:lnSpc>
                  <a:buNone/>
                  <a:defRPr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相同数位要对齐，从个位加起，个位上的数相加满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就向十位进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，计算十位时不要忘记加进位的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47" name="Picture 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7903293" y="3195660"/>
              <a:ext cx="917179" cy="1091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50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47729" y="2958901"/>
            <a:ext cx="1220015" cy="155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" name="组合 50"/>
          <p:cNvGrpSpPr/>
          <p:nvPr/>
        </p:nvGrpSpPr>
        <p:grpSpPr>
          <a:xfrm>
            <a:off x="2627784" y="3195660"/>
            <a:ext cx="3561671" cy="1320306"/>
            <a:chOff x="-1185513" y="1453529"/>
            <a:chExt cx="4286701" cy="1358034"/>
          </a:xfrm>
          <a:noFill/>
        </p:grpSpPr>
        <p:sp>
          <p:nvSpPr>
            <p:cNvPr id="52" name="云形标注 5"/>
            <p:cNvSpPr>
              <a:spLocks noChangeArrowheads="1"/>
            </p:cNvSpPr>
            <p:nvPr/>
          </p:nvSpPr>
          <p:spPr bwMode="auto">
            <a:xfrm>
              <a:off x="-1185513" y="1453529"/>
              <a:ext cx="4286701" cy="1358034"/>
            </a:xfrm>
            <a:prstGeom prst="cloudCallout">
              <a:avLst>
                <a:gd name="adj1" fmla="val -67132"/>
                <a:gd name="adj2" fmla="val -18229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矩形 4"/>
            <p:cNvSpPr>
              <a:spLocks noChangeArrowheads="1"/>
            </p:cNvSpPr>
            <p:nvPr/>
          </p:nvSpPr>
          <p:spPr bwMode="auto">
            <a:xfrm>
              <a:off x="-863569" y="1626513"/>
              <a:ext cx="3751371" cy="7378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小组讨论一下，在加法中应该注意什么？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9" grpId="0"/>
      <p:bldP spid="4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755576" y="1059582"/>
            <a:ext cx="316835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试一试。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43608" y="1659453"/>
            <a:ext cx="2016224" cy="1384995"/>
            <a:chOff x="1475656" y="1582802"/>
            <a:chExt cx="2016224" cy="1384995"/>
          </a:xfrm>
        </p:grpSpPr>
        <p:sp>
          <p:nvSpPr>
            <p:cNvPr id="22" name="TextBox 9"/>
            <p:cNvSpPr txBox="1">
              <a:spLocks noChangeArrowheads="1"/>
            </p:cNvSpPr>
            <p:nvPr/>
          </p:nvSpPr>
          <p:spPr bwMode="auto">
            <a:xfrm>
              <a:off x="1475656" y="1582802"/>
              <a:ext cx="2016224" cy="138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   3  0  6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 eaLnBrk="0" hangingPunct="0"/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＋ 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4  0  5</a:t>
              </a:r>
              <a:endPara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 eaLnBrk="0" hangingPunct="0"/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   </a:t>
              </a:r>
              <a:endPara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1619672" y="2491726"/>
              <a:ext cx="1728192" cy="8016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3419872" y="1635646"/>
            <a:ext cx="2016224" cy="1384995"/>
            <a:chOff x="1475656" y="1582802"/>
            <a:chExt cx="2016224" cy="1384995"/>
          </a:xfrm>
        </p:grpSpPr>
        <p:sp>
          <p:nvSpPr>
            <p:cNvPr id="27" name="TextBox 9"/>
            <p:cNvSpPr txBox="1">
              <a:spLocks noChangeArrowheads="1"/>
            </p:cNvSpPr>
            <p:nvPr/>
          </p:nvSpPr>
          <p:spPr bwMode="auto">
            <a:xfrm>
              <a:off x="1475656" y="1582802"/>
              <a:ext cx="2016224" cy="138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   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4  4  4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 eaLnBrk="0" hangingPunct="0"/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＋ 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3  3  8</a:t>
              </a:r>
              <a:endPara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 eaLnBrk="0" hangingPunct="0"/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   </a:t>
              </a:r>
              <a:endPara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1763688" y="2499742"/>
              <a:ext cx="1584176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5652120" y="1635646"/>
            <a:ext cx="2016224" cy="1384995"/>
            <a:chOff x="1475656" y="1582802"/>
            <a:chExt cx="2016224" cy="1384995"/>
          </a:xfrm>
        </p:grpSpPr>
        <p:sp>
          <p:nvSpPr>
            <p:cNvPr id="31" name="TextBox 9"/>
            <p:cNvSpPr txBox="1">
              <a:spLocks noChangeArrowheads="1"/>
            </p:cNvSpPr>
            <p:nvPr/>
          </p:nvSpPr>
          <p:spPr bwMode="auto">
            <a:xfrm>
              <a:off x="1475656" y="1582802"/>
              <a:ext cx="2016224" cy="138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   3  5  6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 eaLnBrk="0" hangingPunct="0"/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＋ 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2  3  7</a:t>
              </a:r>
              <a:endPara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 eaLnBrk="0" hangingPunct="0"/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   </a:t>
              </a:r>
              <a:endPara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 flipV="1">
              <a:off x="1547664" y="2497420"/>
              <a:ext cx="1909936" cy="2322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4" name="Text Box 6"/>
          <p:cNvSpPr txBox="1">
            <a:spLocks noChangeArrowheads="1"/>
          </p:cNvSpPr>
          <p:nvPr/>
        </p:nvSpPr>
        <p:spPr bwMode="auto">
          <a:xfrm>
            <a:off x="2662064" y="2568377"/>
            <a:ext cx="6858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1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5" name="Text Box 6"/>
          <p:cNvSpPr txBox="1">
            <a:spLocks noChangeArrowheads="1"/>
          </p:cNvSpPr>
          <p:nvPr/>
        </p:nvSpPr>
        <p:spPr bwMode="auto">
          <a:xfrm>
            <a:off x="1547664" y="2568377"/>
            <a:ext cx="6858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7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6" name="Text Box 6"/>
          <p:cNvSpPr txBox="1">
            <a:spLocks noChangeArrowheads="1"/>
          </p:cNvSpPr>
          <p:nvPr/>
        </p:nvSpPr>
        <p:spPr bwMode="auto">
          <a:xfrm>
            <a:off x="2139851" y="2568377"/>
            <a:ext cx="415925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1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7" name="Text Box 6"/>
          <p:cNvSpPr txBox="1">
            <a:spLocks noChangeArrowheads="1"/>
          </p:cNvSpPr>
          <p:nvPr/>
        </p:nvSpPr>
        <p:spPr bwMode="auto">
          <a:xfrm>
            <a:off x="5021188" y="2568377"/>
            <a:ext cx="342900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2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8" name="Text Box 6"/>
          <p:cNvSpPr txBox="1">
            <a:spLocks noChangeArrowheads="1"/>
          </p:cNvSpPr>
          <p:nvPr/>
        </p:nvSpPr>
        <p:spPr bwMode="auto">
          <a:xfrm>
            <a:off x="4030216" y="2568377"/>
            <a:ext cx="6858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7  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9" name="Text Box 6"/>
          <p:cNvSpPr txBox="1">
            <a:spLocks noChangeArrowheads="1"/>
          </p:cNvSpPr>
          <p:nvPr/>
        </p:nvSpPr>
        <p:spPr bwMode="auto">
          <a:xfrm>
            <a:off x="4427984" y="2568377"/>
            <a:ext cx="415925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8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0" name="Text Box 6"/>
          <p:cNvSpPr txBox="1">
            <a:spLocks noChangeArrowheads="1"/>
          </p:cNvSpPr>
          <p:nvPr/>
        </p:nvSpPr>
        <p:spPr bwMode="auto">
          <a:xfrm>
            <a:off x="4816971" y="2270770"/>
            <a:ext cx="296416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1</a:t>
            </a:r>
            <a:endParaRPr lang="en-US" altLang="zh-CN" sz="1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5" name="Text Box 6"/>
          <p:cNvSpPr txBox="1">
            <a:spLocks noChangeArrowheads="1"/>
          </p:cNvSpPr>
          <p:nvPr/>
        </p:nvSpPr>
        <p:spPr bwMode="auto">
          <a:xfrm>
            <a:off x="7342584" y="2640385"/>
            <a:ext cx="6858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3 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6" name="Text Box 6"/>
          <p:cNvSpPr txBox="1">
            <a:spLocks noChangeArrowheads="1"/>
          </p:cNvSpPr>
          <p:nvPr/>
        </p:nvSpPr>
        <p:spPr bwMode="auto">
          <a:xfrm>
            <a:off x="6245324" y="2640385"/>
            <a:ext cx="342900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5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7" name="Text Box 6"/>
          <p:cNvSpPr txBox="1">
            <a:spLocks noChangeArrowheads="1"/>
          </p:cNvSpPr>
          <p:nvPr/>
        </p:nvSpPr>
        <p:spPr bwMode="auto">
          <a:xfrm>
            <a:off x="6748363" y="2643758"/>
            <a:ext cx="415925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9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8" name="Text Box 6"/>
          <p:cNvSpPr txBox="1">
            <a:spLocks noChangeArrowheads="1"/>
          </p:cNvSpPr>
          <p:nvPr/>
        </p:nvSpPr>
        <p:spPr bwMode="auto">
          <a:xfrm>
            <a:off x="7011888" y="2211710"/>
            <a:ext cx="296416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1</a:t>
            </a:r>
            <a:endParaRPr lang="en-US" altLang="zh-CN" sz="1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9" name="Text Box 6"/>
          <p:cNvSpPr txBox="1">
            <a:spLocks noChangeArrowheads="1"/>
          </p:cNvSpPr>
          <p:nvPr/>
        </p:nvSpPr>
        <p:spPr bwMode="auto">
          <a:xfrm>
            <a:off x="2475384" y="2283718"/>
            <a:ext cx="296416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1</a:t>
            </a:r>
            <a:endParaRPr lang="en-US" altLang="zh-CN" sz="1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4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3" name="图片 4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50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263753" y="2931790"/>
            <a:ext cx="1220015" cy="155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" name="组合 50"/>
          <p:cNvGrpSpPr/>
          <p:nvPr/>
        </p:nvGrpSpPr>
        <p:grpSpPr>
          <a:xfrm>
            <a:off x="2954545" y="3339676"/>
            <a:ext cx="3561671" cy="1333344"/>
            <a:chOff x="-1185513" y="1453529"/>
            <a:chExt cx="4286701" cy="1602435"/>
          </a:xfrm>
          <a:noFill/>
        </p:grpSpPr>
        <p:sp>
          <p:nvSpPr>
            <p:cNvPr id="52" name="云形标注 5"/>
            <p:cNvSpPr>
              <a:spLocks noChangeArrowheads="1"/>
            </p:cNvSpPr>
            <p:nvPr/>
          </p:nvSpPr>
          <p:spPr bwMode="auto">
            <a:xfrm>
              <a:off x="-1185513" y="1453529"/>
              <a:ext cx="4286701" cy="1358034"/>
            </a:xfrm>
            <a:prstGeom prst="cloudCallout">
              <a:avLst>
                <a:gd name="adj1" fmla="val -67132"/>
                <a:gd name="adj2" fmla="val -18229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矩形 4"/>
            <p:cNvSpPr>
              <a:spLocks noChangeArrowheads="1"/>
            </p:cNvSpPr>
            <p:nvPr/>
          </p:nvSpPr>
          <p:spPr bwMode="auto">
            <a:xfrm>
              <a:off x="-863569" y="1626513"/>
              <a:ext cx="3751371" cy="142945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进位的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要加，千万不能忘！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10000"/>
                </a:lnSpc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39" grpId="0"/>
      <p:bldP spid="40" grpId="0"/>
      <p:bldP spid="45" grpId="0"/>
      <p:bldP spid="46" grpId="0"/>
      <p:bldP spid="47" grpId="0"/>
      <p:bldP spid="48" grpId="0"/>
      <p:bldP spid="4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9"/>
          <p:cNvSpPr txBox="1">
            <a:spLocks noChangeArrowheads="1"/>
          </p:cNvSpPr>
          <p:nvPr/>
        </p:nvSpPr>
        <p:spPr bwMode="auto">
          <a:xfrm>
            <a:off x="5460057" y="1324962"/>
            <a:ext cx="2867025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   3 2 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0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 eaLnBrk="0" hangingPunct="0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＋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 eaLnBrk="0" hangingPunct="0"/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 eaLnBrk="0" hangingPunct="0"/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467544" y="627534"/>
            <a:ext cx="473285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填一填，说一说。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007494" y="3032497"/>
            <a:ext cx="495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3568" y="1779662"/>
            <a:ext cx="4412158" cy="1634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矩形 10"/>
          <p:cNvSpPr>
            <a:spLocks noChangeArrowheads="1"/>
          </p:cNvSpPr>
          <p:nvPr/>
        </p:nvSpPr>
        <p:spPr bwMode="auto">
          <a:xfrm>
            <a:off x="6317307" y="2182212"/>
            <a:ext cx="500063" cy="642937"/>
          </a:xfrm>
          <a:prstGeom prst="rect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5" name="Text Box 7"/>
          <p:cNvSpPr txBox="1">
            <a:spLocks noChangeArrowheads="1"/>
          </p:cNvSpPr>
          <p:nvPr/>
        </p:nvSpPr>
        <p:spPr bwMode="auto">
          <a:xfrm>
            <a:off x="6317307" y="2059974"/>
            <a:ext cx="66516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2</a:t>
            </a:r>
            <a:endParaRPr lang="zh-CN" altLang="en-US" sz="4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6" name="Text Box 7"/>
          <p:cNvSpPr txBox="1">
            <a:spLocks noChangeArrowheads="1"/>
          </p:cNvSpPr>
          <p:nvPr/>
        </p:nvSpPr>
        <p:spPr bwMode="auto">
          <a:xfrm>
            <a:off x="6938020" y="2059974"/>
            <a:ext cx="66516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5</a:t>
            </a:r>
            <a:endParaRPr lang="zh-CN" altLang="en-US" sz="4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7" name="Text Box 7"/>
          <p:cNvSpPr txBox="1">
            <a:spLocks noChangeArrowheads="1"/>
          </p:cNvSpPr>
          <p:nvPr/>
        </p:nvSpPr>
        <p:spPr bwMode="auto">
          <a:xfrm>
            <a:off x="7580957" y="2059974"/>
            <a:ext cx="66516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0</a:t>
            </a:r>
            <a:endParaRPr lang="zh-CN" altLang="en-US" sz="4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8" name="Text Box 7"/>
          <p:cNvSpPr txBox="1">
            <a:spLocks noChangeArrowheads="1"/>
          </p:cNvSpPr>
          <p:nvPr/>
        </p:nvSpPr>
        <p:spPr bwMode="auto">
          <a:xfrm>
            <a:off x="7580957" y="2995012"/>
            <a:ext cx="6651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0</a:t>
            </a:r>
            <a:endParaRPr lang="zh-CN" altLang="en-US" sz="4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9" name="Text Box 7"/>
          <p:cNvSpPr txBox="1">
            <a:spLocks noChangeArrowheads="1"/>
          </p:cNvSpPr>
          <p:nvPr/>
        </p:nvSpPr>
        <p:spPr bwMode="auto">
          <a:xfrm>
            <a:off x="6922145" y="2995012"/>
            <a:ext cx="6651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7</a:t>
            </a:r>
            <a:endParaRPr lang="zh-CN" altLang="en-US" sz="4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0" name="Text Box 7"/>
          <p:cNvSpPr txBox="1">
            <a:spLocks noChangeArrowheads="1"/>
          </p:cNvSpPr>
          <p:nvPr/>
        </p:nvSpPr>
        <p:spPr bwMode="auto">
          <a:xfrm>
            <a:off x="6317307" y="2995012"/>
            <a:ext cx="6651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5</a:t>
            </a:r>
            <a:endParaRPr lang="zh-CN" altLang="en-US" sz="4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1" name="矩形 11"/>
          <p:cNvSpPr>
            <a:spLocks noChangeArrowheads="1"/>
          </p:cNvSpPr>
          <p:nvPr/>
        </p:nvSpPr>
        <p:spPr bwMode="auto">
          <a:xfrm>
            <a:off x="6960245" y="2182212"/>
            <a:ext cx="500062" cy="642937"/>
          </a:xfrm>
          <a:prstGeom prst="rect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2" name="矩形 12"/>
          <p:cNvSpPr>
            <a:spLocks noChangeArrowheads="1"/>
          </p:cNvSpPr>
          <p:nvPr/>
        </p:nvSpPr>
        <p:spPr bwMode="auto">
          <a:xfrm>
            <a:off x="7603182" y="2182212"/>
            <a:ext cx="500063" cy="642937"/>
          </a:xfrm>
          <a:prstGeom prst="rect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3" name="矩形 13"/>
          <p:cNvSpPr>
            <a:spLocks noChangeArrowheads="1"/>
          </p:cNvSpPr>
          <p:nvPr/>
        </p:nvSpPr>
        <p:spPr bwMode="auto">
          <a:xfrm>
            <a:off x="6317307" y="3110899"/>
            <a:ext cx="500063" cy="642938"/>
          </a:xfrm>
          <a:prstGeom prst="rect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4" name="矩形 14"/>
          <p:cNvSpPr>
            <a:spLocks noChangeArrowheads="1"/>
          </p:cNvSpPr>
          <p:nvPr/>
        </p:nvSpPr>
        <p:spPr bwMode="auto">
          <a:xfrm>
            <a:off x="6960245" y="3110899"/>
            <a:ext cx="500062" cy="642938"/>
          </a:xfrm>
          <a:prstGeom prst="rect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5" name="矩形 15"/>
          <p:cNvSpPr>
            <a:spLocks noChangeArrowheads="1"/>
          </p:cNvSpPr>
          <p:nvPr/>
        </p:nvSpPr>
        <p:spPr bwMode="auto">
          <a:xfrm>
            <a:off x="7603182" y="3110899"/>
            <a:ext cx="500063" cy="642938"/>
          </a:xfrm>
          <a:prstGeom prst="rect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cxnSp>
        <p:nvCxnSpPr>
          <p:cNvPr id="46" name="直接连接符 17"/>
          <p:cNvCxnSpPr>
            <a:cxnSpLocks noChangeShapeType="1"/>
          </p:cNvCxnSpPr>
          <p:nvPr/>
        </p:nvCxnSpPr>
        <p:spPr bwMode="auto">
          <a:xfrm>
            <a:off x="5602932" y="2968024"/>
            <a:ext cx="2857500" cy="15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115616" y="1635646"/>
          <a:ext cx="6096000" cy="1828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体育活动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艺术活动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科技活动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男生（人）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174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115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204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女生（人）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118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142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189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合计（人）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539552" y="411510"/>
            <a:ext cx="62646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先说说合计人数表示什么，再填表。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5"/>
          <p:cNvSpPr txBox="1">
            <a:spLocks noChangeArrowheads="1"/>
          </p:cNvSpPr>
          <p:nvPr/>
        </p:nvSpPr>
        <p:spPr bwMode="auto">
          <a:xfrm>
            <a:off x="3132460" y="3003798"/>
            <a:ext cx="1079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292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6"/>
          <p:cNvSpPr txBox="1">
            <a:spLocks noChangeArrowheads="1"/>
          </p:cNvSpPr>
          <p:nvPr/>
        </p:nvSpPr>
        <p:spPr bwMode="auto">
          <a:xfrm>
            <a:off x="4644752" y="3003798"/>
            <a:ext cx="10793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257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6"/>
          <p:cNvSpPr txBox="1">
            <a:spLocks noChangeArrowheads="1"/>
          </p:cNvSpPr>
          <p:nvPr/>
        </p:nvSpPr>
        <p:spPr bwMode="auto">
          <a:xfrm>
            <a:off x="6156920" y="3003798"/>
            <a:ext cx="10793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393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4"/>
          <p:cNvSpPr>
            <a:spLocks noChangeArrowheads="1"/>
          </p:cNvSpPr>
          <p:nvPr/>
        </p:nvSpPr>
        <p:spPr bwMode="auto">
          <a:xfrm>
            <a:off x="2195736" y="968410"/>
            <a:ext cx="62646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田园小学课外活动人数表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AutoShape 27"/>
          <p:cNvSpPr>
            <a:spLocks noChangeArrowheads="1"/>
          </p:cNvSpPr>
          <p:nvPr/>
        </p:nvSpPr>
        <p:spPr bwMode="auto">
          <a:xfrm>
            <a:off x="1547664" y="3579862"/>
            <a:ext cx="5832648" cy="818712"/>
          </a:xfrm>
          <a:prstGeom prst="wedgeRoundRectCallout">
            <a:avLst>
              <a:gd name="adj1" fmla="val -45544"/>
              <a:gd name="adj2" fmla="val -59938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合计表示体育活动、艺术活动、科技活动各项课外活动的男生和女生的人数和。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3" grpId="0" autoUpdateAnimBg="0"/>
      <p:bldP spid="34" grpId="0" autoUpdateAnimBg="0"/>
      <p:bldP spid="25" grpId="0" autoUpdateAnimBg="0"/>
      <p:bldP spid="22" grpId="0"/>
      <p:bldP spid="2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575807" y="483518"/>
            <a:ext cx="774060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截至 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2010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年 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12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月，我国西部有国家级森林公园 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212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个，其他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地区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有 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534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个，我国国家级森林公园有多少个？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Oval 5"/>
          <p:cNvSpPr>
            <a:spLocks noChangeArrowheads="1"/>
          </p:cNvSpPr>
          <p:nvPr/>
        </p:nvSpPr>
        <p:spPr bwMode="auto">
          <a:xfrm>
            <a:off x="647552" y="1491630"/>
            <a:ext cx="900112" cy="510778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>
              <a:buFontTx/>
              <a:buNone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195737" y="1995686"/>
            <a:ext cx="32592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212+534=746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195736" y="2427734"/>
            <a:ext cx="54121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我国国家级森林公园有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746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1560" y="2814885"/>
            <a:ext cx="1220015" cy="155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1983254" y="2916923"/>
            <a:ext cx="6981234" cy="1574058"/>
            <a:chOff x="411069" y="1453529"/>
            <a:chExt cx="4286701" cy="1358034"/>
          </a:xfrm>
          <a:noFill/>
        </p:grpSpPr>
        <p:sp>
          <p:nvSpPr>
            <p:cNvPr id="25" name="云形标注 5"/>
            <p:cNvSpPr>
              <a:spLocks noChangeArrowheads="1"/>
            </p:cNvSpPr>
            <p:nvPr/>
          </p:nvSpPr>
          <p:spPr bwMode="auto">
            <a:xfrm>
              <a:off x="411069" y="1453529"/>
              <a:ext cx="4286701" cy="1358034"/>
            </a:xfrm>
            <a:prstGeom prst="cloudCallout">
              <a:avLst>
                <a:gd name="adj1" fmla="val -55096"/>
                <a:gd name="adj2" fmla="val -1413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718401" y="1687101"/>
              <a:ext cx="3570578" cy="89751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buNone/>
                <a:defRPr/>
              </a:pPr>
              <a:r>
                <a:rPr lang="zh-CN" altLang="en-US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也就是求西部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国家级</a:t>
              </a:r>
              <a:r>
                <a:rPr lang="zh-CN" altLang="en-US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森林公园与其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他地区国家级森林公园个数的和。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P spid="19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71600" y="3075806"/>
            <a:ext cx="7022471" cy="12384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三位数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进位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加法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的笔算方法：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要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对齐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加起，个位上的数相加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就向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十位进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十位时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不要忘记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加进位的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71600" y="1923678"/>
            <a:ext cx="6961230" cy="12384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三位数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不进位加法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的笔算方法：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要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对齐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起，计算到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哪一位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就把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结果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写在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哪一位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下面。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275856" y="1932280"/>
            <a:ext cx="4320480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课本：练习八第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5" name="矩形 4"/>
          <p:cNvSpPr>
            <a:spLocks noChangeArrowheads="1"/>
          </p:cNvSpPr>
          <p:nvPr/>
        </p:nvSpPr>
        <p:spPr bwMode="auto">
          <a:xfrm>
            <a:off x="2987824" y="1713895"/>
            <a:ext cx="4320480" cy="1361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课本：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41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4587453" y="641821"/>
            <a:ext cx="2735263" cy="393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160+220=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430+340=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320+150=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140+240=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550+110=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6516266" y="627534"/>
            <a:ext cx="10080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380</a:t>
            </a:r>
            <a:endParaRPr lang="en-US" altLang="zh-CN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6516266" y="1484784"/>
            <a:ext cx="10080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770</a:t>
            </a:r>
            <a:endParaRPr lang="en-US" altLang="zh-CN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6516266" y="2276946"/>
            <a:ext cx="10080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470</a:t>
            </a:r>
            <a:endParaRPr lang="en-US" altLang="zh-CN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8"/>
          <p:cNvSpPr txBox="1">
            <a:spLocks noChangeArrowheads="1"/>
          </p:cNvSpPr>
          <p:nvPr/>
        </p:nvSpPr>
        <p:spPr bwMode="auto">
          <a:xfrm>
            <a:off x="6516266" y="3075459"/>
            <a:ext cx="10080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380</a:t>
            </a:r>
            <a:endParaRPr lang="en-US" altLang="zh-CN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6516266" y="3939059"/>
            <a:ext cx="10080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660</a:t>
            </a:r>
            <a:endParaRPr lang="en-US" altLang="zh-CN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80860" y="1453529"/>
            <a:ext cx="3475116" cy="2952379"/>
            <a:chOff x="880860" y="1453529"/>
            <a:chExt cx="3475116" cy="2952379"/>
          </a:xfrm>
        </p:grpSpPr>
        <p:pic>
          <p:nvPicPr>
            <p:cNvPr id="31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80860" y="3015258"/>
              <a:ext cx="1495425" cy="13906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32" name="组合 31"/>
            <p:cNvGrpSpPr/>
            <p:nvPr/>
          </p:nvGrpSpPr>
          <p:grpSpPr>
            <a:xfrm>
              <a:off x="1004331" y="1453529"/>
              <a:ext cx="3351645" cy="1358034"/>
              <a:chOff x="539552" y="1453529"/>
              <a:chExt cx="3351645" cy="1358034"/>
            </a:xfrm>
            <a:noFill/>
          </p:grpSpPr>
          <p:sp>
            <p:nvSpPr>
              <p:cNvPr id="33" name="云形标注 5"/>
              <p:cNvSpPr>
                <a:spLocks noChangeArrowheads="1"/>
              </p:cNvSpPr>
              <p:nvPr/>
            </p:nvSpPr>
            <p:spPr bwMode="auto">
              <a:xfrm>
                <a:off x="539552" y="1453529"/>
                <a:ext cx="3351645" cy="1358034"/>
              </a:xfrm>
              <a:prstGeom prst="cloudCallout">
                <a:avLst>
                  <a:gd name="adj1" fmla="val -18241"/>
                  <a:gd name="adj2" fmla="val 81545"/>
                </a:avLst>
              </a:prstGeom>
              <a:grp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4" name="矩形 4"/>
              <p:cNvSpPr>
                <a:spLocks noChangeArrowheads="1"/>
              </p:cNvSpPr>
              <p:nvPr/>
            </p:nvSpPr>
            <p:spPr bwMode="auto">
              <a:xfrm>
                <a:off x="971600" y="1707654"/>
                <a:ext cx="2753591" cy="8309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观察右边的算式，你会算吗？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utoUpdateAnimBg="0"/>
      <p:bldP spid="18" grpId="0" autoUpdateAnimBg="0"/>
      <p:bldP spid="20" grpId="0" autoUpdateAnimBg="0"/>
      <p:bldP spid="21" grpId="0" autoUpdateAnimBg="0"/>
      <p:bldP spid="22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475656" y="951519"/>
            <a:ext cx="3775393" cy="523220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两种笔一共有多少支？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21"/>
          <p:cNvSpPr txBox="1">
            <a:spLocks noChangeArrowheads="1"/>
          </p:cNvSpPr>
          <p:nvPr/>
        </p:nvSpPr>
        <p:spPr bwMode="auto">
          <a:xfrm>
            <a:off x="1277856" y="1889684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钢笔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8" name="TextBox 22"/>
          <p:cNvSpPr txBox="1">
            <a:spLocks noChangeArrowheads="1"/>
          </p:cNvSpPr>
          <p:nvPr/>
        </p:nvSpPr>
        <p:spPr bwMode="auto">
          <a:xfrm>
            <a:off x="1107485" y="2823072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铅笔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pic>
        <p:nvPicPr>
          <p:cNvPr id="19" name="Picture 5" descr="X7)0KQV77VOSMS(0EDVD]_W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10943" y="1618185"/>
            <a:ext cx="1008930" cy="842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6" descr="XCB9W7M3)CQPM$PG83$$YYK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96136" y="1978547"/>
            <a:ext cx="629288" cy="481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8" descr="3RTFRS[`OFE06J1PU0T]_4N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07704" y="2770710"/>
            <a:ext cx="1007704" cy="769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12" descr="X7)0KQV77VOSMS(0EDVD]_W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635896" y="1546748"/>
            <a:ext cx="1047989" cy="8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13" descr="XCB9W7M3)CQPM$PG83$$YYK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04048" y="1978547"/>
            <a:ext cx="578546" cy="442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14" descr="3RTFRS[`OFE06J1PU0T]_4N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131840" y="2787242"/>
            <a:ext cx="1031995" cy="788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19" descr="E9J@FN5S`R{E)K(]%%`}$[E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355976" y="3053905"/>
            <a:ext cx="720725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19" descr="E9J@FN5S`R{E)K(]%%`}$[E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076056" y="3058915"/>
            <a:ext cx="720725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19" descr="E9J@FN5S`R{E)K(]%%`}$[E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796136" y="3058915"/>
            <a:ext cx="720725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19" descr="E9J@FN5S`R{E)K(]%%`}$[E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516216" y="3058915"/>
            <a:ext cx="720725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19" descr="E9J@FN5S`R{E)K(]%%`}$[E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236296" y="3063925"/>
            <a:ext cx="720725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19" descr="E9J@FN5S`R{E)K(]%%`}$[E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956376" y="3063925"/>
            <a:ext cx="720725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9" action="ppaction://hlinksldjump"/>
            </p:cNvPr>
            <p:cNvPicPr>
              <a:picLocks noChangeAspect="1"/>
            </p:cNvPicPr>
            <p:nvPr/>
          </p:nvPicPr>
          <p:blipFill>
            <a:blip r:embed="rId10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23528" y="1075151"/>
            <a:ext cx="1166673" cy="1064551"/>
            <a:chOff x="670145" y="1457273"/>
            <a:chExt cx="1555361" cy="1419401"/>
          </a:xfrm>
        </p:grpSpPr>
        <p:pic>
          <p:nvPicPr>
            <p:cNvPr id="52" name="图片 51" descr="28Z58PICt4r.jpg"/>
            <p:cNvPicPr>
              <a:picLocks noChangeAspect="1" noChangeArrowheads="1"/>
            </p:cNvPicPr>
            <p:nvPr/>
          </p:nvPicPr>
          <p:blipFill>
            <a:blip r:embed="rId1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3" name="矩形 52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7" name="矩形 4"/>
          <p:cNvSpPr>
            <a:spLocks noChangeArrowheads="1"/>
          </p:cNvSpPr>
          <p:nvPr/>
        </p:nvSpPr>
        <p:spPr bwMode="auto">
          <a:xfrm>
            <a:off x="1907704" y="3723878"/>
            <a:ext cx="5154567" cy="75713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None/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个百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个十合起来是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220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个百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个十合起来是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260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支。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683568" y="483518"/>
            <a:ext cx="4288353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两种笔一共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多少支？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52791" y="1275606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220+260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支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 bwMode="auto">
          <a:xfrm>
            <a:off x="2063396" y="1918007"/>
            <a:ext cx="2262837" cy="1013783"/>
            <a:chOff x="1257085" y="967627"/>
            <a:chExt cx="2254465" cy="1450605"/>
          </a:xfrm>
        </p:grpSpPr>
        <p:pic>
          <p:nvPicPr>
            <p:cNvPr id="18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文本框 3"/>
            <p:cNvSpPr txBox="1">
              <a:spLocks noChangeArrowheads="1"/>
            </p:cNvSpPr>
            <p:nvPr/>
          </p:nvSpPr>
          <p:spPr bwMode="auto">
            <a:xfrm>
              <a:off x="1614645" y="1284847"/>
              <a:ext cx="1817945" cy="748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方法一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流程图: 可选过程 20"/>
          <p:cNvSpPr/>
          <p:nvPr/>
        </p:nvSpPr>
        <p:spPr>
          <a:xfrm>
            <a:off x="4246979" y="2064876"/>
            <a:ext cx="1315695" cy="578882"/>
          </a:xfrm>
          <a:prstGeom prst="flowChartAlternateProcess">
            <a:avLst/>
          </a:prstGeom>
          <a:noFill/>
          <a:ln w="1905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拆分法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355976" y="1256442"/>
            <a:ext cx="7280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75857" y="2787774"/>
            <a:ext cx="2304255" cy="56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220=200+20</a:t>
            </a:r>
            <a:endParaRPr lang="en-US" altLang="zh-CN" sz="28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347864" y="3435846"/>
            <a:ext cx="2610643" cy="56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260=200+60</a:t>
            </a:r>
            <a:endParaRPr lang="en-US" altLang="zh-CN" sz="28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>
            <a:off x="4465522" y="3147814"/>
            <a:ext cx="0" cy="453157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/>
          <p:nvPr/>
        </p:nvCxnSpPr>
        <p:spPr>
          <a:xfrm>
            <a:off x="4932040" y="3147814"/>
            <a:ext cx="0" cy="453157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067944" y="3003798"/>
            <a:ext cx="4588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067944" y="3878346"/>
            <a:ext cx="11521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932040" y="3003798"/>
            <a:ext cx="4588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860032" y="3867894"/>
            <a:ext cx="8466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617181" y="3869635"/>
            <a:ext cx="4588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220072" y="3878346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=480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" grpId="0"/>
      <p:bldP spid="21" grpId="0" animBg="1"/>
      <p:bldP spid="23" grpId="0"/>
      <p:bldP spid="3" grpId="0"/>
      <p:bldP spid="29" grpId="0"/>
      <p:bldP spid="8" grpId="0"/>
      <p:bldP spid="32" grpId="0"/>
      <p:bldP spid="33" grpId="0"/>
      <p:bldP spid="34" grpId="0"/>
      <p:bldP spid="35" grpId="0"/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683568" y="483518"/>
            <a:ext cx="4288353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两种笔一共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多少支？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452791" y="1275606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220+260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支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 bwMode="auto">
          <a:xfrm>
            <a:off x="2063396" y="1918007"/>
            <a:ext cx="2262837" cy="1013783"/>
            <a:chOff x="1257085" y="967627"/>
            <a:chExt cx="2254465" cy="1450605"/>
          </a:xfrm>
        </p:grpSpPr>
        <p:pic>
          <p:nvPicPr>
            <p:cNvPr id="36" name="图片 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文本框 3"/>
            <p:cNvSpPr txBox="1">
              <a:spLocks noChangeArrowheads="1"/>
            </p:cNvSpPr>
            <p:nvPr/>
          </p:nvSpPr>
          <p:spPr bwMode="auto">
            <a:xfrm>
              <a:off x="1614645" y="1284847"/>
              <a:ext cx="1817945" cy="748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二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8" name="流程图: 可选过程 37"/>
          <p:cNvSpPr/>
          <p:nvPr/>
        </p:nvSpPr>
        <p:spPr>
          <a:xfrm>
            <a:off x="4246979" y="2064876"/>
            <a:ext cx="3099762" cy="578882"/>
          </a:xfrm>
          <a:prstGeom prst="flowChartAlternateProcess">
            <a:avLst/>
          </a:prstGeom>
          <a:noFill/>
          <a:ln w="1905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利用数的组成计算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0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55576" y="2355726"/>
            <a:ext cx="1220015" cy="155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" name="组合 40"/>
          <p:cNvGrpSpPr/>
          <p:nvPr/>
        </p:nvGrpSpPr>
        <p:grpSpPr>
          <a:xfrm>
            <a:off x="2063396" y="2715767"/>
            <a:ext cx="6469043" cy="1755818"/>
            <a:chOff x="411069" y="1502282"/>
            <a:chExt cx="4379194" cy="1358034"/>
          </a:xfrm>
          <a:noFill/>
        </p:grpSpPr>
        <p:sp>
          <p:nvSpPr>
            <p:cNvPr id="42" name="云形标注 5"/>
            <p:cNvSpPr>
              <a:spLocks noChangeArrowheads="1"/>
            </p:cNvSpPr>
            <p:nvPr/>
          </p:nvSpPr>
          <p:spPr bwMode="auto">
            <a:xfrm>
              <a:off x="411069" y="1502282"/>
              <a:ext cx="4286701" cy="1358034"/>
            </a:xfrm>
            <a:prstGeom prst="cloudCallout">
              <a:avLst>
                <a:gd name="adj1" fmla="val -52911"/>
                <a:gd name="adj2" fmla="val -30087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矩形 4"/>
            <p:cNvSpPr>
              <a:spLocks noChangeArrowheads="1"/>
            </p:cNvSpPr>
            <p:nvPr/>
          </p:nvSpPr>
          <p:spPr bwMode="auto">
            <a:xfrm>
              <a:off x="813430" y="1622770"/>
              <a:ext cx="3976833" cy="9377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  <a:buNone/>
                <a:defRPr/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百位上的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个百加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个百等于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个百，十位上的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个十加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个十等于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个十</a:t>
              </a:r>
              <a:r>
                <a:rPr lang="zh-CN" altLang="en-US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endPara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ts val="0"/>
                </a:spcBef>
                <a:buNone/>
                <a:defRPr/>
              </a:pPr>
              <a:r>
                <a:rPr lang="en-US" altLang="zh-CN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个百和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个十合起来是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480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4355976" y="1256442"/>
            <a:ext cx="7280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/>
      <p:bldP spid="38" grpId="0" animBg="1"/>
      <p:bldP spid="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8"/>
          <p:cNvGrpSpPr/>
          <p:nvPr/>
        </p:nvGrpSpPr>
        <p:grpSpPr bwMode="auto">
          <a:xfrm>
            <a:off x="3203848" y="2787774"/>
            <a:ext cx="3200400" cy="1143000"/>
            <a:chOff x="3985592" y="3886200"/>
            <a:chExt cx="3200400" cy="1143000"/>
          </a:xfrm>
        </p:grpSpPr>
        <p:sp>
          <p:nvSpPr>
            <p:cNvPr id="31" name="Text Box 6"/>
            <p:cNvSpPr txBox="1">
              <a:spLocks noChangeArrowheads="1"/>
            </p:cNvSpPr>
            <p:nvPr/>
          </p:nvSpPr>
          <p:spPr bwMode="auto">
            <a:xfrm>
              <a:off x="4191000" y="3886200"/>
              <a:ext cx="2057400" cy="57943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hangingPunct="0">
                <a:spcBef>
                  <a:spcPct val="0"/>
                </a:spcBef>
                <a:buFontTx/>
                <a:buNone/>
                <a:defRPr/>
              </a:pP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  2 2 0</a:t>
              </a:r>
              <a:endPara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sp>
          <p:nvSpPr>
            <p:cNvPr id="32" name="Text Box 6"/>
            <p:cNvSpPr txBox="1">
              <a:spLocks noChangeArrowheads="1"/>
            </p:cNvSpPr>
            <p:nvPr/>
          </p:nvSpPr>
          <p:spPr bwMode="auto">
            <a:xfrm>
              <a:off x="3985592" y="4362450"/>
              <a:ext cx="3200400" cy="57943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hangingPunct="0">
                <a:spcBef>
                  <a:spcPct val="0"/>
                </a:spcBef>
                <a:buFontTx/>
                <a:buNone/>
                <a:defRPr/>
              </a:pP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＋</a:t>
              </a: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 2 6 0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cxnSp>
          <p:nvCxnSpPr>
            <p:cNvPr id="33" name="直接连接符 7"/>
            <p:cNvCxnSpPr>
              <a:cxnSpLocks noChangeShapeType="1"/>
            </p:cNvCxnSpPr>
            <p:nvPr/>
          </p:nvCxnSpPr>
          <p:spPr bwMode="auto">
            <a:xfrm>
              <a:off x="4133056" y="5029200"/>
              <a:ext cx="1828800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4" name="Text Box 6"/>
          <p:cNvSpPr txBox="1">
            <a:spLocks noChangeArrowheads="1"/>
          </p:cNvSpPr>
          <p:nvPr/>
        </p:nvSpPr>
        <p:spPr bwMode="auto">
          <a:xfrm>
            <a:off x="4638328" y="3930774"/>
            <a:ext cx="685800" cy="5794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0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5" name="Text Box 6"/>
          <p:cNvSpPr txBox="1">
            <a:spLocks noChangeArrowheads="1"/>
          </p:cNvSpPr>
          <p:nvPr/>
        </p:nvSpPr>
        <p:spPr bwMode="auto">
          <a:xfrm>
            <a:off x="3774232" y="3930774"/>
            <a:ext cx="685800" cy="5794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4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6" name="Text Box 6"/>
          <p:cNvSpPr txBox="1">
            <a:spLocks noChangeArrowheads="1"/>
          </p:cNvSpPr>
          <p:nvPr/>
        </p:nvSpPr>
        <p:spPr bwMode="auto">
          <a:xfrm>
            <a:off x="4188123" y="3936529"/>
            <a:ext cx="415925" cy="5794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8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1072963" y="1275606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220+260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支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 bwMode="auto">
          <a:xfrm>
            <a:off x="683568" y="1918007"/>
            <a:ext cx="2262837" cy="1013783"/>
            <a:chOff x="1257085" y="967627"/>
            <a:chExt cx="2254465" cy="1450605"/>
          </a:xfrm>
        </p:grpSpPr>
        <p:pic>
          <p:nvPicPr>
            <p:cNvPr id="48" name="图片 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9" name="文本框 3"/>
            <p:cNvSpPr txBox="1">
              <a:spLocks noChangeArrowheads="1"/>
            </p:cNvSpPr>
            <p:nvPr/>
          </p:nvSpPr>
          <p:spPr bwMode="auto">
            <a:xfrm>
              <a:off x="1614645" y="1284847"/>
              <a:ext cx="1817945" cy="748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方法三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0" name="流程图: 可选过程 49"/>
          <p:cNvSpPr/>
          <p:nvPr/>
        </p:nvSpPr>
        <p:spPr>
          <a:xfrm>
            <a:off x="2867151" y="2064876"/>
            <a:ext cx="2384346" cy="578882"/>
          </a:xfrm>
          <a:prstGeom prst="flowChartAlternateProcess">
            <a:avLst/>
          </a:prstGeom>
          <a:noFill/>
          <a:ln w="1905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用竖式计算法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14111" y="1285075"/>
            <a:ext cx="7280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83568" y="483518"/>
            <a:ext cx="4288353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两种笔一共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多少支？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652120" y="1419622"/>
            <a:ext cx="3195483" cy="3024336"/>
            <a:chOff x="5652120" y="1419622"/>
            <a:chExt cx="3195483" cy="3024336"/>
          </a:xfrm>
        </p:grpSpPr>
        <p:sp>
          <p:nvSpPr>
            <p:cNvPr id="54" name="云形标注 5"/>
            <p:cNvSpPr>
              <a:spLocks noChangeArrowheads="1"/>
            </p:cNvSpPr>
            <p:nvPr/>
          </p:nvSpPr>
          <p:spPr bwMode="auto">
            <a:xfrm>
              <a:off x="5652120" y="1419622"/>
              <a:ext cx="3133995" cy="1848639"/>
            </a:xfrm>
            <a:prstGeom prst="cloudCallout">
              <a:avLst>
                <a:gd name="adj1" fmla="val 9090"/>
                <a:gd name="adj2" fmla="val 73477"/>
              </a:avLst>
            </a:prstGeom>
            <a:no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矩形 4"/>
            <p:cNvSpPr>
              <a:spLocks noChangeArrowheads="1"/>
            </p:cNvSpPr>
            <p:nvPr/>
          </p:nvSpPr>
          <p:spPr bwMode="auto">
            <a:xfrm>
              <a:off x="5940152" y="1609439"/>
              <a:ext cx="2907451" cy="103431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buNone/>
                <a:defRPr/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写竖式时，相同数位要对齐，从个位加起。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6" name="Picture 3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7615261" y="3352750"/>
              <a:ext cx="917179" cy="1091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50" grpId="0" animBg="1"/>
      <p:bldP spid="5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12"/>
          <p:cNvGrpSpPr/>
          <p:nvPr/>
        </p:nvGrpSpPr>
        <p:grpSpPr bwMode="auto">
          <a:xfrm>
            <a:off x="2772395" y="1829916"/>
            <a:ext cx="2879725" cy="2686050"/>
            <a:chOff x="0" y="0"/>
            <a:chExt cx="1814" cy="1692"/>
          </a:xfrm>
        </p:grpSpPr>
        <p:sp>
          <p:nvSpPr>
            <p:cNvPr id="38" name="Rectangle 45"/>
            <p:cNvSpPr>
              <a:spLocks noChangeArrowheads="1"/>
            </p:cNvSpPr>
            <p:nvPr/>
          </p:nvSpPr>
          <p:spPr bwMode="auto">
            <a:xfrm>
              <a:off x="0" y="1361"/>
              <a:ext cx="1814" cy="303"/>
            </a:xfrm>
            <a:prstGeom prst="rect">
              <a:avLst/>
            </a:prstGeom>
            <a:solidFill>
              <a:srgbClr val="FF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lIns="90000" tIns="46800" rIns="90000" bIns="46800" anchor="ctr"/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36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9" name="Text Box 46"/>
            <p:cNvSpPr txBox="1">
              <a:spLocks noChangeArrowheads="1"/>
            </p:cNvSpPr>
            <p:nvPr/>
          </p:nvSpPr>
          <p:spPr bwMode="auto">
            <a:xfrm>
              <a:off x="91" y="1361"/>
              <a:ext cx="325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千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0" name="Text Box 47"/>
            <p:cNvSpPr txBox="1">
              <a:spLocks noChangeArrowheads="1"/>
            </p:cNvSpPr>
            <p:nvPr/>
          </p:nvSpPr>
          <p:spPr bwMode="auto">
            <a:xfrm>
              <a:off x="478" y="1349"/>
              <a:ext cx="405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百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1" name="Text Box 48"/>
            <p:cNvSpPr txBox="1">
              <a:spLocks noChangeArrowheads="1"/>
            </p:cNvSpPr>
            <p:nvPr/>
          </p:nvSpPr>
          <p:spPr bwMode="auto">
            <a:xfrm>
              <a:off x="1406" y="1361"/>
              <a:ext cx="357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个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2" name="Rectangle 49"/>
            <p:cNvSpPr>
              <a:spLocks noChangeArrowheads="1"/>
            </p:cNvSpPr>
            <p:nvPr/>
          </p:nvSpPr>
          <p:spPr bwMode="auto">
            <a:xfrm flipH="1">
              <a:off x="195" y="0"/>
              <a:ext cx="40" cy="1361"/>
            </a:xfrm>
            <a:prstGeom prst="rect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lIns="90000" tIns="46800" rIns="90000" bIns="46800" anchor="ctr"/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3" name="Rectangle 50"/>
            <p:cNvSpPr>
              <a:spLocks noChangeArrowheads="1"/>
            </p:cNvSpPr>
            <p:nvPr/>
          </p:nvSpPr>
          <p:spPr bwMode="auto">
            <a:xfrm flipH="1">
              <a:off x="681" y="0"/>
              <a:ext cx="41" cy="1361"/>
            </a:xfrm>
            <a:prstGeom prst="rect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lIns="90000" tIns="46800" rIns="90000" bIns="46800" anchor="ctr"/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4" name="Rectangle 51"/>
            <p:cNvSpPr>
              <a:spLocks noChangeArrowheads="1"/>
            </p:cNvSpPr>
            <p:nvPr/>
          </p:nvSpPr>
          <p:spPr bwMode="auto">
            <a:xfrm flipH="1">
              <a:off x="1574" y="0"/>
              <a:ext cx="41" cy="1361"/>
            </a:xfrm>
            <a:prstGeom prst="rect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lIns="90000" tIns="46800" rIns="90000" bIns="46800" anchor="ctr"/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5" name="Rectangle 52"/>
            <p:cNvSpPr>
              <a:spLocks noChangeArrowheads="1"/>
            </p:cNvSpPr>
            <p:nvPr/>
          </p:nvSpPr>
          <p:spPr bwMode="auto">
            <a:xfrm flipH="1">
              <a:off x="1093" y="0"/>
              <a:ext cx="41" cy="1361"/>
            </a:xfrm>
            <a:prstGeom prst="rect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lIns="90000" tIns="46800" rIns="90000" bIns="46800" anchor="ctr"/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6" name="Text Box 53"/>
            <p:cNvSpPr txBox="1">
              <a:spLocks noChangeArrowheads="1"/>
            </p:cNvSpPr>
            <p:nvPr/>
          </p:nvSpPr>
          <p:spPr bwMode="auto">
            <a:xfrm>
              <a:off x="882" y="1349"/>
              <a:ext cx="487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十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7" name="Oval 54"/>
          <p:cNvSpPr>
            <a:spLocks noChangeArrowheads="1"/>
          </p:cNvSpPr>
          <p:nvPr/>
        </p:nvSpPr>
        <p:spPr bwMode="auto">
          <a:xfrm>
            <a:off x="3635995" y="3768254"/>
            <a:ext cx="503237" cy="2206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" name="Oval 56"/>
          <p:cNvSpPr>
            <a:spLocks noChangeArrowheads="1"/>
          </p:cNvSpPr>
          <p:nvPr/>
        </p:nvSpPr>
        <p:spPr bwMode="auto">
          <a:xfrm>
            <a:off x="4285282" y="3784129"/>
            <a:ext cx="503238" cy="20637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" name="Oval 58"/>
          <p:cNvSpPr>
            <a:spLocks noChangeArrowheads="1"/>
          </p:cNvSpPr>
          <p:nvPr/>
        </p:nvSpPr>
        <p:spPr bwMode="auto">
          <a:xfrm>
            <a:off x="3635995" y="3268191"/>
            <a:ext cx="503237" cy="2159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" name="Oval 59"/>
          <p:cNvSpPr>
            <a:spLocks noChangeArrowheads="1"/>
          </p:cNvSpPr>
          <p:nvPr/>
        </p:nvSpPr>
        <p:spPr bwMode="auto">
          <a:xfrm>
            <a:off x="4285282" y="2207741"/>
            <a:ext cx="503238" cy="2159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" name="Oval 60"/>
          <p:cNvSpPr>
            <a:spLocks noChangeArrowheads="1"/>
          </p:cNvSpPr>
          <p:nvPr/>
        </p:nvSpPr>
        <p:spPr bwMode="auto">
          <a:xfrm>
            <a:off x="4285282" y="1945804"/>
            <a:ext cx="503238" cy="2159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" name="Oval 61"/>
          <p:cNvSpPr>
            <a:spLocks noChangeArrowheads="1"/>
          </p:cNvSpPr>
          <p:nvPr/>
        </p:nvSpPr>
        <p:spPr bwMode="auto">
          <a:xfrm>
            <a:off x="4285282" y="2733204"/>
            <a:ext cx="503238" cy="2159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" name="Oval 62"/>
          <p:cNvSpPr>
            <a:spLocks noChangeArrowheads="1"/>
          </p:cNvSpPr>
          <p:nvPr/>
        </p:nvSpPr>
        <p:spPr bwMode="auto">
          <a:xfrm>
            <a:off x="3635995" y="3517429"/>
            <a:ext cx="503237" cy="2159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" name="Oval 64"/>
          <p:cNvSpPr>
            <a:spLocks noChangeArrowheads="1"/>
          </p:cNvSpPr>
          <p:nvPr/>
        </p:nvSpPr>
        <p:spPr bwMode="auto">
          <a:xfrm>
            <a:off x="4285282" y="2469679"/>
            <a:ext cx="503238" cy="2159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5" name="Oval 66"/>
          <p:cNvSpPr>
            <a:spLocks noChangeArrowheads="1"/>
          </p:cNvSpPr>
          <p:nvPr/>
        </p:nvSpPr>
        <p:spPr bwMode="auto">
          <a:xfrm>
            <a:off x="4285282" y="3520604"/>
            <a:ext cx="503238" cy="2159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" name="Oval 67"/>
          <p:cNvSpPr>
            <a:spLocks noChangeArrowheads="1"/>
          </p:cNvSpPr>
          <p:nvPr/>
        </p:nvSpPr>
        <p:spPr bwMode="auto">
          <a:xfrm>
            <a:off x="4285282" y="2995141"/>
            <a:ext cx="503238" cy="2159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" name="Oval 68"/>
          <p:cNvSpPr>
            <a:spLocks noChangeArrowheads="1"/>
          </p:cNvSpPr>
          <p:nvPr/>
        </p:nvSpPr>
        <p:spPr bwMode="auto">
          <a:xfrm>
            <a:off x="3635995" y="2976091"/>
            <a:ext cx="503237" cy="258763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8" name="Oval 69"/>
          <p:cNvSpPr>
            <a:spLocks noChangeArrowheads="1"/>
          </p:cNvSpPr>
          <p:nvPr/>
        </p:nvSpPr>
        <p:spPr bwMode="auto">
          <a:xfrm>
            <a:off x="4285282" y="3258666"/>
            <a:ext cx="503238" cy="2159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0" name="图片 5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9" name="矩形 68"/>
          <p:cNvSpPr/>
          <p:nvPr/>
        </p:nvSpPr>
        <p:spPr>
          <a:xfrm>
            <a:off x="683568" y="483518"/>
            <a:ext cx="4288353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两种笔一共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多少支？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2452791" y="1275606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220+260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支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1" name="组合 70"/>
          <p:cNvGrpSpPr/>
          <p:nvPr/>
        </p:nvGrpSpPr>
        <p:grpSpPr bwMode="auto">
          <a:xfrm>
            <a:off x="580971" y="1918007"/>
            <a:ext cx="2262837" cy="1013783"/>
            <a:chOff x="1257085" y="967627"/>
            <a:chExt cx="2254465" cy="1450605"/>
          </a:xfrm>
        </p:grpSpPr>
        <p:pic>
          <p:nvPicPr>
            <p:cNvPr id="72" name="图片 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3" name="文本框 3"/>
            <p:cNvSpPr txBox="1">
              <a:spLocks noChangeArrowheads="1"/>
            </p:cNvSpPr>
            <p:nvPr/>
          </p:nvSpPr>
          <p:spPr bwMode="auto">
            <a:xfrm>
              <a:off x="1614645" y="1284847"/>
              <a:ext cx="1817945" cy="748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方法四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4" name="流程图: 可选过程 73"/>
          <p:cNvSpPr/>
          <p:nvPr/>
        </p:nvSpPr>
        <p:spPr>
          <a:xfrm>
            <a:off x="971600" y="3000980"/>
            <a:ext cx="1315695" cy="578882"/>
          </a:xfrm>
          <a:prstGeom prst="flowChartAlternateProcess">
            <a:avLst/>
          </a:prstGeom>
          <a:noFill/>
          <a:ln w="1905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拨珠法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4355976" y="1256442"/>
            <a:ext cx="7280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652120" y="1945804"/>
            <a:ext cx="3133995" cy="2498154"/>
            <a:chOff x="5652120" y="1945804"/>
            <a:chExt cx="3133995" cy="2498154"/>
          </a:xfrm>
        </p:grpSpPr>
        <p:grpSp>
          <p:nvGrpSpPr>
            <p:cNvPr id="2" name="组合 1"/>
            <p:cNvGrpSpPr/>
            <p:nvPr/>
          </p:nvGrpSpPr>
          <p:grpSpPr>
            <a:xfrm>
              <a:off x="5652120" y="1945804"/>
              <a:ext cx="3133995" cy="2498154"/>
              <a:chOff x="5652120" y="1945804"/>
              <a:chExt cx="3133995" cy="2498154"/>
            </a:xfrm>
          </p:grpSpPr>
          <p:sp>
            <p:nvSpPr>
              <p:cNvPr id="76" name="云形标注 5"/>
              <p:cNvSpPr>
                <a:spLocks noChangeArrowheads="1"/>
              </p:cNvSpPr>
              <p:nvPr/>
            </p:nvSpPr>
            <p:spPr bwMode="auto">
              <a:xfrm>
                <a:off x="5652120" y="1945804"/>
                <a:ext cx="3133995" cy="1322457"/>
              </a:xfrm>
              <a:prstGeom prst="cloudCallout">
                <a:avLst>
                  <a:gd name="adj1" fmla="val 9090"/>
                  <a:gd name="adj2" fmla="val 73477"/>
                </a:avLst>
              </a:prstGeom>
              <a:no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77" name="Picture 3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7615261" y="3352750"/>
                <a:ext cx="917179" cy="10912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78" name="矩形 4"/>
            <p:cNvSpPr>
              <a:spLocks noChangeArrowheads="1"/>
            </p:cNvSpPr>
            <p:nvPr/>
          </p:nvSpPr>
          <p:spPr bwMode="auto">
            <a:xfrm>
              <a:off x="5841013" y="2093421"/>
              <a:ext cx="2907451" cy="98238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buNone/>
                <a:defRPr/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百位上是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，十位上是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，即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480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 autoUpdateAnimBg="0"/>
      <p:bldP spid="48" grpId="0" animBg="1" autoUpdateAnimBg="0"/>
      <p:bldP spid="49" grpId="0" animBg="1" autoUpdateAnimBg="0"/>
      <p:bldP spid="50" grpId="0" animBg="1" autoUpdateAnimBg="0"/>
      <p:bldP spid="51" grpId="0" animBg="1" autoUpdateAnimBg="0"/>
      <p:bldP spid="52" grpId="0" animBg="1" autoUpdateAnimBg="0"/>
      <p:bldP spid="53" grpId="0" animBg="1" autoUpdateAnimBg="0"/>
      <p:bldP spid="54" grpId="0" animBg="1" autoUpdateAnimBg="0"/>
      <p:bldP spid="55" grpId="0" animBg="1" autoUpdateAnimBg="0"/>
      <p:bldP spid="56" grpId="0" animBg="1" autoUpdateAnimBg="0"/>
      <p:bldP spid="57" grpId="0" animBg="1" autoUpdateAnimBg="0"/>
      <p:bldP spid="58" grpId="0" animBg="1" autoUpdateAnimBg="0"/>
      <p:bldP spid="74" grpId="0" animBg="1"/>
      <p:bldP spid="7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679032" y="555526"/>
            <a:ext cx="5109091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丰收小学共有学生多少人？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907704" y="1203598"/>
            <a:ext cx="4546600" cy="1800701"/>
            <a:chOff x="333252" y="1940382"/>
            <a:chExt cx="4546600" cy="1800701"/>
          </a:xfrm>
        </p:grpSpPr>
        <p:sp>
          <p:nvSpPr>
            <p:cNvPr id="38" name="Text Box 11"/>
            <p:cNvSpPr txBox="1">
              <a:spLocks noChangeArrowheads="1"/>
            </p:cNvSpPr>
            <p:nvPr/>
          </p:nvSpPr>
          <p:spPr bwMode="auto">
            <a:xfrm>
              <a:off x="3113088" y="3189288"/>
              <a:ext cx="110966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418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333252" y="1940382"/>
              <a:ext cx="4546600" cy="1800701"/>
              <a:chOff x="333252" y="1940382"/>
              <a:chExt cx="4546600" cy="1800701"/>
            </a:xfrm>
          </p:grpSpPr>
          <p:sp>
            <p:nvSpPr>
              <p:cNvPr id="40" name="Text Box 10"/>
              <p:cNvSpPr txBox="1">
                <a:spLocks noChangeArrowheads="1"/>
              </p:cNvSpPr>
              <p:nvPr/>
            </p:nvSpPr>
            <p:spPr bwMode="auto">
              <a:xfrm>
                <a:off x="611188" y="3217863"/>
                <a:ext cx="1811337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女生（人）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endParaRPr>
              </a:p>
            </p:txBody>
          </p:sp>
          <p:grpSp>
            <p:nvGrpSpPr>
              <p:cNvPr id="41" name="组合 40"/>
              <p:cNvGrpSpPr/>
              <p:nvPr/>
            </p:nvGrpSpPr>
            <p:grpSpPr>
              <a:xfrm>
                <a:off x="333252" y="1940382"/>
                <a:ext cx="4546600" cy="1779131"/>
                <a:chOff x="333252" y="1940382"/>
                <a:chExt cx="4546600" cy="1779131"/>
              </a:xfrm>
            </p:grpSpPr>
            <p:sp>
              <p:nvSpPr>
                <p:cNvPr id="42" name="Text Box 3"/>
                <p:cNvSpPr txBox="1">
                  <a:spLocks noChangeArrowheads="1"/>
                </p:cNvSpPr>
                <p:nvPr/>
              </p:nvSpPr>
              <p:spPr bwMode="auto">
                <a:xfrm>
                  <a:off x="333252" y="1940382"/>
                  <a:ext cx="4546600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zh-CN" altLang="en-US" sz="2800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    </a:t>
                  </a:r>
                  <a:r>
                    <a:rPr lang="zh-CN" altLang="en-US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丰收小学学生人数表</a:t>
                  </a:r>
                  <a:endPara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43" name="Line 6"/>
                <p:cNvSpPr>
                  <a:spLocks noChangeShapeType="1"/>
                </p:cNvSpPr>
                <p:nvPr/>
              </p:nvSpPr>
              <p:spPr bwMode="auto">
                <a:xfrm>
                  <a:off x="2709863" y="2566988"/>
                  <a:ext cx="0" cy="1152525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4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701675" y="2557463"/>
                  <a:ext cx="1631950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zh-CN" altLang="en-US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男生（人）</a:t>
                  </a:r>
                  <a:endPara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45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3141663" y="2624138"/>
                  <a:ext cx="863600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zh-CN" altLang="en-US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433</a:t>
                  </a:r>
                  <a:endPara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endParaRPr>
                </a:p>
              </p:txBody>
            </p:sp>
            <p:cxnSp>
              <p:nvCxnSpPr>
                <p:cNvPr id="46" name="直接连接符 28"/>
                <p:cNvCxnSpPr>
                  <a:cxnSpLocks noChangeShapeType="1"/>
                </p:cNvCxnSpPr>
                <p:nvPr/>
              </p:nvCxnSpPr>
              <p:spPr bwMode="auto">
                <a:xfrm>
                  <a:off x="565150" y="2574925"/>
                  <a:ext cx="4214813" cy="158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47" name="直接连接符 29"/>
                <p:cNvCxnSpPr>
                  <a:cxnSpLocks noChangeShapeType="1"/>
                </p:cNvCxnSpPr>
                <p:nvPr/>
              </p:nvCxnSpPr>
              <p:spPr bwMode="auto">
                <a:xfrm>
                  <a:off x="565150" y="3146425"/>
                  <a:ext cx="4214813" cy="158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48" name="直接连接符 30"/>
                <p:cNvCxnSpPr>
                  <a:cxnSpLocks noChangeShapeType="1"/>
                </p:cNvCxnSpPr>
                <p:nvPr/>
              </p:nvCxnSpPr>
              <p:spPr bwMode="auto">
                <a:xfrm>
                  <a:off x="565150" y="3717925"/>
                  <a:ext cx="4214813" cy="158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</p:grpSp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23528" y="555526"/>
            <a:ext cx="1166673" cy="1064551"/>
            <a:chOff x="670145" y="1457273"/>
            <a:chExt cx="1555361" cy="1419401"/>
          </a:xfrm>
        </p:grpSpPr>
        <p:pic>
          <p:nvPicPr>
            <p:cNvPr id="33" name="图片 32" descr="28Z58PICt4r.jpg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矩形 33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979712" y="3057530"/>
            <a:ext cx="5669707" cy="1322457"/>
            <a:chOff x="1979712" y="3057530"/>
            <a:chExt cx="5669707" cy="1322457"/>
          </a:xfrm>
        </p:grpSpPr>
        <p:sp>
          <p:nvSpPr>
            <p:cNvPr id="35" name="云形标注 5"/>
            <p:cNvSpPr>
              <a:spLocks noChangeArrowheads="1"/>
            </p:cNvSpPr>
            <p:nvPr/>
          </p:nvSpPr>
          <p:spPr bwMode="auto">
            <a:xfrm>
              <a:off x="1979712" y="3057530"/>
              <a:ext cx="4268664" cy="1322457"/>
            </a:xfrm>
            <a:prstGeom prst="cloudCallout">
              <a:avLst>
                <a:gd name="adj1" fmla="val 59742"/>
                <a:gd name="adj2" fmla="val 2172"/>
              </a:avLst>
            </a:prstGeom>
            <a:no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6" name="Picture 3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6732240" y="3219822"/>
              <a:ext cx="917179" cy="1091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1" name="矩形 4"/>
            <p:cNvSpPr>
              <a:spLocks noChangeArrowheads="1"/>
            </p:cNvSpPr>
            <p:nvPr/>
          </p:nvSpPr>
          <p:spPr bwMode="auto">
            <a:xfrm>
              <a:off x="2411760" y="3187649"/>
              <a:ext cx="3528391" cy="104028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buNone/>
                <a:defRPr/>
              </a:pPr>
              <a:r>
                <a: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根据理解题意，也就是求</a:t>
              </a:r>
              <a:r>
                <a:rPr lang="en-US" altLang="zh-CN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433</a:t>
              </a:r>
              <a:r>
                <a: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与</a:t>
              </a:r>
              <a:r>
                <a:rPr lang="en-US" altLang="zh-CN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418</a:t>
              </a:r>
              <a:r>
                <a: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的和。</a:t>
              </a:r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539552" y="411510"/>
            <a:ext cx="5128327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丰收小学共有学生多少人？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27784" y="1059582"/>
            <a:ext cx="3802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433+418=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 bwMode="auto">
          <a:xfrm>
            <a:off x="2063395" y="1491630"/>
            <a:ext cx="2183583" cy="1229807"/>
            <a:chOff x="1257085" y="967627"/>
            <a:chExt cx="2254465" cy="1759711"/>
          </a:xfrm>
        </p:grpSpPr>
        <p:pic>
          <p:nvPicPr>
            <p:cNvPr id="18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文本框 3"/>
            <p:cNvSpPr txBox="1">
              <a:spLocks noChangeArrowheads="1"/>
            </p:cNvSpPr>
            <p:nvPr/>
          </p:nvSpPr>
          <p:spPr bwMode="auto">
            <a:xfrm>
              <a:off x="1587238" y="1362122"/>
              <a:ext cx="1442084" cy="1365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方法一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4572000" y="1069051"/>
            <a:ext cx="7280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851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3" name="流程图: 可选过程 32"/>
          <p:cNvSpPr/>
          <p:nvPr/>
        </p:nvSpPr>
        <p:spPr>
          <a:xfrm>
            <a:off x="4572000" y="1707654"/>
            <a:ext cx="3099762" cy="578882"/>
          </a:xfrm>
          <a:prstGeom prst="flowChartAlternateProcess">
            <a:avLst/>
          </a:prstGeom>
          <a:noFill/>
          <a:ln w="1905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利用数的组成计算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55576" y="2511752"/>
            <a:ext cx="1220015" cy="155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5" name="组合 34"/>
          <p:cNvGrpSpPr/>
          <p:nvPr/>
        </p:nvGrpSpPr>
        <p:grpSpPr>
          <a:xfrm>
            <a:off x="2063395" y="2310721"/>
            <a:ext cx="6688091" cy="3069342"/>
            <a:chOff x="178455" y="1453529"/>
            <a:chExt cx="4519315" cy="1914531"/>
          </a:xfrm>
          <a:noFill/>
        </p:grpSpPr>
        <p:sp>
          <p:nvSpPr>
            <p:cNvPr id="36" name="云形标注 5"/>
            <p:cNvSpPr>
              <a:spLocks noChangeArrowheads="1"/>
            </p:cNvSpPr>
            <p:nvPr/>
          </p:nvSpPr>
          <p:spPr bwMode="auto">
            <a:xfrm>
              <a:off x="178455" y="1453529"/>
              <a:ext cx="4519315" cy="1358034"/>
            </a:xfrm>
            <a:prstGeom prst="cloudCallout">
              <a:avLst>
                <a:gd name="adj1" fmla="val -55060"/>
                <a:gd name="adj2" fmla="val -6573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矩形 4"/>
            <p:cNvSpPr>
              <a:spLocks noChangeArrowheads="1"/>
            </p:cNvSpPr>
            <p:nvPr/>
          </p:nvSpPr>
          <p:spPr bwMode="auto">
            <a:xfrm>
              <a:off x="657142" y="1615515"/>
              <a:ext cx="3751371" cy="175254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  <a:defRPr/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个位上的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加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得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11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，满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向十位进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，个位上剩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，十位上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加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再加进来的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得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，十位上是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，百位上的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加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得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个百，合起来是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851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" grpId="0"/>
      <p:bldP spid="23" grpId="0"/>
      <p:bldP spid="33" grpId="0" animBg="1"/>
    </p:bldLst>
  </p:timing>
</p:sld>
</file>

<file path=ppt/tags/tag1.xml><?xml version="1.0" encoding="utf-8"?>
<p:tagLst xmlns:p="http://schemas.openxmlformats.org/presentationml/2006/main">
  <p:tag name="KSO_WPP_MARK_KEY" val="6f26830f-ea48-4c84-919a-9799131f16c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1426</Words>
  <Application>WPS 演示</Application>
  <PresentationFormat>全屏显示(16:9)</PresentationFormat>
  <Paragraphs>389</Paragraphs>
  <Slides>18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Arial</vt:lpstr>
      <vt:lpstr>宋体</vt:lpstr>
      <vt:lpstr>Wingdings</vt:lpstr>
      <vt:lpstr>黑体</vt:lpstr>
      <vt:lpstr>华文楷体</vt:lpstr>
      <vt:lpstr>微软雅黑</vt:lpstr>
      <vt:lpstr>华文新魏</vt:lpstr>
      <vt:lpstr>楷体</vt:lpstr>
      <vt:lpstr>Calibri</vt:lpstr>
      <vt:lpstr>幼圆</vt:lpstr>
      <vt:lpstr>等线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</cp:revision>
  <dcterms:created xsi:type="dcterms:W3CDTF">2017-03-17T02:28:00Z</dcterms:created>
  <dcterms:modified xsi:type="dcterms:W3CDTF">2023-01-30T08:16:31Z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E62F5852766B4AE4B2598C4293CEEC79</vt:lpwstr>
  </property>
</Properties>
</file>