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8" r:id="rId3"/>
    <p:sldId id="510" r:id="rId4"/>
    <p:sldId id="472" r:id="rId5"/>
    <p:sldId id="526" r:id="rId7"/>
    <p:sldId id="527" r:id="rId8"/>
    <p:sldId id="549" r:id="rId9"/>
    <p:sldId id="555" r:id="rId10"/>
    <p:sldId id="529" r:id="rId11"/>
    <p:sldId id="551" r:id="rId12"/>
    <p:sldId id="556" r:id="rId13"/>
    <p:sldId id="553" r:id="rId14"/>
    <p:sldId id="524" r:id="rId15"/>
    <p:sldId id="548" r:id="rId16"/>
    <p:sldId id="557" r:id="rId17"/>
    <p:sldId id="518" r:id="rId18"/>
    <p:sldId id="559" r:id="rId19"/>
    <p:sldId id="501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幼圆" panose="02010509060101010101" pitchFamily="49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70C0"/>
    <a:srgbClr val="009900"/>
    <a:srgbClr val="FF9F9F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三位数的加减法  三位数的加法（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4.png"/><Relationship Id="rId4" Type="http://schemas.openxmlformats.org/officeDocument/2006/relationships/slide" Target="slide10.xml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4.png"/><Relationship Id="rId3" Type="http://schemas.openxmlformats.org/officeDocument/2006/relationships/slide" Target="slide10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4.png"/><Relationship Id="rId3" Type="http://schemas.openxmlformats.org/officeDocument/2006/relationships/slide" Target="slide10.xml"/><Relationship Id="rId2" Type="http://schemas.openxmlformats.org/officeDocument/2006/relationships/image" Target="../media/image24.emf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4.png"/><Relationship Id="rId3" Type="http://schemas.openxmlformats.org/officeDocument/2006/relationships/slide" Target="slide10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4.png"/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4.png"/><Relationship Id="rId3" Type="http://schemas.openxmlformats.org/officeDocument/2006/relationships/slide" Target="slide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image" Target="../media/image16.png"/><Relationship Id="rId4" Type="http://schemas.openxmlformats.org/officeDocument/2006/relationships/image" Target="../media/image9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4.png"/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995496" cy="424168"/>
            <a:chOff x="0" y="0"/>
            <a:chExt cx="3995496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995496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131590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三位数的加法</a:t>
            </a:r>
            <a:endParaRPr lang="en-US" altLang="zh-CN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1857" y="629457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三位数的加减法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8"/>
          <p:cNvGrpSpPr/>
          <p:nvPr/>
        </p:nvGrpSpPr>
        <p:grpSpPr bwMode="auto">
          <a:xfrm>
            <a:off x="3387824" y="1879725"/>
            <a:ext cx="3200400" cy="1143000"/>
            <a:chOff x="3985592" y="3886200"/>
            <a:chExt cx="3200400" cy="1143000"/>
          </a:xfrm>
        </p:grpSpPr>
        <p:sp>
          <p:nvSpPr>
            <p:cNvPr id="31" name="Text Box 6"/>
            <p:cNvSpPr txBox="1">
              <a:spLocks noChangeArrowheads="1"/>
            </p:cNvSpPr>
            <p:nvPr/>
          </p:nvSpPr>
          <p:spPr bwMode="auto">
            <a:xfrm>
              <a:off x="4191000" y="3886200"/>
              <a:ext cx="2057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1 2 5</a:t>
              </a:r>
              <a:endPara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3985592" y="4362450"/>
              <a:ext cx="3200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3 7 8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3" name="直接连接符 7"/>
            <p:cNvCxnSpPr>
              <a:cxnSpLocks noChangeShapeType="1"/>
            </p:cNvCxnSpPr>
            <p:nvPr/>
          </p:nvCxnSpPr>
          <p:spPr bwMode="auto">
            <a:xfrm>
              <a:off x="4133056" y="5029200"/>
              <a:ext cx="182880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4822304" y="3013199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958208" y="3013199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4444107" y="3016572"/>
            <a:ext cx="415925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4211960" y="2674587"/>
            <a:ext cx="45375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622304" y="2656532"/>
            <a:ext cx="45375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4" name="肘形连接符 3"/>
          <p:cNvCxnSpPr/>
          <p:nvPr/>
        </p:nvCxnSpPr>
        <p:spPr>
          <a:xfrm rot="10800000" flipV="1">
            <a:off x="4759424" y="2657103"/>
            <a:ext cx="1058918" cy="274686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818342" y="1923678"/>
            <a:ext cx="2293637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，向十位进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肘形连接符 44"/>
          <p:cNvCxnSpPr/>
          <p:nvPr/>
        </p:nvCxnSpPr>
        <p:spPr>
          <a:xfrm rot="10800000">
            <a:off x="4355977" y="2944564"/>
            <a:ext cx="1573324" cy="670926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970742" y="2859782"/>
            <a:ext cx="2426066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再加个位进的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，这时十位用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占位，向百位进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7544" y="411510"/>
            <a:ext cx="3775393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一辆自行车要多少元？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27784" y="105958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125+378=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91988" y="1040418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 bwMode="auto">
          <a:xfrm>
            <a:off x="1043608" y="1629975"/>
            <a:ext cx="2262837" cy="1013783"/>
            <a:chOff x="1257085" y="967627"/>
            <a:chExt cx="2254465" cy="1450605"/>
          </a:xfrm>
        </p:grpSpPr>
        <p:pic>
          <p:nvPicPr>
            <p:cNvPr id="47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流程图: 可选过程 48"/>
          <p:cNvSpPr/>
          <p:nvPr/>
        </p:nvSpPr>
        <p:spPr>
          <a:xfrm>
            <a:off x="755576" y="3219822"/>
            <a:ext cx="2394150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用竖式计算法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8" grpId="0" animBg="1"/>
      <p:bldP spid="51" grpId="0" animBg="1"/>
      <p:bldP spid="43" grpId="0"/>
      <p:bldP spid="44" grpId="0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26" y="701552"/>
            <a:ext cx="3214302" cy="1870198"/>
            <a:chOff x="709626" y="701552"/>
            <a:chExt cx="3214302" cy="187019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9626" y="989584"/>
              <a:ext cx="1104039" cy="1582166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1619672" y="701552"/>
              <a:ext cx="2304256" cy="1574058"/>
              <a:chOff x="411069" y="1453529"/>
              <a:chExt cx="4286701" cy="1358034"/>
            </a:xfrm>
            <a:noFill/>
          </p:grpSpPr>
          <p:sp>
            <p:nvSpPr>
              <p:cNvPr id="34" name="云形标注 5"/>
              <p:cNvSpPr>
                <a:spLocks noChangeArrowheads="1"/>
              </p:cNvSpPr>
              <p:nvPr/>
            </p:nvSpPr>
            <p:spPr bwMode="auto">
              <a:xfrm>
                <a:off x="411069" y="1453529"/>
                <a:ext cx="4286701" cy="1358034"/>
              </a:xfrm>
              <a:prstGeom prst="cloudCallout">
                <a:avLst>
                  <a:gd name="adj1" fmla="val -55096"/>
                  <a:gd name="adj2" fmla="val -1413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矩形 4"/>
              <p:cNvSpPr>
                <a:spLocks noChangeArrowheads="1"/>
              </p:cNvSpPr>
              <p:nvPr/>
            </p:nvSpPr>
            <p:spPr bwMode="auto">
              <a:xfrm>
                <a:off x="986320" y="1639906"/>
                <a:ext cx="3577491" cy="9559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小组讨论一下，怎样计算三位数加法？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9552" y="2749876"/>
            <a:ext cx="6624736" cy="1910106"/>
            <a:chOff x="539552" y="2749876"/>
            <a:chExt cx="6624736" cy="1910106"/>
          </a:xfrm>
        </p:grpSpPr>
        <p:grpSp>
          <p:nvGrpSpPr>
            <p:cNvPr id="24" name="组合 23"/>
            <p:cNvGrpSpPr/>
            <p:nvPr/>
          </p:nvGrpSpPr>
          <p:grpSpPr>
            <a:xfrm>
              <a:off x="1415885" y="2749876"/>
              <a:ext cx="5748403" cy="1910106"/>
              <a:chOff x="411069" y="1502282"/>
              <a:chExt cx="4286701" cy="1477368"/>
            </a:xfrm>
            <a:noFill/>
          </p:grpSpPr>
          <p:sp>
            <p:nvSpPr>
              <p:cNvPr id="30" name="云形标注 5"/>
              <p:cNvSpPr>
                <a:spLocks noChangeArrowheads="1"/>
              </p:cNvSpPr>
              <p:nvPr/>
            </p:nvSpPr>
            <p:spPr bwMode="auto">
              <a:xfrm>
                <a:off x="411069" y="1502282"/>
                <a:ext cx="4286701" cy="1358034"/>
              </a:xfrm>
              <a:prstGeom prst="cloudCallout">
                <a:avLst>
                  <a:gd name="adj1" fmla="val -56052"/>
                  <a:gd name="adj2" fmla="val -192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矩形 4"/>
              <p:cNvSpPr>
                <a:spLocks noChangeArrowheads="1"/>
              </p:cNvSpPr>
              <p:nvPr/>
            </p:nvSpPr>
            <p:spPr bwMode="auto">
              <a:xfrm>
                <a:off x="1007681" y="1622770"/>
                <a:ext cx="3099413" cy="1356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三位数加法（十位进位）时，相同数位对齐，从个位加起，十位上的数相加满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，要向百位进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，百位上的数相加时要加上进位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buNone/>
                  <a:defRPr/>
                </a:pP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539552" y="2912502"/>
              <a:ext cx="472906" cy="121474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067944" y="339502"/>
            <a:ext cx="4702218" cy="3854157"/>
            <a:chOff x="4067944" y="339502"/>
            <a:chExt cx="4702218" cy="3854157"/>
          </a:xfrm>
        </p:grpSpPr>
        <p:grpSp>
          <p:nvGrpSpPr>
            <p:cNvPr id="37" name="组合 36"/>
            <p:cNvGrpSpPr/>
            <p:nvPr/>
          </p:nvGrpSpPr>
          <p:grpSpPr>
            <a:xfrm>
              <a:off x="4067944" y="339502"/>
              <a:ext cx="4511217" cy="2410374"/>
              <a:chOff x="411069" y="1453529"/>
              <a:chExt cx="4286701" cy="1358034"/>
            </a:xfrm>
            <a:noFill/>
          </p:grpSpPr>
          <p:sp>
            <p:nvSpPr>
              <p:cNvPr id="38" name="云形标注 5"/>
              <p:cNvSpPr>
                <a:spLocks noChangeArrowheads="1"/>
              </p:cNvSpPr>
              <p:nvPr/>
            </p:nvSpPr>
            <p:spPr bwMode="auto">
              <a:xfrm>
                <a:off x="411069" y="1453529"/>
                <a:ext cx="4286701" cy="1358034"/>
              </a:xfrm>
              <a:prstGeom prst="cloudCallout">
                <a:avLst>
                  <a:gd name="adj1" fmla="val 35089"/>
                  <a:gd name="adj2" fmla="val 66174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矩形 4"/>
              <p:cNvSpPr>
                <a:spLocks noChangeArrowheads="1"/>
              </p:cNvSpPr>
              <p:nvPr/>
            </p:nvSpPr>
            <p:spPr bwMode="auto">
              <a:xfrm>
                <a:off x="947841" y="1606444"/>
                <a:ext cx="3363412" cy="11047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三位数加法（连续进位）时，相同数位对齐，从个位加起，哪一位上的数相加满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就向前一位进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，计算前一位时，不要忘记加上进位的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8100392" y="3003798"/>
              <a:ext cx="669770" cy="1189861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915566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43608" y="2307525"/>
            <a:ext cx="2016224" cy="1384995"/>
            <a:chOff x="1475656" y="1582802"/>
            <a:chExt cx="2016224" cy="1384995"/>
          </a:xfrm>
        </p:grpSpPr>
        <p:sp>
          <p:nvSpPr>
            <p:cNvPr id="22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3  3  8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1  6  9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1700064" y="2495099"/>
              <a:ext cx="1719808" cy="929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4716016" y="2283718"/>
            <a:ext cx="2016224" cy="1384995"/>
            <a:chOff x="1475656" y="1582802"/>
            <a:chExt cx="2016224" cy="1384995"/>
          </a:xfrm>
        </p:grpSpPr>
        <p:sp>
          <p:nvSpPr>
            <p:cNvPr id="27" name="TextBox 9"/>
            <p:cNvSpPr txBox="1">
              <a:spLocks noChangeArrowheads="1"/>
            </p:cNvSpPr>
            <p:nvPr/>
          </p:nvSpPr>
          <p:spPr bwMode="auto">
            <a:xfrm>
              <a:off x="1475656" y="1582802"/>
              <a:ext cx="20162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4  2  7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5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8  4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 eaLnBrk="0" hangingPunct="0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547664" y="2499742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2662064" y="3216449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581944" y="3216449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2123728" y="3216449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6372200" y="3216449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894312" y="3216449"/>
            <a:ext cx="126186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1 0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5812259" y="3216449"/>
            <a:ext cx="4159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6075784" y="2881268"/>
            <a:ext cx="29641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403376" y="2859782"/>
            <a:ext cx="29641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1268016" y="1544474"/>
            <a:ext cx="63660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338+169=            427+584=   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1827312" y="2859782"/>
            <a:ext cx="29641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5499720" y="2881268"/>
            <a:ext cx="29641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3044730" y="1544474"/>
            <a:ext cx="102321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407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7005170" y="1491630"/>
            <a:ext cx="102321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1011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55576" y="3250601"/>
            <a:ext cx="6389845" cy="1583901"/>
            <a:chOff x="755576" y="3250601"/>
            <a:chExt cx="6389845" cy="1583901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55576" y="3250601"/>
              <a:ext cx="779590" cy="1220984"/>
            </a:xfrm>
            <a:prstGeom prst="rect">
              <a:avLst/>
            </a:prstGeom>
          </p:spPr>
        </p:pic>
        <p:grpSp>
          <p:nvGrpSpPr>
            <p:cNvPr id="50" name="组合 49"/>
            <p:cNvGrpSpPr/>
            <p:nvPr/>
          </p:nvGrpSpPr>
          <p:grpSpPr>
            <a:xfrm>
              <a:off x="1827312" y="3643940"/>
              <a:ext cx="5318109" cy="1190562"/>
              <a:chOff x="-127014" y="1452003"/>
              <a:chExt cx="4286701" cy="1953527"/>
            </a:xfrm>
            <a:noFill/>
          </p:grpSpPr>
          <p:sp>
            <p:nvSpPr>
              <p:cNvPr id="51" name="云形标注 5"/>
              <p:cNvSpPr>
                <a:spLocks noChangeArrowheads="1"/>
              </p:cNvSpPr>
              <p:nvPr/>
            </p:nvSpPr>
            <p:spPr bwMode="auto">
              <a:xfrm>
                <a:off x="-127014" y="1452003"/>
                <a:ext cx="4286701" cy="1358035"/>
              </a:xfrm>
              <a:prstGeom prst="cloudCallout">
                <a:avLst>
                  <a:gd name="adj1" fmla="val -59395"/>
                  <a:gd name="adj2" fmla="val -49812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矩形 4"/>
              <p:cNvSpPr>
                <a:spLocks noChangeArrowheads="1"/>
              </p:cNvSpPr>
              <p:nvPr/>
            </p:nvSpPr>
            <p:spPr bwMode="auto">
              <a:xfrm>
                <a:off x="169957" y="1583169"/>
                <a:ext cx="3570578" cy="18223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进位的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要加，千万不能忘！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  <a:defRPr/>
                </a:pP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9" grpId="0"/>
      <p:bldP spid="41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2" y="411510"/>
            <a:ext cx="7424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二年级有学生多少人？二年级比一年级多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2996952" y="1029965"/>
            <a:ext cx="4599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一年级学生人数表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00336" y="1603246"/>
          <a:ext cx="6096000" cy="137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127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913152" y="3075806"/>
            <a:ext cx="7019678" cy="1737212"/>
            <a:chOff x="913152" y="3075806"/>
            <a:chExt cx="7019678" cy="173721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13152" y="3075806"/>
              <a:ext cx="850536" cy="144016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1827312" y="3291830"/>
              <a:ext cx="6105518" cy="1521188"/>
              <a:chOff x="-127014" y="1452003"/>
              <a:chExt cx="4286701" cy="1923277"/>
            </a:xfrm>
            <a:noFill/>
          </p:grpSpPr>
          <p:sp>
            <p:nvSpPr>
              <p:cNvPr id="19" name="云形标注 5"/>
              <p:cNvSpPr>
                <a:spLocks noChangeArrowheads="1"/>
              </p:cNvSpPr>
              <p:nvPr/>
            </p:nvSpPr>
            <p:spPr bwMode="auto">
              <a:xfrm>
                <a:off x="-127014" y="1452003"/>
                <a:ext cx="4286701" cy="1358035"/>
              </a:xfrm>
              <a:prstGeom prst="cloudCallout">
                <a:avLst>
                  <a:gd name="adj1" fmla="val -57367"/>
                  <a:gd name="adj2" fmla="val -31190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302299" y="1543045"/>
                <a:ext cx="3570578" cy="18322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先求一年级的总人数，再求二年级的总人数。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  <a:defRPr/>
                </a:pP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555776" y="3147814"/>
            <a:ext cx="433558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127+98=225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（人）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225+47=272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（人）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答：二年级有学生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272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人。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539552" y="411510"/>
            <a:ext cx="7424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二年级有学生多少人？二年级比一年级多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2996952" y="1029965"/>
            <a:ext cx="4599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一年级学生人数表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500336" y="1603246"/>
          <a:ext cx="6096000" cy="137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127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合计（人）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323528" y="411510"/>
            <a:ext cx="845046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三峡水库二期蓄水水位高度是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156m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。从二期蓄水到三期蓄水，水位升高了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19m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。三期蓄水水位高度是多少米？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3043060" y="1707654"/>
            <a:ext cx="30411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156+19=175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2383188" y="2417379"/>
            <a:ext cx="59332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蓄水水位高度是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9592" y="3003798"/>
            <a:ext cx="7033238" cy="2016224"/>
            <a:chOff x="899592" y="3003798"/>
            <a:chExt cx="7033238" cy="201622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99592" y="3003798"/>
              <a:ext cx="850536" cy="1440160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1827312" y="3075806"/>
              <a:ext cx="6105518" cy="1944216"/>
              <a:chOff x="-127014" y="1452003"/>
              <a:chExt cx="4286701" cy="1767229"/>
            </a:xfrm>
            <a:noFill/>
          </p:grpSpPr>
          <p:sp>
            <p:nvSpPr>
              <p:cNvPr id="18" name="云形标注 5"/>
              <p:cNvSpPr>
                <a:spLocks noChangeArrowheads="1"/>
              </p:cNvSpPr>
              <p:nvPr/>
            </p:nvSpPr>
            <p:spPr bwMode="auto">
              <a:xfrm>
                <a:off x="-127014" y="1452003"/>
                <a:ext cx="4286701" cy="1358035"/>
              </a:xfrm>
              <a:prstGeom prst="cloudCallout">
                <a:avLst>
                  <a:gd name="adj1" fmla="val -57367"/>
                  <a:gd name="adj2" fmla="val -31190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4"/>
              <p:cNvSpPr>
                <a:spLocks noChangeArrowheads="1"/>
              </p:cNvSpPr>
              <p:nvPr/>
            </p:nvSpPr>
            <p:spPr bwMode="auto">
              <a:xfrm>
                <a:off x="200756" y="1726252"/>
                <a:ext cx="3773234" cy="14929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根据题意，二期蓄水水位高度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19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三期蓄水水位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高度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  <a:defRPr/>
                </a:pP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  <p:bldP spid="3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71600" y="3075806"/>
            <a:ext cx="7022472" cy="12384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加法（连续进位）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时，相同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数位对齐，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起，哪一位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上的数相加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时，不要忘记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加上进位的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1600" y="1851670"/>
            <a:ext cx="6961231" cy="12880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加法（十位进位）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时，相同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数位对齐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上的数相加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相加时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要加上进位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课本：练习八第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16088" y="1211982"/>
            <a:ext cx="5437285" cy="4130864"/>
          </a:xfrm>
          <a:prstGeom prst="rect">
            <a:avLst/>
          </a:prstGeom>
        </p:spPr>
      </p:pic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3635896" y="1779662"/>
            <a:ext cx="4320480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803477" y="641821"/>
            <a:ext cx="2735263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168+323=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564+117=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302+150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147+205=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601+219=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6732290" y="627534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491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732290" y="1406724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681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732290" y="2276946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452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732290" y="3075459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352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6732290" y="3939059"/>
            <a:ext cx="1008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0860" y="1453529"/>
            <a:ext cx="3475116" cy="2952379"/>
            <a:chOff x="880860" y="1453529"/>
            <a:chExt cx="3475116" cy="2952379"/>
          </a:xfrm>
        </p:grpSpPr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0860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1004331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31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矩形 4"/>
              <p:cNvSpPr>
                <a:spLocks noChangeArrowheads="1"/>
              </p:cNvSpPr>
              <p:nvPr/>
            </p:nvSpPr>
            <p:spPr bwMode="auto">
              <a:xfrm>
                <a:off x="971600" y="1707654"/>
                <a:ext cx="2753591" cy="8309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观察右边的算式，你会算吗？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20" grpId="0" autoUpdateAnimBg="0"/>
      <p:bldP spid="21" grpId="0" autoUpdateAnimBg="0"/>
      <p:bldP spid="2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679032" y="1131590"/>
            <a:ext cx="265649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有多少头猪？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3347864" y="2353431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153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6444208" y="2148946"/>
            <a:ext cx="2170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比牛多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270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29" name="Picture 6" descr="C:\Users\jzzou\Desktop\图片1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075229" y="1718015"/>
            <a:ext cx="5665123" cy="1429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33" name="图片 32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5576" y="2688139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2063396" y="3048180"/>
            <a:ext cx="6469043" cy="1323770"/>
            <a:chOff x="411069" y="1502282"/>
            <a:chExt cx="4379194" cy="1358034"/>
          </a:xfrm>
          <a:noFill/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411069" y="1502282"/>
              <a:ext cx="4286701" cy="1358034"/>
            </a:xfrm>
            <a:prstGeom prst="cloudCallout">
              <a:avLst>
                <a:gd name="adj1" fmla="val -52911"/>
                <a:gd name="adj2" fmla="val -3008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813430" y="1745786"/>
              <a:ext cx="3976833" cy="6712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根据题意判断猪的头数多，所以求猪的数量就是求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153+270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的和。 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95536" y="339502"/>
            <a:ext cx="2646878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有多少头猪？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3768" y="91556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153+270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4008" y="91632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2063396" y="1491630"/>
            <a:ext cx="2262837" cy="1013783"/>
            <a:chOff x="1257085" y="967627"/>
            <a:chExt cx="2254465" cy="1450605"/>
          </a:xfrm>
        </p:grpSpPr>
        <p:pic>
          <p:nvPicPr>
            <p:cNvPr id="3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流程图: 可选过程 34"/>
          <p:cNvSpPr/>
          <p:nvPr/>
        </p:nvSpPr>
        <p:spPr>
          <a:xfrm>
            <a:off x="4246979" y="1638499"/>
            <a:ext cx="3099762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利用数的组成计算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2067694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1835696" y="2294383"/>
            <a:ext cx="6840760" cy="2282076"/>
            <a:chOff x="411069" y="1410807"/>
            <a:chExt cx="4476686" cy="1449509"/>
          </a:xfrm>
          <a:noFill/>
        </p:grpSpPr>
        <p:sp>
          <p:nvSpPr>
            <p:cNvPr id="39" name="云形标注 5"/>
            <p:cNvSpPr>
              <a:spLocks noChangeArrowheads="1"/>
            </p:cNvSpPr>
            <p:nvPr/>
          </p:nvSpPr>
          <p:spPr bwMode="auto">
            <a:xfrm>
              <a:off x="411069" y="1410807"/>
              <a:ext cx="4476686" cy="1449509"/>
            </a:xfrm>
            <a:prstGeom prst="cloudCallout">
              <a:avLst>
                <a:gd name="adj1" fmla="val -52911"/>
                <a:gd name="adj2" fmla="val -3008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863799" y="1601797"/>
              <a:ext cx="3976833" cy="10439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，十位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，满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向百位进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，十位上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剩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再加上十位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上进的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个百，合起来是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423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3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8"/>
          <p:cNvGrpSpPr/>
          <p:nvPr/>
        </p:nvGrpSpPr>
        <p:grpSpPr bwMode="auto">
          <a:xfrm>
            <a:off x="2152012" y="2715766"/>
            <a:ext cx="3200400" cy="1143000"/>
            <a:chOff x="3985592" y="3886200"/>
            <a:chExt cx="3200400" cy="1143000"/>
          </a:xfrm>
        </p:grpSpPr>
        <p:sp>
          <p:nvSpPr>
            <p:cNvPr id="31" name="Text Box 6"/>
            <p:cNvSpPr txBox="1">
              <a:spLocks noChangeArrowheads="1"/>
            </p:cNvSpPr>
            <p:nvPr/>
          </p:nvSpPr>
          <p:spPr bwMode="auto">
            <a:xfrm>
              <a:off x="4191000" y="3886200"/>
              <a:ext cx="2057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1 5 3</a:t>
              </a:r>
              <a:endPara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3985592" y="4362450"/>
              <a:ext cx="3200400" cy="5794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＋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2 7 0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cxnSp>
          <p:nvCxnSpPr>
            <p:cNvPr id="33" name="直接连接符 7"/>
            <p:cNvCxnSpPr>
              <a:cxnSpLocks noChangeShapeType="1"/>
            </p:cNvCxnSpPr>
            <p:nvPr/>
          </p:nvCxnSpPr>
          <p:spPr bwMode="auto">
            <a:xfrm>
              <a:off x="4133056" y="5029200"/>
              <a:ext cx="182880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3586492" y="3858766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722396" y="3858766"/>
            <a:ext cx="685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3136287" y="3864521"/>
            <a:ext cx="415925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2976148" y="3467784"/>
            <a:ext cx="45375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5536" y="339502"/>
            <a:ext cx="2646878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有多少头猪？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03940" y="91556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153+270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64180" y="91632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 bwMode="auto">
          <a:xfrm>
            <a:off x="683568" y="1491630"/>
            <a:ext cx="2262837" cy="1013783"/>
            <a:chOff x="1257085" y="967627"/>
            <a:chExt cx="2254465" cy="1450605"/>
          </a:xfrm>
        </p:grpSpPr>
        <p:pic>
          <p:nvPicPr>
            <p:cNvPr id="4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流程图: 可选过程 46"/>
          <p:cNvSpPr/>
          <p:nvPr/>
        </p:nvSpPr>
        <p:spPr>
          <a:xfrm>
            <a:off x="2867151" y="1638499"/>
            <a:ext cx="2394150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用竖式计算法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52411" y="588675"/>
            <a:ext cx="3433703" cy="3884075"/>
            <a:chOff x="5352412" y="631890"/>
            <a:chExt cx="3433703" cy="3884075"/>
          </a:xfrm>
        </p:grpSpPr>
        <p:sp>
          <p:nvSpPr>
            <p:cNvPr id="49" name="云形标注 5"/>
            <p:cNvSpPr>
              <a:spLocks noChangeArrowheads="1"/>
            </p:cNvSpPr>
            <p:nvPr/>
          </p:nvSpPr>
          <p:spPr bwMode="auto">
            <a:xfrm>
              <a:off x="5352412" y="631890"/>
              <a:ext cx="3433703" cy="3139563"/>
            </a:xfrm>
            <a:prstGeom prst="cloudCallout">
              <a:avLst>
                <a:gd name="adj1" fmla="val 22404"/>
                <a:gd name="adj2" fmla="val 62997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5724128" y="883544"/>
              <a:ext cx="2907451" cy="248029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十位上的数相加得十几，就把十几中的几写在和的十位上，再向百位进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计算百位时不要忘记加进位的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00588" y="3667838"/>
              <a:ext cx="747876" cy="848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2" grpId="0"/>
      <p:bldP spid="43" grpId="0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12"/>
          <p:cNvGrpSpPr/>
          <p:nvPr/>
        </p:nvGrpSpPr>
        <p:grpSpPr bwMode="auto">
          <a:xfrm>
            <a:off x="2772395" y="974416"/>
            <a:ext cx="2879725" cy="3685566"/>
            <a:chOff x="0" y="0"/>
            <a:chExt cx="1814" cy="1692"/>
          </a:xfrm>
        </p:grpSpPr>
        <p:sp>
          <p:nvSpPr>
            <p:cNvPr id="38" name="Rectangle 45"/>
            <p:cNvSpPr>
              <a:spLocks noChangeArrowheads="1"/>
            </p:cNvSpPr>
            <p:nvPr/>
          </p:nvSpPr>
          <p:spPr bwMode="auto">
            <a:xfrm>
              <a:off x="0" y="1361"/>
              <a:ext cx="1814" cy="241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9" name="Text Box 46"/>
            <p:cNvSpPr txBox="1">
              <a:spLocks noChangeArrowheads="1"/>
            </p:cNvSpPr>
            <p:nvPr/>
          </p:nvSpPr>
          <p:spPr bwMode="auto">
            <a:xfrm>
              <a:off x="91" y="1361"/>
              <a:ext cx="32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千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78" y="1349"/>
              <a:ext cx="40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百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" name="Text Box 48"/>
            <p:cNvSpPr txBox="1">
              <a:spLocks noChangeArrowheads="1"/>
            </p:cNvSpPr>
            <p:nvPr/>
          </p:nvSpPr>
          <p:spPr bwMode="auto">
            <a:xfrm>
              <a:off x="1406" y="1361"/>
              <a:ext cx="357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Rectangle 49"/>
            <p:cNvSpPr>
              <a:spLocks noChangeArrowheads="1"/>
            </p:cNvSpPr>
            <p:nvPr/>
          </p:nvSpPr>
          <p:spPr bwMode="auto">
            <a:xfrm flipH="1">
              <a:off x="195" y="0"/>
              <a:ext cx="40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50"/>
            <p:cNvSpPr>
              <a:spLocks noChangeArrowheads="1"/>
            </p:cNvSpPr>
            <p:nvPr/>
          </p:nvSpPr>
          <p:spPr bwMode="auto">
            <a:xfrm flipH="1">
              <a:off x="681" y="0"/>
              <a:ext cx="41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Rectangle 51"/>
            <p:cNvSpPr>
              <a:spLocks noChangeArrowheads="1"/>
            </p:cNvSpPr>
            <p:nvPr/>
          </p:nvSpPr>
          <p:spPr bwMode="auto">
            <a:xfrm flipH="1">
              <a:off x="1574" y="0"/>
              <a:ext cx="41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 flipH="1">
              <a:off x="1093" y="0"/>
              <a:ext cx="41" cy="1361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Text Box 53"/>
            <p:cNvSpPr txBox="1">
              <a:spLocks noChangeArrowheads="1"/>
            </p:cNvSpPr>
            <p:nvPr/>
          </p:nvSpPr>
          <p:spPr bwMode="auto">
            <a:xfrm>
              <a:off x="882" y="1349"/>
              <a:ext cx="487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十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9" name="Oval 12"/>
          <p:cNvSpPr>
            <a:spLocks noChangeArrowheads="1"/>
          </p:cNvSpPr>
          <p:nvPr/>
        </p:nvSpPr>
        <p:spPr bwMode="auto">
          <a:xfrm>
            <a:off x="3610769" y="3363962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Oval 13"/>
          <p:cNvSpPr>
            <a:spLocks noChangeArrowheads="1"/>
          </p:cNvSpPr>
          <p:nvPr/>
        </p:nvSpPr>
        <p:spPr bwMode="auto">
          <a:xfrm>
            <a:off x="4252254" y="2283842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Oval 14"/>
          <p:cNvSpPr>
            <a:spLocks noChangeArrowheads="1"/>
          </p:cNvSpPr>
          <p:nvPr/>
        </p:nvSpPr>
        <p:spPr bwMode="auto">
          <a:xfrm>
            <a:off x="4247703" y="2499866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Oval 15"/>
          <p:cNvSpPr>
            <a:spLocks noChangeArrowheads="1"/>
          </p:cNvSpPr>
          <p:nvPr/>
        </p:nvSpPr>
        <p:spPr bwMode="auto">
          <a:xfrm>
            <a:off x="4252253" y="2067818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Oval 17"/>
          <p:cNvSpPr>
            <a:spLocks noChangeArrowheads="1"/>
          </p:cNvSpPr>
          <p:nvPr/>
        </p:nvSpPr>
        <p:spPr bwMode="auto">
          <a:xfrm>
            <a:off x="3610769" y="3796010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5" name="Oval 18"/>
          <p:cNvSpPr>
            <a:spLocks noChangeArrowheads="1"/>
          </p:cNvSpPr>
          <p:nvPr/>
        </p:nvSpPr>
        <p:spPr bwMode="auto">
          <a:xfrm>
            <a:off x="5039791" y="3575347"/>
            <a:ext cx="468313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6" name="Oval 19"/>
          <p:cNvSpPr>
            <a:spLocks noChangeArrowheads="1"/>
          </p:cNvSpPr>
          <p:nvPr/>
        </p:nvSpPr>
        <p:spPr bwMode="auto">
          <a:xfrm>
            <a:off x="4252254" y="1851794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Oval 20"/>
          <p:cNvSpPr>
            <a:spLocks noChangeArrowheads="1"/>
          </p:cNvSpPr>
          <p:nvPr/>
        </p:nvSpPr>
        <p:spPr bwMode="auto">
          <a:xfrm>
            <a:off x="3599632" y="3579986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Oval 21"/>
          <p:cNvSpPr>
            <a:spLocks noChangeArrowheads="1"/>
          </p:cNvSpPr>
          <p:nvPr/>
        </p:nvSpPr>
        <p:spPr bwMode="auto">
          <a:xfrm>
            <a:off x="4247703" y="1635770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Oval 22"/>
          <p:cNvSpPr>
            <a:spLocks noChangeArrowheads="1"/>
          </p:cNvSpPr>
          <p:nvPr/>
        </p:nvSpPr>
        <p:spPr bwMode="auto">
          <a:xfrm>
            <a:off x="4247703" y="1419746"/>
            <a:ext cx="468313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Oval 23"/>
          <p:cNvSpPr>
            <a:spLocks noChangeArrowheads="1"/>
          </p:cNvSpPr>
          <p:nvPr/>
        </p:nvSpPr>
        <p:spPr bwMode="auto">
          <a:xfrm>
            <a:off x="4211960" y="3363838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3" name="Oval 26"/>
          <p:cNvSpPr>
            <a:spLocks noChangeArrowheads="1"/>
          </p:cNvSpPr>
          <p:nvPr/>
        </p:nvSpPr>
        <p:spPr bwMode="auto">
          <a:xfrm>
            <a:off x="4211960" y="3147814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" name="Rectangle 29"/>
          <p:cNvSpPr>
            <a:spLocks noChangeArrowheads="1"/>
          </p:cNvSpPr>
          <p:nvPr/>
        </p:nvSpPr>
        <p:spPr bwMode="auto">
          <a:xfrm>
            <a:off x="4179440" y="1340986"/>
            <a:ext cx="604838" cy="220980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Oval 47"/>
          <p:cNvSpPr>
            <a:spLocks noChangeArrowheads="1"/>
          </p:cNvSpPr>
          <p:nvPr/>
        </p:nvSpPr>
        <p:spPr bwMode="auto">
          <a:xfrm>
            <a:off x="5039791" y="3791247"/>
            <a:ext cx="468313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6" name="Oval 48"/>
          <p:cNvSpPr>
            <a:spLocks noChangeArrowheads="1"/>
          </p:cNvSpPr>
          <p:nvPr/>
        </p:nvSpPr>
        <p:spPr bwMode="auto">
          <a:xfrm>
            <a:off x="4224401" y="3579986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7" name="Oval 49"/>
          <p:cNvSpPr>
            <a:spLocks noChangeArrowheads="1"/>
          </p:cNvSpPr>
          <p:nvPr/>
        </p:nvSpPr>
        <p:spPr bwMode="auto">
          <a:xfrm>
            <a:off x="4205659" y="3780502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9" name="Oval 51"/>
          <p:cNvSpPr>
            <a:spLocks noChangeArrowheads="1"/>
          </p:cNvSpPr>
          <p:nvPr/>
        </p:nvSpPr>
        <p:spPr bwMode="auto">
          <a:xfrm>
            <a:off x="4247704" y="2715890"/>
            <a:ext cx="468312" cy="215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AutoShape 52"/>
          <p:cNvSpPr/>
          <p:nvPr/>
        </p:nvSpPr>
        <p:spPr bwMode="auto">
          <a:xfrm flipH="1">
            <a:off x="4839766" y="1340986"/>
            <a:ext cx="400050" cy="2195513"/>
          </a:xfrm>
          <a:prstGeom prst="leftBrace">
            <a:avLst>
              <a:gd name="adj1" fmla="val 48961"/>
              <a:gd name="adj2" fmla="val 48954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Oval 26"/>
          <p:cNvSpPr>
            <a:spLocks noChangeArrowheads="1"/>
          </p:cNvSpPr>
          <p:nvPr/>
        </p:nvSpPr>
        <p:spPr bwMode="auto">
          <a:xfrm>
            <a:off x="4211960" y="2931790"/>
            <a:ext cx="468312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4" name="Oval 24"/>
          <p:cNvSpPr>
            <a:spLocks noChangeArrowheads="1"/>
          </p:cNvSpPr>
          <p:nvPr/>
        </p:nvSpPr>
        <p:spPr bwMode="auto">
          <a:xfrm>
            <a:off x="3599632" y="3147938"/>
            <a:ext cx="468312" cy="2159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5" name="Group 55"/>
          <p:cNvGrpSpPr/>
          <p:nvPr/>
        </p:nvGrpSpPr>
        <p:grpSpPr bwMode="auto">
          <a:xfrm>
            <a:off x="5325077" y="1638872"/>
            <a:ext cx="795337" cy="1582737"/>
            <a:chOff x="0" y="0"/>
            <a:chExt cx="1253" cy="2493"/>
          </a:xfrm>
        </p:grpSpPr>
        <p:sp>
          <p:nvSpPr>
            <p:cNvPr id="86" name="Text Box 58"/>
            <p:cNvSpPr txBox="1">
              <a:spLocks noChangeArrowheads="1"/>
            </p:cNvSpPr>
            <p:nvPr/>
          </p:nvSpPr>
          <p:spPr bwMode="auto">
            <a:xfrm>
              <a:off x="15" y="0"/>
              <a:ext cx="968" cy="249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vert="eaVert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满  进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Text Box 56"/>
            <p:cNvSpPr txBox="1">
              <a:spLocks noChangeArrowheads="1"/>
            </p:cNvSpPr>
            <p:nvPr/>
          </p:nvSpPr>
          <p:spPr bwMode="auto">
            <a:xfrm>
              <a:off x="0" y="567"/>
              <a:ext cx="1253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10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Text Box 57"/>
            <p:cNvSpPr txBox="1">
              <a:spLocks noChangeArrowheads="1"/>
            </p:cNvSpPr>
            <p:nvPr/>
          </p:nvSpPr>
          <p:spPr bwMode="auto">
            <a:xfrm>
              <a:off x="174" y="1622"/>
              <a:ext cx="600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0" name="Oval 18"/>
          <p:cNvSpPr>
            <a:spLocks noChangeArrowheads="1"/>
          </p:cNvSpPr>
          <p:nvPr/>
        </p:nvSpPr>
        <p:spPr bwMode="auto">
          <a:xfrm>
            <a:off x="5039791" y="3380117"/>
            <a:ext cx="468313" cy="215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mpd="sng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2227863" y="33950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153+270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388103" y="34026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 bwMode="auto">
          <a:xfrm>
            <a:off x="683568" y="1275606"/>
            <a:ext cx="2262837" cy="1013783"/>
            <a:chOff x="1257085" y="967627"/>
            <a:chExt cx="2254465" cy="1450605"/>
          </a:xfrm>
        </p:grpSpPr>
        <p:pic>
          <p:nvPicPr>
            <p:cNvPr id="6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" name="流程图: 可选过程 71"/>
          <p:cNvSpPr/>
          <p:nvPr/>
        </p:nvSpPr>
        <p:spPr>
          <a:xfrm>
            <a:off x="6372200" y="1526199"/>
            <a:ext cx="1315695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拨珠法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 autoUpdateAnimBg="0"/>
      <p:bldP spid="60" grpId="0" animBg="1" autoUpdateAnimBg="0"/>
      <p:bldP spid="60" grpId="1" animBg="1" autoUpdateAnimBg="0"/>
      <p:bldP spid="61" grpId="0" animBg="1" autoUpdateAnimBg="0"/>
      <p:bldP spid="61" grpId="1" animBg="1" autoUpdateAnimBg="0"/>
      <p:bldP spid="62" grpId="0" animBg="1" autoUpdateAnimBg="0"/>
      <p:bldP spid="62" grpId="1" animBg="1" autoUpdateAnimBg="0"/>
      <p:bldP spid="64" grpId="0" animBg="1" autoUpdateAnimBg="0"/>
      <p:bldP spid="65" grpId="0" animBg="1" autoUpdateAnimBg="0"/>
      <p:bldP spid="66" grpId="0" animBg="1" autoUpdateAnimBg="0"/>
      <p:bldP spid="66" grpId="1" animBg="1" autoUpdateAnimBg="0"/>
      <p:bldP spid="67" grpId="0" animBg="1" autoUpdateAnimBg="0"/>
      <p:bldP spid="68" grpId="0" animBg="1" autoUpdateAnimBg="0"/>
      <p:bldP spid="68" grpId="1" animBg="1" autoUpdateAnimBg="0"/>
      <p:bldP spid="69" grpId="0" animBg="1" autoUpdateAnimBg="0"/>
      <p:bldP spid="69" grpId="1" animBg="1" autoUpdateAnimBg="0"/>
      <p:bldP spid="70" grpId="0" animBg="1" autoUpdateAnimBg="0"/>
      <p:bldP spid="70" grpId="1" animBg="1"/>
      <p:bldP spid="73" grpId="0" animBg="1" autoUpdateAnimBg="0"/>
      <p:bldP spid="73" grpId="1" animBg="1"/>
      <p:bldP spid="74" grpId="0" animBg="1" autoUpdateAnimBg="0"/>
      <p:bldP spid="75" grpId="0" animBg="1" autoUpdateAnimBg="0"/>
      <p:bldP spid="76" grpId="0" animBg="1" autoUpdateAnimBg="0"/>
      <p:bldP spid="77" grpId="0" animBg="1" autoUpdateAnimBg="0"/>
      <p:bldP spid="79" grpId="0" animBg="1" autoUpdateAnimBg="0"/>
      <p:bldP spid="79" grpId="1" animBg="1"/>
      <p:bldP spid="80" grpId="0" animBg="1" autoUpdateAnimBg="0"/>
      <p:bldP spid="83" grpId="0" animBg="1" autoUpdateAnimBg="0"/>
      <p:bldP spid="83" grpId="2" animBg="1"/>
      <p:bldP spid="84" grpId="0" animBg="1" autoUpdateAnimBg="0"/>
      <p:bldP spid="90" grpId="0" animBg="1" autoUpdateAnimBg="0"/>
      <p:bldP spid="57" grpId="0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95536" y="339502"/>
            <a:ext cx="2964273" cy="646331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有多少头猪？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2835168" y="1995686"/>
            <a:ext cx="1217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153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5641573" y="1914967"/>
            <a:ext cx="24529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比牛多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270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29" name="Picture 6" descr="C:\Users\jzzou\Desktop\图片1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458134" y="1141951"/>
            <a:ext cx="5665123" cy="1429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2699792" y="3075806"/>
            <a:ext cx="428835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153+270=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2028" y="307580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423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71800" y="3723878"/>
            <a:ext cx="3262432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1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59" descr="TU9$QHN(YE_WL)OEODJV0K9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148064" y="1379552"/>
            <a:ext cx="2506663" cy="121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1679032" y="483518"/>
            <a:ext cx="430438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一辆自行车要多少元？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1800225" y="987574"/>
            <a:ext cx="13653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三轮童车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3696965" y="987574"/>
            <a:ext cx="1235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两轮童车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5724128" y="987574"/>
            <a:ext cx="1455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自行车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5364088" y="2491610"/>
            <a:ext cx="20556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等于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前两辆车的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总价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34" name="Picture 57" descr="`5JE9PJT[V_54E0B832A~S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813259" y="1451560"/>
            <a:ext cx="1190625" cy="106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8" descr="]Y(6Z1CN%T]88[7DB}SSNOA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547269" y="1498121"/>
            <a:ext cx="1185862" cy="1167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3779912" y="2531680"/>
            <a:ext cx="11521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378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1908573" y="2491610"/>
            <a:ext cx="10953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3528" y="555526"/>
            <a:ext cx="1166673" cy="1064551"/>
            <a:chOff x="670145" y="1457273"/>
            <a:chExt cx="1555361" cy="1419401"/>
          </a:xfrm>
        </p:grpSpPr>
        <p:pic>
          <p:nvPicPr>
            <p:cNvPr id="39" name="图片 38" descr="28Z58PICt4r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5576" y="3219822"/>
            <a:ext cx="7725048" cy="1307232"/>
            <a:chOff x="755576" y="3219822"/>
            <a:chExt cx="7725048" cy="1307232"/>
          </a:xfrm>
        </p:grpSpPr>
        <p:grpSp>
          <p:nvGrpSpPr>
            <p:cNvPr id="2" name="组合 1"/>
            <p:cNvGrpSpPr/>
            <p:nvPr/>
          </p:nvGrpSpPr>
          <p:grpSpPr>
            <a:xfrm>
              <a:off x="755576" y="3219822"/>
              <a:ext cx="7725048" cy="1307232"/>
              <a:chOff x="755576" y="3219822"/>
              <a:chExt cx="7725048" cy="1307232"/>
            </a:xfrm>
          </p:grpSpPr>
          <p:sp>
            <p:nvSpPr>
              <p:cNvPr id="42" name="云形标注 5"/>
              <p:cNvSpPr>
                <a:spLocks noChangeArrowheads="1"/>
              </p:cNvSpPr>
              <p:nvPr/>
            </p:nvSpPr>
            <p:spPr bwMode="auto">
              <a:xfrm>
                <a:off x="755576" y="3374926"/>
                <a:ext cx="6140872" cy="1152128"/>
              </a:xfrm>
              <a:prstGeom prst="cloudCallout">
                <a:avLst>
                  <a:gd name="adj1" fmla="val 59432"/>
                  <a:gd name="adj2" fmla="val -20976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43" name="Picture 3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563445" y="3219822"/>
                <a:ext cx="917179" cy="10912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1331639" y="3527804"/>
              <a:ext cx="5544617" cy="8552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根据理解题意，自行车的价格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三轮童车的价格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两轮童车的价格。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7544" y="411510"/>
            <a:ext cx="3775393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一辆自行车要多少元？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05958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125+378=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1988" y="1040418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2051720" y="1629975"/>
            <a:ext cx="2262837" cy="1013783"/>
            <a:chOff x="1257085" y="967627"/>
            <a:chExt cx="2254465" cy="1450605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文本框 3"/>
            <p:cNvSpPr txBox="1">
              <a:spLocks noChangeArrowheads="1"/>
            </p:cNvSpPr>
            <p:nvPr/>
          </p:nvSpPr>
          <p:spPr bwMode="auto">
            <a:xfrm>
              <a:off x="1614645" y="1284847"/>
              <a:ext cx="1817945" cy="748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流程图: 可选过程 35"/>
          <p:cNvSpPr/>
          <p:nvPr/>
        </p:nvSpPr>
        <p:spPr>
          <a:xfrm>
            <a:off x="4235303" y="1776844"/>
            <a:ext cx="3099762" cy="578882"/>
          </a:xfrm>
          <a:prstGeom prst="flowChartAlternateProcess">
            <a:avLst/>
          </a:prstGeom>
          <a:noFill/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利用数的组成计算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472658"/>
            <a:ext cx="1220015" cy="155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1763688" y="2400649"/>
            <a:ext cx="6984776" cy="2691381"/>
            <a:chOff x="411069" y="1410807"/>
            <a:chExt cx="4476686" cy="1709488"/>
          </a:xfrm>
          <a:noFill/>
        </p:grpSpPr>
        <p:sp>
          <p:nvSpPr>
            <p:cNvPr id="39" name="云形标注 5"/>
            <p:cNvSpPr>
              <a:spLocks noChangeArrowheads="1"/>
            </p:cNvSpPr>
            <p:nvPr/>
          </p:nvSpPr>
          <p:spPr bwMode="auto">
            <a:xfrm>
              <a:off x="411069" y="1410807"/>
              <a:ext cx="4476686" cy="1449509"/>
            </a:xfrm>
            <a:prstGeom prst="cloudCallout">
              <a:avLst>
                <a:gd name="adj1" fmla="val -53593"/>
                <a:gd name="adj2" fmla="val -1088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780280" y="1678224"/>
              <a:ext cx="3945002" cy="14420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个位上的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，满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向十位进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，个位上剩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，个位上是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十位上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再加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进的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，满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向百位进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，十位上剩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，百位上的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进的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合起来是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502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buNone/>
                <a:defRPr/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3" grpId="0"/>
      <p:bldP spid="36" grpId="0" animBg="1"/>
    </p:bldLst>
  </p:timing>
</p:sld>
</file>

<file path=ppt/tags/tag1.xml><?xml version="1.0" encoding="utf-8"?>
<p:tagLst xmlns:p="http://schemas.openxmlformats.org/presentationml/2006/main">
  <p:tag name="KSO_WPP_MARK_KEY" val="f5972e4d-4913-4a62-96d6-9209166cdb2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1506</Words>
  <Application>WPS 演示</Application>
  <PresentationFormat>全屏显示(16:9)</PresentationFormat>
  <Paragraphs>323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华文楷体</vt:lpstr>
      <vt:lpstr>微软雅黑</vt:lpstr>
      <vt:lpstr>华文新魏</vt:lpstr>
      <vt:lpstr>楷体</vt:lpstr>
      <vt:lpstr>Calibri</vt:lpstr>
      <vt:lpstr>等线</vt:lpstr>
      <vt:lpstr>幼圆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5</cp:revision>
  <dcterms:created xsi:type="dcterms:W3CDTF">2017-03-17T02:28:00Z</dcterms:created>
  <dcterms:modified xsi:type="dcterms:W3CDTF">2023-01-30T08:17:22Z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E6C3A1F032C842C6A40548B9818146B8</vt:lpwstr>
  </property>
</Properties>
</file>