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57" r:id="rId3"/>
    <p:sldId id="510" r:id="rId4"/>
    <p:sldId id="472" r:id="rId5"/>
    <p:sldId id="526" r:id="rId7"/>
    <p:sldId id="525" r:id="rId8"/>
    <p:sldId id="527" r:id="rId9"/>
    <p:sldId id="555" r:id="rId10"/>
    <p:sldId id="529" r:id="rId11"/>
    <p:sldId id="551" r:id="rId12"/>
    <p:sldId id="552" r:id="rId13"/>
    <p:sldId id="556" r:id="rId14"/>
    <p:sldId id="524" r:id="rId15"/>
    <p:sldId id="548" r:id="rId16"/>
    <p:sldId id="518" r:id="rId17"/>
    <p:sldId id="507" r:id="rId18"/>
    <p:sldId id="501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华文楷体" panose="02010600040101010101" pitchFamily="2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Wingdings 2" panose="05020102010507070707" pitchFamily="18" charset="2"/>
      <p:regular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70C0"/>
    <a:srgbClr val="009900"/>
    <a:srgbClr val="FF9F9F"/>
    <a:srgbClr val="FF9933"/>
    <a:srgbClr val="AFF22A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2839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8164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三位数的加减法  三位数的减法（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2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11.xml"/><Relationship Id="rId2" Type="http://schemas.openxmlformats.org/officeDocument/2006/relationships/image" Target="../media/image17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5.png"/><Relationship Id="rId4" Type="http://schemas.openxmlformats.org/officeDocument/2006/relationships/slide" Target="slide11.xml"/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1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11.xml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11.xml"/><Relationship Id="rId2" Type="http://schemas.openxmlformats.org/officeDocument/2006/relationships/image" Target="../media/image25.emf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1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1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5.png"/><Relationship Id="rId7" Type="http://schemas.openxmlformats.org/officeDocument/2006/relationships/slide" Target="slide1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1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11.xml"/><Relationship Id="rId2" Type="http://schemas.openxmlformats.org/officeDocument/2006/relationships/image" Target="../media/image15.jpe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1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5.png"/><Relationship Id="rId4" Type="http://schemas.openxmlformats.org/officeDocument/2006/relationships/slide" Target="slide1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11.xml"/><Relationship Id="rId2" Type="http://schemas.openxmlformats.org/officeDocument/2006/relationships/image" Target="../media/image16.pn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355976" cy="424168"/>
            <a:chOff x="0" y="0"/>
            <a:chExt cx="4355976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4355976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155855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三位数的减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法</a:t>
            </a:r>
            <a:endParaRPr lang="en-US" altLang="zh-CN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defTabSz="91440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en-US" altLang="zh-CN" sz="2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37928" y="446327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35273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三位数的加减法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17"/>
          <p:cNvGrpSpPr/>
          <p:nvPr/>
        </p:nvGrpSpPr>
        <p:grpSpPr bwMode="auto">
          <a:xfrm>
            <a:off x="3709120" y="2982019"/>
            <a:ext cx="2376487" cy="1295400"/>
            <a:chOff x="0" y="0"/>
            <a:chExt cx="1497" cy="816"/>
          </a:xfrm>
        </p:grpSpPr>
        <p:sp>
          <p:nvSpPr>
            <p:cNvPr id="46" name="Line 18"/>
            <p:cNvSpPr>
              <a:spLocks noChangeShapeType="1"/>
            </p:cNvSpPr>
            <p:nvPr/>
          </p:nvSpPr>
          <p:spPr bwMode="auto">
            <a:xfrm>
              <a:off x="136" y="522"/>
              <a:ext cx="13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7" name="Group 19"/>
            <p:cNvGrpSpPr/>
            <p:nvPr/>
          </p:nvGrpSpPr>
          <p:grpSpPr bwMode="auto">
            <a:xfrm>
              <a:off x="0" y="0"/>
              <a:ext cx="1361" cy="816"/>
              <a:chOff x="0" y="0"/>
              <a:chExt cx="1361" cy="816"/>
            </a:xfrm>
          </p:grpSpPr>
          <p:sp>
            <p:nvSpPr>
              <p:cNvPr id="48" name="Rectangle 20"/>
              <p:cNvSpPr>
                <a:spLocks noChangeArrowheads="1"/>
              </p:cNvSpPr>
              <p:nvPr/>
            </p:nvSpPr>
            <p:spPr bwMode="auto">
              <a:xfrm>
                <a:off x="363" y="566"/>
                <a:ext cx="250" cy="250"/>
              </a:xfrm>
              <a:prstGeom prst="rect">
                <a:avLst/>
              </a:prstGeom>
              <a:noFill/>
              <a:ln w="19050">
                <a:solidFill>
                  <a:srgbClr val="FF006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" name="Rectangle 21"/>
              <p:cNvSpPr>
                <a:spLocks noChangeArrowheads="1"/>
              </p:cNvSpPr>
              <p:nvPr/>
            </p:nvSpPr>
            <p:spPr bwMode="auto">
              <a:xfrm>
                <a:off x="272" y="207"/>
                <a:ext cx="46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Rectangle 22"/>
              <p:cNvSpPr>
                <a:spLocks noChangeArrowheads="1"/>
              </p:cNvSpPr>
              <p:nvPr/>
            </p:nvSpPr>
            <p:spPr bwMode="auto">
              <a:xfrm>
                <a:off x="1115" y="206"/>
                <a:ext cx="246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Rectangle 23"/>
              <p:cNvSpPr>
                <a:spLocks noChangeArrowheads="1"/>
              </p:cNvSpPr>
              <p:nvPr/>
            </p:nvSpPr>
            <p:spPr bwMode="auto">
              <a:xfrm>
                <a:off x="783" y="206"/>
                <a:ext cx="215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Rectangle 24"/>
              <p:cNvSpPr>
                <a:spLocks noChangeArrowheads="1"/>
              </p:cNvSpPr>
              <p:nvPr/>
            </p:nvSpPr>
            <p:spPr bwMode="auto">
              <a:xfrm>
                <a:off x="0" y="174"/>
                <a:ext cx="405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solidFill>
                      <a:srgbClr val="00A03C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○</a:t>
                </a:r>
                <a:endParaRPr lang="zh-CN" altLang="en-US" sz="3600">
                  <a:solidFill>
                    <a:srgbClr val="00A03C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3" name="Rectangle 25"/>
              <p:cNvSpPr>
                <a:spLocks noChangeArrowheads="1"/>
              </p:cNvSpPr>
              <p:nvPr/>
            </p:nvSpPr>
            <p:spPr bwMode="auto">
              <a:xfrm>
                <a:off x="771" y="566"/>
                <a:ext cx="250" cy="250"/>
              </a:xfrm>
              <a:prstGeom prst="rect">
                <a:avLst/>
              </a:prstGeom>
              <a:noFill/>
              <a:ln w="19050">
                <a:solidFill>
                  <a:srgbClr val="FF006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4" name="Rectangle 26"/>
              <p:cNvSpPr>
                <a:spLocks noChangeArrowheads="1"/>
              </p:cNvSpPr>
              <p:nvPr/>
            </p:nvSpPr>
            <p:spPr bwMode="auto">
              <a:xfrm>
                <a:off x="1111" y="566"/>
                <a:ext cx="250" cy="250"/>
              </a:xfrm>
              <a:prstGeom prst="rect">
                <a:avLst/>
              </a:prstGeom>
              <a:noFill/>
              <a:ln w="19050">
                <a:solidFill>
                  <a:srgbClr val="FF006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Rectangle 27"/>
              <p:cNvSpPr>
                <a:spLocks noChangeArrowheads="1"/>
              </p:cNvSpPr>
              <p:nvPr/>
            </p:nvSpPr>
            <p:spPr bwMode="auto">
              <a:xfrm>
                <a:off x="385" y="0"/>
                <a:ext cx="250" cy="250"/>
              </a:xfrm>
              <a:prstGeom prst="rect">
                <a:avLst/>
              </a:prstGeom>
              <a:noFill/>
              <a:ln w="19050">
                <a:solidFill>
                  <a:srgbClr val="FF006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6" name="Rectangle 28"/>
              <p:cNvSpPr>
                <a:spLocks noChangeArrowheads="1"/>
              </p:cNvSpPr>
              <p:nvPr/>
            </p:nvSpPr>
            <p:spPr bwMode="auto">
              <a:xfrm>
                <a:off x="1111" y="0"/>
                <a:ext cx="250" cy="250"/>
              </a:xfrm>
              <a:prstGeom prst="rect">
                <a:avLst/>
              </a:prstGeom>
              <a:noFill/>
              <a:ln w="19050">
                <a:solidFill>
                  <a:srgbClr val="FF006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7" name="Rectangle 29"/>
              <p:cNvSpPr>
                <a:spLocks noChangeArrowheads="1"/>
              </p:cNvSpPr>
              <p:nvPr/>
            </p:nvSpPr>
            <p:spPr bwMode="auto">
              <a:xfrm>
                <a:off x="771" y="0"/>
                <a:ext cx="250" cy="250"/>
              </a:xfrm>
              <a:prstGeom prst="rect">
                <a:avLst/>
              </a:prstGeom>
              <a:noFill/>
              <a:ln w="19050">
                <a:solidFill>
                  <a:srgbClr val="FF006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8" name="Text Box 32"/>
          <p:cNvSpPr txBox="1">
            <a:spLocks noChangeArrowheads="1"/>
          </p:cNvSpPr>
          <p:nvPr/>
        </p:nvSpPr>
        <p:spPr bwMode="auto">
          <a:xfrm>
            <a:off x="2627784" y="3197919"/>
            <a:ext cx="10077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验算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40"/>
          <p:cNvSpPr txBox="1">
            <a:spLocks noChangeArrowheads="1"/>
          </p:cNvSpPr>
          <p:nvPr/>
        </p:nvSpPr>
        <p:spPr bwMode="auto">
          <a:xfrm>
            <a:off x="3751720" y="3337946"/>
            <a:ext cx="504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Text Box 41"/>
          <p:cNvSpPr txBox="1">
            <a:spLocks noChangeArrowheads="1"/>
          </p:cNvSpPr>
          <p:nvPr/>
        </p:nvSpPr>
        <p:spPr bwMode="auto">
          <a:xfrm>
            <a:off x="5498232" y="2859782"/>
            <a:ext cx="358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42"/>
          <p:cNvSpPr txBox="1">
            <a:spLocks noChangeArrowheads="1"/>
          </p:cNvSpPr>
          <p:nvPr/>
        </p:nvSpPr>
        <p:spPr bwMode="auto">
          <a:xfrm>
            <a:off x="4955307" y="2874069"/>
            <a:ext cx="358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43"/>
          <p:cNvSpPr txBox="1">
            <a:spLocks noChangeArrowheads="1"/>
          </p:cNvSpPr>
          <p:nvPr/>
        </p:nvSpPr>
        <p:spPr bwMode="auto">
          <a:xfrm>
            <a:off x="4345707" y="2882007"/>
            <a:ext cx="358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47"/>
          <p:cNvSpPr txBox="1">
            <a:spLocks noChangeArrowheads="1"/>
          </p:cNvSpPr>
          <p:nvPr/>
        </p:nvSpPr>
        <p:spPr bwMode="auto">
          <a:xfrm>
            <a:off x="4274270" y="3805932"/>
            <a:ext cx="358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48"/>
          <p:cNvSpPr txBox="1">
            <a:spLocks noChangeArrowheads="1"/>
          </p:cNvSpPr>
          <p:nvPr/>
        </p:nvSpPr>
        <p:spPr bwMode="auto">
          <a:xfrm>
            <a:off x="4921970" y="3805932"/>
            <a:ext cx="358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49"/>
          <p:cNvSpPr txBox="1">
            <a:spLocks noChangeArrowheads="1"/>
          </p:cNvSpPr>
          <p:nvPr/>
        </p:nvSpPr>
        <p:spPr bwMode="auto">
          <a:xfrm>
            <a:off x="5498232" y="3805932"/>
            <a:ext cx="358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39551" y="393507"/>
            <a:ext cx="8352929" cy="954107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光明小学共有学生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876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人，其中女生有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448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人，男生有多少人？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403648" y="149163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876-448=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987824" y="1462013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7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576" y="2211710"/>
            <a:ext cx="1220015" cy="155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8" name="组合 77"/>
          <p:cNvGrpSpPr/>
          <p:nvPr/>
        </p:nvGrpSpPr>
        <p:grpSpPr>
          <a:xfrm>
            <a:off x="2063396" y="2211710"/>
            <a:ext cx="2390262" cy="770309"/>
            <a:chOff x="178455" y="1453529"/>
            <a:chExt cx="2308135" cy="553398"/>
          </a:xfrm>
          <a:noFill/>
        </p:grpSpPr>
        <p:sp>
          <p:nvSpPr>
            <p:cNvPr id="79" name="云形标注 5"/>
            <p:cNvSpPr>
              <a:spLocks noChangeArrowheads="1"/>
            </p:cNvSpPr>
            <p:nvPr/>
          </p:nvSpPr>
          <p:spPr bwMode="auto">
            <a:xfrm>
              <a:off x="178455" y="1453529"/>
              <a:ext cx="2308135" cy="553398"/>
            </a:xfrm>
            <a:prstGeom prst="cloudCallout">
              <a:avLst>
                <a:gd name="adj1" fmla="val -62233"/>
                <a:gd name="adj2" fmla="val 32996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" name="矩形 4"/>
            <p:cNvSpPr>
              <a:spLocks noChangeArrowheads="1"/>
            </p:cNvSpPr>
            <p:nvPr/>
          </p:nvSpPr>
          <p:spPr bwMode="auto">
            <a:xfrm>
              <a:off x="325004" y="1543360"/>
              <a:ext cx="1733817" cy="3225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怎样验算呢？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788024" y="1203599"/>
            <a:ext cx="3960439" cy="2867244"/>
            <a:chOff x="5171602" y="1419624"/>
            <a:chExt cx="3596701" cy="2867244"/>
          </a:xfrm>
        </p:grpSpPr>
        <p:grpSp>
          <p:nvGrpSpPr>
            <p:cNvPr id="82" name="组合 81"/>
            <p:cNvGrpSpPr/>
            <p:nvPr/>
          </p:nvGrpSpPr>
          <p:grpSpPr>
            <a:xfrm>
              <a:off x="5171602" y="1419624"/>
              <a:ext cx="3224192" cy="1700983"/>
              <a:chOff x="621891" y="1839930"/>
              <a:chExt cx="3464755" cy="912766"/>
            </a:xfrm>
            <a:noFill/>
          </p:grpSpPr>
          <p:sp>
            <p:nvSpPr>
              <p:cNvPr id="84" name="云形标注 5"/>
              <p:cNvSpPr>
                <a:spLocks noChangeArrowheads="1"/>
              </p:cNvSpPr>
              <p:nvPr/>
            </p:nvSpPr>
            <p:spPr bwMode="auto">
              <a:xfrm>
                <a:off x="621891" y="1839930"/>
                <a:ext cx="3464755" cy="912766"/>
              </a:xfrm>
              <a:prstGeom prst="cloudCallout">
                <a:avLst>
                  <a:gd name="adj1" fmla="val 29454"/>
                  <a:gd name="adj2" fmla="val 67765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5" name="矩形 4"/>
              <p:cNvSpPr>
                <a:spLocks noChangeArrowheads="1"/>
              </p:cNvSpPr>
              <p:nvPr/>
            </p:nvSpPr>
            <p:spPr bwMode="auto">
              <a:xfrm>
                <a:off x="1009566" y="1955850"/>
                <a:ext cx="2915195" cy="70356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可以根据“差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减数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被减数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” 检验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结果是否正确。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83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851124" y="3195660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6" name="组合 8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7" name="图片 8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utoUpdateAnimBg="0"/>
      <p:bldP spid="59" grpId="0" autoUpdateAnimBg="0"/>
      <p:bldP spid="59" grpId="1" autoUpdateAnimBg="0"/>
      <p:bldP spid="60" grpId="0" autoUpdateAnimBg="0"/>
      <p:bldP spid="61" grpId="0" autoUpdateAnimBg="0"/>
      <p:bldP spid="62" grpId="0" autoUpdateAnimBg="0"/>
      <p:bldP spid="63" grpId="0" autoUpdateAnimBg="0"/>
      <p:bldP spid="64" grpId="0" autoUpdateAnimBg="0"/>
      <p:bldP spid="65" grpId="0" autoUpdateAnimBg="0"/>
      <p:bldP spid="70" grpId="0"/>
      <p:bldP spid="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709626" y="701552"/>
            <a:ext cx="3214302" cy="1870198"/>
            <a:chOff x="709626" y="701552"/>
            <a:chExt cx="3214302" cy="187019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9626" y="989584"/>
              <a:ext cx="1104039" cy="1582166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1619672" y="701552"/>
              <a:ext cx="2304256" cy="1574058"/>
              <a:chOff x="411069" y="1453529"/>
              <a:chExt cx="4286701" cy="1358034"/>
            </a:xfrm>
            <a:noFill/>
          </p:grpSpPr>
          <p:sp>
            <p:nvSpPr>
              <p:cNvPr id="31" name="云形标注 5"/>
              <p:cNvSpPr>
                <a:spLocks noChangeArrowheads="1"/>
              </p:cNvSpPr>
              <p:nvPr/>
            </p:nvSpPr>
            <p:spPr bwMode="auto">
              <a:xfrm>
                <a:off x="411069" y="1453529"/>
                <a:ext cx="4286701" cy="1358034"/>
              </a:xfrm>
              <a:prstGeom prst="cloudCallout">
                <a:avLst>
                  <a:gd name="adj1" fmla="val -55096"/>
                  <a:gd name="adj2" fmla="val -14135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矩形 4"/>
              <p:cNvSpPr>
                <a:spLocks noChangeArrowheads="1"/>
              </p:cNvSpPr>
              <p:nvPr/>
            </p:nvSpPr>
            <p:spPr bwMode="auto">
              <a:xfrm>
                <a:off x="986320" y="1639906"/>
                <a:ext cx="3577491" cy="95593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小组讨论一下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，在减法计算中要注意什么？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539552" y="2749876"/>
            <a:ext cx="5904656" cy="1755818"/>
            <a:chOff x="539552" y="2749876"/>
            <a:chExt cx="6762930" cy="1755818"/>
          </a:xfrm>
        </p:grpSpPr>
        <p:grpSp>
          <p:nvGrpSpPr>
            <p:cNvPr id="34" name="组合 33"/>
            <p:cNvGrpSpPr/>
            <p:nvPr/>
          </p:nvGrpSpPr>
          <p:grpSpPr>
            <a:xfrm>
              <a:off x="1554079" y="2749876"/>
              <a:ext cx="5748403" cy="1755818"/>
              <a:chOff x="514123" y="1502282"/>
              <a:chExt cx="4286701" cy="1358034"/>
            </a:xfrm>
            <a:noFill/>
          </p:grpSpPr>
          <p:sp>
            <p:nvSpPr>
              <p:cNvPr id="36" name="云形标注 5"/>
              <p:cNvSpPr>
                <a:spLocks noChangeArrowheads="1"/>
              </p:cNvSpPr>
              <p:nvPr/>
            </p:nvSpPr>
            <p:spPr bwMode="auto">
              <a:xfrm>
                <a:off x="514123" y="1502282"/>
                <a:ext cx="4286701" cy="1358034"/>
              </a:xfrm>
              <a:prstGeom prst="cloudCallout">
                <a:avLst>
                  <a:gd name="adj1" fmla="val -56052"/>
                  <a:gd name="adj2" fmla="val -1923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矩形 4"/>
              <p:cNvSpPr>
                <a:spLocks noChangeArrowheads="1"/>
              </p:cNvSpPr>
              <p:nvPr/>
            </p:nvSpPr>
            <p:spPr bwMode="auto">
              <a:xfrm>
                <a:off x="1147883" y="1642983"/>
                <a:ext cx="3099413" cy="8249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三位数减法（不退位）时，相同数位对齐，从个位减起，计算到哪一位就把结果写在哪一位的下面。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539552" y="2912502"/>
              <a:ext cx="577323" cy="1214748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4067944" y="267495"/>
            <a:ext cx="4558202" cy="3816423"/>
            <a:chOff x="4067944" y="1457515"/>
            <a:chExt cx="4558202" cy="3600399"/>
          </a:xfrm>
        </p:grpSpPr>
        <p:grpSp>
          <p:nvGrpSpPr>
            <p:cNvPr id="39" name="组合 38"/>
            <p:cNvGrpSpPr/>
            <p:nvPr/>
          </p:nvGrpSpPr>
          <p:grpSpPr>
            <a:xfrm>
              <a:off x="4067944" y="1457515"/>
              <a:ext cx="4511217" cy="2410539"/>
              <a:chOff x="411069" y="2083432"/>
              <a:chExt cx="4286701" cy="1358126"/>
            </a:xfrm>
            <a:noFill/>
          </p:grpSpPr>
          <p:sp>
            <p:nvSpPr>
              <p:cNvPr id="42" name="云形标注 5"/>
              <p:cNvSpPr>
                <a:spLocks noChangeArrowheads="1"/>
              </p:cNvSpPr>
              <p:nvPr/>
            </p:nvSpPr>
            <p:spPr bwMode="auto">
              <a:xfrm>
                <a:off x="411069" y="2083432"/>
                <a:ext cx="4286701" cy="1358126"/>
              </a:xfrm>
              <a:prstGeom prst="cloudCallout">
                <a:avLst>
                  <a:gd name="adj1" fmla="val 35089"/>
                  <a:gd name="adj2" fmla="val 66174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矩形 4"/>
              <p:cNvSpPr>
                <a:spLocks noChangeArrowheads="1"/>
              </p:cNvSpPr>
              <p:nvPr/>
            </p:nvSpPr>
            <p:spPr bwMode="auto">
              <a:xfrm>
                <a:off x="753190" y="2282825"/>
                <a:ext cx="3809968" cy="94882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个位数不够减的三位数退位减时，相同数位对齐，从个位减起，个位上的数不够减，就从十位“退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当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”，个位上加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后再减，计算十位时要减去退位的“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”。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7956376" y="3868053"/>
              <a:ext cx="669770" cy="1189861"/>
            </a:xfrm>
            <a:prstGeom prst="rect">
              <a:avLst/>
            </a:prstGeom>
          </p:spPr>
        </p:pic>
      </p:grp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11560" y="987574"/>
            <a:ext cx="17752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43608" y="1659453"/>
            <a:ext cx="2016224" cy="1384995"/>
            <a:chOff x="1475656" y="1582802"/>
            <a:chExt cx="2016224" cy="1384995"/>
          </a:xfrm>
        </p:grpSpPr>
        <p:sp>
          <p:nvSpPr>
            <p:cNvPr id="22" name="TextBox 9"/>
            <p:cNvSpPr txBox="1">
              <a:spLocks noChangeArrowheads="1"/>
            </p:cNvSpPr>
            <p:nvPr/>
          </p:nvSpPr>
          <p:spPr bwMode="auto">
            <a:xfrm>
              <a:off x="1475656" y="1582802"/>
              <a:ext cx="2016224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 4  3  3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 eaLnBrk="0" hangingPunct="0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－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2  1  8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 eaLnBrk="0" hangingPunct="0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 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547664" y="2499742"/>
              <a:ext cx="1872208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3419872" y="1635646"/>
            <a:ext cx="2016224" cy="1384995"/>
            <a:chOff x="1475656" y="1582802"/>
            <a:chExt cx="2016224" cy="1384995"/>
          </a:xfrm>
        </p:grpSpPr>
        <p:sp>
          <p:nvSpPr>
            <p:cNvPr id="27" name="TextBox 9"/>
            <p:cNvSpPr txBox="1">
              <a:spLocks noChangeArrowheads="1"/>
            </p:cNvSpPr>
            <p:nvPr/>
          </p:nvSpPr>
          <p:spPr bwMode="auto">
            <a:xfrm>
              <a:off x="1475656" y="1582802"/>
              <a:ext cx="2016224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 5  4  7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 eaLnBrk="0" hangingPunct="0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－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4  3  9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 eaLnBrk="0" hangingPunct="0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 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1547664" y="2499742"/>
              <a:ext cx="1864663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652120" y="1635646"/>
            <a:ext cx="2016224" cy="1384995"/>
            <a:chOff x="1475656" y="1582802"/>
            <a:chExt cx="2016224" cy="1384995"/>
          </a:xfrm>
        </p:grpSpPr>
        <p:sp>
          <p:nvSpPr>
            <p:cNvPr id="31" name="TextBox 9"/>
            <p:cNvSpPr txBox="1">
              <a:spLocks noChangeArrowheads="1"/>
            </p:cNvSpPr>
            <p:nvPr/>
          </p:nvSpPr>
          <p:spPr bwMode="auto">
            <a:xfrm>
              <a:off x="1475656" y="1582802"/>
              <a:ext cx="2016224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 6  1  3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 eaLnBrk="0" hangingPunct="0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－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4  0  9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 eaLnBrk="0" hangingPunct="0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 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547664" y="2499742"/>
              <a:ext cx="1909936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2662064" y="2568377"/>
            <a:ext cx="6858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1581944" y="2568377"/>
            <a:ext cx="6858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2139851" y="2568377"/>
            <a:ext cx="415925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5038328" y="2568377"/>
            <a:ext cx="6858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4030216" y="2568377"/>
            <a:ext cx="6858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4516115" y="2568377"/>
            <a:ext cx="415925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5" name="Text Box 6"/>
          <p:cNvSpPr txBox="1">
            <a:spLocks noChangeArrowheads="1"/>
          </p:cNvSpPr>
          <p:nvPr/>
        </p:nvSpPr>
        <p:spPr bwMode="auto">
          <a:xfrm>
            <a:off x="7270576" y="2640385"/>
            <a:ext cx="6858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6" name="Text Box 6"/>
          <p:cNvSpPr txBox="1">
            <a:spLocks noChangeArrowheads="1"/>
          </p:cNvSpPr>
          <p:nvPr/>
        </p:nvSpPr>
        <p:spPr bwMode="auto">
          <a:xfrm>
            <a:off x="6262464" y="2640385"/>
            <a:ext cx="6858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7" name="Text Box 6"/>
          <p:cNvSpPr txBox="1">
            <a:spLocks noChangeArrowheads="1"/>
          </p:cNvSpPr>
          <p:nvPr/>
        </p:nvSpPr>
        <p:spPr bwMode="auto">
          <a:xfrm>
            <a:off x="6748363" y="2640385"/>
            <a:ext cx="415925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2115344" y="767194"/>
            <a:ext cx="296416" cy="11079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en-US" altLang="zh-CN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4491608" y="771550"/>
            <a:ext cx="296416" cy="11079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en-US" altLang="zh-CN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1" name="Text Box 6"/>
          <p:cNvSpPr txBox="1">
            <a:spLocks noChangeArrowheads="1"/>
          </p:cNvSpPr>
          <p:nvPr/>
        </p:nvSpPr>
        <p:spPr bwMode="auto">
          <a:xfrm>
            <a:off x="6723856" y="771550"/>
            <a:ext cx="296416" cy="11079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en-US" altLang="zh-CN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22677" y="3147814"/>
            <a:ext cx="949123" cy="136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" name="组合 50"/>
          <p:cNvGrpSpPr/>
          <p:nvPr/>
        </p:nvGrpSpPr>
        <p:grpSpPr>
          <a:xfrm>
            <a:off x="3530609" y="3147814"/>
            <a:ext cx="3561671" cy="1320306"/>
            <a:chOff x="-1185513" y="1453529"/>
            <a:chExt cx="4286701" cy="1358034"/>
          </a:xfrm>
          <a:noFill/>
        </p:grpSpPr>
        <p:sp>
          <p:nvSpPr>
            <p:cNvPr id="52" name="云形标注 5"/>
            <p:cNvSpPr>
              <a:spLocks noChangeArrowheads="1"/>
            </p:cNvSpPr>
            <p:nvPr/>
          </p:nvSpPr>
          <p:spPr bwMode="auto">
            <a:xfrm>
              <a:off x="-1185513" y="1453529"/>
              <a:ext cx="4286701" cy="1358034"/>
            </a:xfrm>
            <a:prstGeom prst="cloudCallout">
              <a:avLst>
                <a:gd name="adj1" fmla="val -67132"/>
                <a:gd name="adj2" fmla="val -18229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矩形 4"/>
            <p:cNvSpPr>
              <a:spLocks noChangeArrowheads="1"/>
            </p:cNvSpPr>
            <p:nvPr/>
          </p:nvSpPr>
          <p:spPr bwMode="auto">
            <a:xfrm>
              <a:off x="-863569" y="1626513"/>
              <a:ext cx="3751371" cy="101045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计算十位时，要减去退位的“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”！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5" grpId="0"/>
      <p:bldP spid="46" grpId="0"/>
      <p:bldP spid="47" grpId="0"/>
      <p:bldP spid="49" grpId="0"/>
      <p:bldP spid="33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5532065" y="1324962"/>
            <a:ext cx="28670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 4 3 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0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0" hangingPunct="0"/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－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0" hangingPunct="0"/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467544" y="483518"/>
            <a:ext cx="40324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填一填，说一说。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10"/>
          <p:cNvSpPr>
            <a:spLocks noChangeArrowheads="1"/>
          </p:cNvSpPr>
          <p:nvPr/>
        </p:nvSpPr>
        <p:spPr bwMode="auto">
          <a:xfrm>
            <a:off x="6389315" y="2182212"/>
            <a:ext cx="500063" cy="642937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6389315" y="2059974"/>
            <a:ext cx="6651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7010028" y="2059974"/>
            <a:ext cx="6651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7652965" y="2059974"/>
            <a:ext cx="6651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0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8" name="Text Box 7"/>
          <p:cNvSpPr txBox="1">
            <a:spLocks noChangeArrowheads="1"/>
          </p:cNvSpPr>
          <p:nvPr/>
        </p:nvSpPr>
        <p:spPr bwMode="auto">
          <a:xfrm>
            <a:off x="7652965" y="2995012"/>
            <a:ext cx="6651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0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6994153" y="2995012"/>
            <a:ext cx="6651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6389315" y="2995012"/>
            <a:ext cx="6651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1" name="矩形 11"/>
          <p:cNvSpPr>
            <a:spLocks noChangeArrowheads="1"/>
          </p:cNvSpPr>
          <p:nvPr/>
        </p:nvSpPr>
        <p:spPr bwMode="auto">
          <a:xfrm>
            <a:off x="7032253" y="2182212"/>
            <a:ext cx="500062" cy="642937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2" name="矩形 12"/>
          <p:cNvSpPr>
            <a:spLocks noChangeArrowheads="1"/>
          </p:cNvSpPr>
          <p:nvPr/>
        </p:nvSpPr>
        <p:spPr bwMode="auto">
          <a:xfrm>
            <a:off x="7675190" y="2182212"/>
            <a:ext cx="500063" cy="642937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3" name="矩形 13"/>
          <p:cNvSpPr>
            <a:spLocks noChangeArrowheads="1"/>
          </p:cNvSpPr>
          <p:nvPr/>
        </p:nvSpPr>
        <p:spPr bwMode="auto">
          <a:xfrm>
            <a:off x="6389315" y="3110899"/>
            <a:ext cx="500063" cy="642938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4" name="矩形 14"/>
          <p:cNvSpPr>
            <a:spLocks noChangeArrowheads="1"/>
          </p:cNvSpPr>
          <p:nvPr/>
        </p:nvSpPr>
        <p:spPr bwMode="auto">
          <a:xfrm>
            <a:off x="7032253" y="3110899"/>
            <a:ext cx="500062" cy="642938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5" name="矩形 15"/>
          <p:cNvSpPr>
            <a:spLocks noChangeArrowheads="1"/>
          </p:cNvSpPr>
          <p:nvPr/>
        </p:nvSpPr>
        <p:spPr bwMode="auto">
          <a:xfrm>
            <a:off x="7675190" y="3110899"/>
            <a:ext cx="500063" cy="642938"/>
          </a:xfrm>
          <a:prstGeom prst="rect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cxnSp>
        <p:nvCxnSpPr>
          <p:cNvPr id="46" name="直接连接符 17"/>
          <p:cNvCxnSpPr>
            <a:cxnSpLocks noChangeShapeType="1"/>
          </p:cNvCxnSpPr>
          <p:nvPr/>
        </p:nvCxnSpPr>
        <p:spPr bwMode="auto">
          <a:xfrm>
            <a:off x="5674940" y="2968024"/>
            <a:ext cx="285750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4" name="Picture 3" descr="]LTDT6K9QB[JH(@$~G4Y)JR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560" y="1563638"/>
            <a:ext cx="4536504" cy="204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11560" y="557267"/>
            <a:ext cx="168632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043485" y="1651620"/>
            <a:ext cx="20939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7  8  4 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3  4  2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Line 5"/>
          <p:cNvSpPr>
            <a:spLocks noChangeShapeType="1"/>
          </p:cNvSpPr>
          <p:nvPr/>
        </p:nvSpPr>
        <p:spPr bwMode="auto">
          <a:xfrm>
            <a:off x="827584" y="2996232"/>
            <a:ext cx="2176931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827585" y="2353295"/>
            <a:ext cx="75270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1418758" y="2996232"/>
            <a:ext cx="416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2066830" y="2995662"/>
            <a:ext cx="416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2699792" y="2996232"/>
            <a:ext cx="416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 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779912" y="3054970"/>
            <a:ext cx="416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4515102" y="3054970"/>
            <a:ext cx="416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2"/>
          <p:cNvSpPr txBox="1">
            <a:spLocks noChangeArrowheads="1"/>
          </p:cNvSpPr>
          <p:nvPr/>
        </p:nvSpPr>
        <p:spPr bwMode="auto">
          <a:xfrm>
            <a:off x="5091166" y="3054970"/>
            <a:ext cx="416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3"/>
          <p:cNvSpPr txBox="1">
            <a:spLocks noChangeArrowheads="1"/>
          </p:cNvSpPr>
          <p:nvPr/>
        </p:nvSpPr>
        <p:spPr bwMode="auto">
          <a:xfrm>
            <a:off x="6444208" y="3067670"/>
            <a:ext cx="416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4"/>
          <p:cNvSpPr txBox="1">
            <a:spLocks noChangeArrowheads="1"/>
          </p:cNvSpPr>
          <p:nvPr/>
        </p:nvSpPr>
        <p:spPr bwMode="auto">
          <a:xfrm>
            <a:off x="7092280" y="3067670"/>
            <a:ext cx="416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7668344" y="3067670"/>
            <a:ext cx="416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16"/>
          <p:cNvSpPr>
            <a:spLocks noChangeArrowheads="1"/>
          </p:cNvSpPr>
          <p:nvPr/>
        </p:nvSpPr>
        <p:spPr bwMode="auto">
          <a:xfrm>
            <a:off x="7020272" y="1378570"/>
            <a:ext cx="44645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 2" panose="05020102010507070707" pitchFamily="18" charset="2"/>
              </a:rPr>
              <a:t>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3419872" y="1651620"/>
            <a:ext cx="20939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5  8  6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1  7  6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Group 18"/>
          <p:cNvGrpSpPr/>
          <p:nvPr/>
        </p:nvGrpSpPr>
        <p:grpSpPr bwMode="auto">
          <a:xfrm>
            <a:off x="3353420" y="2365995"/>
            <a:ext cx="2176931" cy="642937"/>
            <a:chOff x="0" y="-38"/>
            <a:chExt cx="1180" cy="405"/>
          </a:xfrm>
        </p:grpSpPr>
        <p:sp>
          <p:nvSpPr>
            <p:cNvPr id="40" name="Line 19"/>
            <p:cNvSpPr>
              <a:spLocks noChangeShapeType="1"/>
            </p:cNvSpPr>
            <p:nvPr/>
          </p:nvSpPr>
          <p:spPr bwMode="auto">
            <a:xfrm>
              <a:off x="0" y="367"/>
              <a:ext cx="11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 Box 20"/>
            <p:cNvSpPr txBox="1">
              <a:spLocks noChangeArrowheads="1"/>
            </p:cNvSpPr>
            <p:nvPr/>
          </p:nvSpPr>
          <p:spPr bwMode="auto">
            <a:xfrm>
              <a:off x="45" y="-38"/>
              <a:ext cx="40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2" name="Text Box 21"/>
          <p:cNvSpPr txBox="1">
            <a:spLocks noChangeArrowheads="1"/>
          </p:cNvSpPr>
          <p:nvPr/>
        </p:nvSpPr>
        <p:spPr bwMode="auto">
          <a:xfrm>
            <a:off x="6012484" y="1651620"/>
            <a:ext cx="20939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  6  2  4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  5  1  8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Group 22"/>
          <p:cNvGrpSpPr/>
          <p:nvPr/>
        </p:nvGrpSpPr>
        <p:grpSpPr bwMode="auto">
          <a:xfrm>
            <a:off x="5808164" y="2365995"/>
            <a:ext cx="2219363" cy="642937"/>
            <a:chOff x="45" y="-37"/>
            <a:chExt cx="1203" cy="405"/>
          </a:xfrm>
        </p:grpSpPr>
        <p:sp>
          <p:nvSpPr>
            <p:cNvPr id="44" name="Line 23"/>
            <p:cNvSpPr>
              <a:spLocks noChangeShapeType="1"/>
            </p:cNvSpPr>
            <p:nvPr/>
          </p:nvSpPr>
          <p:spPr bwMode="auto">
            <a:xfrm>
              <a:off x="68" y="368"/>
              <a:ext cx="11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 Box 24"/>
            <p:cNvSpPr txBox="1">
              <a:spLocks noChangeArrowheads="1"/>
            </p:cNvSpPr>
            <p:nvPr/>
          </p:nvSpPr>
          <p:spPr bwMode="auto">
            <a:xfrm>
              <a:off x="45" y="-37"/>
              <a:ext cx="40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/>
      <p:bldP spid="26" grpId="0" autoUpdateAnimBg="0"/>
      <p:bldP spid="27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5" grpId="0" autoUpdateAnimBg="0"/>
      <p:bldP spid="3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71599" y="2643758"/>
            <a:ext cx="6912768" cy="16446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位数不够减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的三位数退位减时，相同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数位对齐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减起，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不够减，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就从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”，个位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再减，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退位的“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71600" y="1907853"/>
            <a:ext cx="6912767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不退位减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三位数减法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，相同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数位对齐，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减起，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哪一位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就把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一位下面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：练习九第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2987824" y="1707654"/>
            <a:ext cx="432048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5730130" y="2076599"/>
            <a:ext cx="1422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7</a:t>
            </a:r>
            <a:r>
              <a:rPr lang="zh-CN" altLang="en-US" sz="5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6</a:t>
            </a:r>
            <a:endParaRPr lang="zh-CN" altLang="en-US" sz="5400" b="1" dirty="0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5682505" y="2724299"/>
            <a:ext cx="1422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zh-CN" altLang="en-US" sz="5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5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8</a:t>
            </a:r>
            <a:endParaRPr lang="zh-CN" altLang="en-US" sz="5400" b="1" dirty="0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4529980" y="2744937"/>
            <a:ext cx="9366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−</a:t>
            </a:r>
            <a:endParaRPr lang="zh-CN" altLang="en-US" sz="5400" b="1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8" name="Line 5"/>
          <p:cNvSpPr>
            <a:spLocks noChangeShapeType="1"/>
          </p:cNvSpPr>
          <p:nvPr/>
        </p:nvSpPr>
        <p:spPr bwMode="auto">
          <a:xfrm flipV="1">
            <a:off x="4529980" y="3638699"/>
            <a:ext cx="2574925" cy="2063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5806330" y="1390799"/>
            <a:ext cx="4889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.</a:t>
            </a:r>
            <a:endParaRPr lang="zh-CN" altLang="en-US" sz="60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6185743" y="3660924"/>
            <a:ext cx="66516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8</a:t>
            </a:r>
            <a:endParaRPr lang="zh-CN" altLang="en-US" sz="5400" b="1" dirty="0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5682505" y="3660924"/>
            <a:ext cx="6651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endParaRPr lang="zh-CN" altLang="en-US" sz="5400" b="1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4437905" y="987574"/>
            <a:ext cx="20542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7</a:t>
            </a:r>
            <a:r>
              <a:rPr lang="zh-CN" altLang="en-US" sz="4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6</a:t>
            </a:r>
            <a:r>
              <a:rPr lang="zh-CN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−</a:t>
            </a:r>
            <a:r>
              <a:rPr lang="en-US" altLang="zh-CN" sz="4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38</a:t>
            </a:r>
            <a:endParaRPr lang="zh-CN" altLang="en-US" sz="4800" b="1" dirty="0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6022230" y="989162"/>
            <a:ext cx="1862138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38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80860" y="1453529"/>
            <a:ext cx="3475116" cy="2952379"/>
            <a:chOff x="880860" y="1453529"/>
            <a:chExt cx="3475116" cy="2952379"/>
          </a:xfrm>
        </p:grpSpPr>
        <p:pic>
          <p:nvPicPr>
            <p:cNvPr id="37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80860" y="3015258"/>
              <a:ext cx="1495425" cy="1390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8" name="组合 37"/>
            <p:cNvGrpSpPr/>
            <p:nvPr/>
          </p:nvGrpSpPr>
          <p:grpSpPr>
            <a:xfrm>
              <a:off x="1004331" y="1453529"/>
              <a:ext cx="3351645" cy="1358034"/>
              <a:chOff x="539552" y="1453529"/>
              <a:chExt cx="3351645" cy="1358034"/>
            </a:xfrm>
            <a:noFill/>
          </p:grpSpPr>
          <p:sp>
            <p:nvSpPr>
              <p:cNvPr id="39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3351645" cy="1358034"/>
              </a:xfrm>
              <a:prstGeom prst="cloudCallout">
                <a:avLst>
                  <a:gd name="adj1" fmla="val -18241"/>
                  <a:gd name="adj2" fmla="val 81545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矩形 4"/>
              <p:cNvSpPr>
                <a:spLocks noChangeArrowheads="1"/>
              </p:cNvSpPr>
              <p:nvPr/>
            </p:nvSpPr>
            <p:spPr bwMode="auto">
              <a:xfrm>
                <a:off x="938869" y="1635646"/>
                <a:ext cx="2753591" cy="9541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观察右边的算式，你会算吗？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560303" y="1041579"/>
            <a:ext cx="6900129" cy="1077218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小丽有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计算器后，还剩多少元？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4831" y="2157623"/>
            <a:ext cx="6096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696" y="2495674"/>
            <a:ext cx="6096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696" y="2855714"/>
            <a:ext cx="6096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309535"/>
            <a:ext cx="482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4462" y="2645884"/>
            <a:ext cx="482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335423"/>
            <a:ext cx="482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631369"/>
            <a:ext cx="482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036284"/>
            <a:ext cx="635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矩形 35"/>
          <p:cNvSpPr/>
          <p:nvPr/>
        </p:nvSpPr>
        <p:spPr>
          <a:xfrm>
            <a:off x="6478677" y="2859969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23528" y="1075151"/>
            <a:ext cx="1166673" cy="1064551"/>
            <a:chOff x="670145" y="1457273"/>
            <a:chExt cx="1555361" cy="1419401"/>
          </a:xfrm>
        </p:grpSpPr>
        <p:pic>
          <p:nvPicPr>
            <p:cNvPr id="38" name="图片 37" descr="28Z58PICt4r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矩形 38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971600" y="3132820"/>
            <a:ext cx="1008112" cy="116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2063397" y="3321634"/>
            <a:ext cx="5604947" cy="1122324"/>
            <a:chOff x="411069" y="1577728"/>
            <a:chExt cx="4379194" cy="1358034"/>
          </a:xfrm>
          <a:noFill/>
        </p:grpSpPr>
        <p:sp>
          <p:nvSpPr>
            <p:cNvPr id="42" name="云形标注 5"/>
            <p:cNvSpPr>
              <a:spLocks noChangeArrowheads="1"/>
            </p:cNvSpPr>
            <p:nvPr/>
          </p:nvSpPr>
          <p:spPr bwMode="auto">
            <a:xfrm>
              <a:off x="411069" y="1577728"/>
              <a:ext cx="4286701" cy="1358034"/>
            </a:xfrm>
            <a:prstGeom prst="cloudCallout">
              <a:avLst>
                <a:gd name="adj1" fmla="val -52911"/>
                <a:gd name="adj2" fmla="val -30087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矩形 4"/>
            <p:cNvSpPr>
              <a:spLocks noChangeArrowheads="1"/>
            </p:cNvSpPr>
            <p:nvPr/>
          </p:nvSpPr>
          <p:spPr bwMode="auto">
            <a:xfrm>
              <a:off x="813430" y="1741676"/>
              <a:ext cx="3976833" cy="6712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  <a:defRPr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根据题意理解，就是求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340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120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的差，用减法计算。 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65173" y="474807"/>
            <a:ext cx="8427307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小丽有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个计算器后，还剩多少元？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584" y="1203598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340-120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74883" y="1194887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35988" y="2931790"/>
            <a:ext cx="2610644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340=300+40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35989" y="3579862"/>
            <a:ext cx="2214600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120=100+20</a:t>
            </a:r>
            <a:endParaRPr lang="en-US" altLang="zh-CN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2527986" y="3291830"/>
            <a:ext cx="0" cy="45315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2994504" y="3291830"/>
            <a:ext cx="0" cy="45315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130408" y="3147814"/>
            <a:ext cx="458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58401" y="3939902"/>
            <a:ext cx="1152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94504" y="3147814"/>
            <a:ext cx="458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78481" y="3939902"/>
            <a:ext cx="846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607638" y="3931191"/>
            <a:ext cx="458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10529" y="3939902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=220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 bwMode="auto">
          <a:xfrm>
            <a:off x="1043608" y="1918007"/>
            <a:ext cx="2262837" cy="1013783"/>
            <a:chOff x="1257085" y="967627"/>
            <a:chExt cx="2254465" cy="1450605"/>
          </a:xfrm>
        </p:grpSpPr>
        <p:pic>
          <p:nvPicPr>
            <p:cNvPr id="43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文本框 3"/>
            <p:cNvSpPr txBox="1">
              <a:spLocks noChangeArrowheads="1"/>
            </p:cNvSpPr>
            <p:nvPr/>
          </p:nvSpPr>
          <p:spPr bwMode="auto">
            <a:xfrm>
              <a:off x="1614645" y="1284847"/>
              <a:ext cx="1817945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流程图: 可选过程 44"/>
          <p:cNvSpPr/>
          <p:nvPr/>
        </p:nvSpPr>
        <p:spPr>
          <a:xfrm>
            <a:off x="3227191" y="2064876"/>
            <a:ext cx="1315695" cy="578882"/>
          </a:xfrm>
          <a:prstGeom prst="flowChartAlternateProcess">
            <a:avLst/>
          </a:prstGeom>
          <a:noFill/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拆分法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076056" y="1609439"/>
            <a:ext cx="3168352" cy="2834519"/>
            <a:chOff x="5652120" y="1609439"/>
            <a:chExt cx="3168352" cy="2834519"/>
          </a:xfrm>
        </p:grpSpPr>
        <p:sp>
          <p:nvSpPr>
            <p:cNvPr id="47" name="云形标注 5"/>
            <p:cNvSpPr>
              <a:spLocks noChangeArrowheads="1"/>
            </p:cNvSpPr>
            <p:nvPr/>
          </p:nvSpPr>
          <p:spPr bwMode="auto">
            <a:xfrm>
              <a:off x="5652120" y="1609439"/>
              <a:ext cx="3133995" cy="1658822"/>
            </a:xfrm>
            <a:prstGeom prst="cloudCallout">
              <a:avLst>
                <a:gd name="adj1" fmla="val 9090"/>
                <a:gd name="adj2" fmla="val 73477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矩形 4"/>
            <p:cNvSpPr>
              <a:spLocks noChangeArrowheads="1"/>
            </p:cNvSpPr>
            <p:nvPr/>
          </p:nvSpPr>
          <p:spPr bwMode="auto">
            <a:xfrm>
              <a:off x="5913021" y="1814307"/>
              <a:ext cx="2907451" cy="1261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用拆分法计算减法时，最后一步要用加法。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9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615261" y="3352750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0" name="组合 4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3" grpId="0"/>
      <p:bldP spid="3" grpId="0"/>
      <p:bldP spid="29" grpId="0"/>
      <p:bldP spid="8" grpId="0"/>
      <p:bldP spid="32" grpId="0"/>
      <p:bldP spid="33" grpId="0"/>
      <p:bldP spid="34" grpId="0"/>
      <p:bldP spid="35" grpId="0"/>
      <p:bldP spid="36" grpId="0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 bwMode="auto">
          <a:xfrm>
            <a:off x="2063396" y="1918007"/>
            <a:ext cx="2262837" cy="1013783"/>
            <a:chOff x="1257085" y="967627"/>
            <a:chExt cx="2254465" cy="1450605"/>
          </a:xfrm>
        </p:grpSpPr>
        <p:pic>
          <p:nvPicPr>
            <p:cNvPr id="34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文本框 3"/>
            <p:cNvSpPr txBox="1">
              <a:spLocks noChangeArrowheads="1"/>
            </p:cNvSpPr>
            <p:nvPr/>
          </p:nvSpPr>
          <p:spPr bwMode="auto">
            <a:xfrm>
              <a:off x="1614645" y="1284847"/>
              <a:ext cx="1817945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流程图: 可选过程 35"/>
          <p:cNvSpPr/>
          <p:nvPr/>
        </p:nvSpPr>
        <p:spPr>
          <a:xfrm>
            <a:off x="4246979" y="2064876"/>
            <a:ext cx="3099762" cy="578882"/>
          </a:xfrm>
          <a:prstGeom prst="flowChartAlternateProcess">
            <a:avLst/>
          </a:prstGeom>
          <a:noFill/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利用数的组成计算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5173" y="474807"/>
            <a:ext cx="8427307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小丽有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个计算器后，还剩多少元？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27584" y="1203598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340-120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974883" y="1194887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2355726"/>
            <a:ext cx="1220015" cy="155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2063396" y="2715767"/>
            <a:ext cx="6469043" cy="1755818"/>
            <a:chOff x="411069" y="1502282"/>
            <a:chExt cx="4379194" cy="1358034"/>
          </a:xfrm>
          <a:noFill/>
        </p:grpSpPr>
        <p:sp>
          <p:nvSpPr>
            <p:cNvPr id="42" name="云形标注 5"/>
            <p:cNvSpPr>
              <a:spLocks noChangeArrowheads="1"/>
            </p:cNvSpPr>
            <p:nvPr/>
          </p:nvSpPr>
          <p:spPr bwMode="auto">
            <a:xfrm>
              <a:off x="411069" y="1502282"/>
              <a:ext cx="4286701" cy="1358034"/>
            </a:xfrm>
            <a:prstGeom prst="cloudCallout">
              <a:avLst>
                <a:gd name="adj1" fmla="val -52911"/>
                <a:gd name="adj2" fmla="val -30087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矩形 4"/>
            <p:cNvSpPr>
              <a:spLocks noChangeArrowheads="1"/>
            </p:cNvSpPr>
            <p:nvPr/>
          </p:nvSpPr>
          <p:spPr bwMode="auto">
            <a:xfrm>
              <a:off x="813430" y="1669365"/>
              <a:ext cx="3976833" cy="9712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  <a:defRPr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百位上的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个百减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个百等于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个百，十位上的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个十减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个十等于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个十，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个百和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个十合起来是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220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8"/>
          <p:cNvGrpSpPr/>
          <p:nvPr/>
        </p:nvGrpSpPr>
        <p:grpSpPr bwMode="auto">
          <a:xfrm>
            <a:off x="2123728" y="2859782"/>
            <a:ext cx="3200400" cy="1143000"/>
            <a:chOff x="3985592" y="3886200"/>
            <a:chExt cx="3200400" cy="1143000"/>
          </a:xfrm>
        </p:grpSpPr>
        <p:sp>
          <p:nvSpPr>
            <p:cNvPr id="31" name="Text Box 6"/>
            <p:cNvSpPr txBox="1">
              <a:spLocks noChangeArrowheads="1"/>
            </p:cNvSpPr>
            <p:nvPr/>
          </p:nvSpPr>
          <p:spPr bwMode="auto">
            <a:xfrm>
              <a:off x="4191000" y="3886200"/>
              <a:ext cx="2057400" cy="57943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3 4 0</a:t>
              </a:r>
              <a:endPara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32" name="Text Box 6"/>
            <p:cNvSpPr txBox="1">
              <a:spLocks noChangeArrowheads="1"/>
            </p:cNvSpPr>
            <p:nvPr/>
          </p:nvSpPr>
          <p:spPr bwMode="auto">
            <a:xfrm>
              <a:off x="3985592" y="4362450"/>
              <a:ext cx="3200400" cy="57943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－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1 2 0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cxnSp>
          <p:nvCxnSpPr>
            <p:cNvPr id="33" name="直接连接符 7"/>
            <p:cNvCxnSpPr>
              <a:cxnSpLocks noChangeShapeType="1"/>
            </p:cNvCxnSpPr>
            <p:nvPr/>
          </p:nvCxnSpPr>
          <p:spPr bwMode="auto">
            <a:xfrm>
              <a:off x="4133056" y="5029200"/>
              <a:ext cx="182880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3558208" y="4002782"/>
            <a:ext cx="685800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0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2694112" y="4002782"/>
            <a:ext cx="685800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3108003" y="4008537"/>
            <a:ext cx="415925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65173" y="474807"/>
            <a:ext cx="8427307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小丽有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个计算器后，还剩多少元？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27584" y="1203598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340-120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974883" y="1194887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 bwMode="auto">
          <a:xfrm>
            <a:off x="755576" y="1918007"/>
            <a:ext cx="2262837" cy="1013783"/>
            <a:chOff x="1257085" y="967627"/>
            <a:chExt cx="2254465" cy="1450605"/>
          </a:xfrm>
        </p:grpSpPr>
        <p:pic>
          <p:nvPicPr>
            <p:cNvPr id="44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文本框 3"/>
            <p:cNvSpPr txBox="1">
              <a:spLocks noChangeArrowheads="1"/>
            </p:cNvSpPr>
            <p:nvPr/>
          </p:nvSpPr>
          <p:spPr bwMode="auto">
            <a:xfrm>
              <a:off x="1614645" y="1284847"/>
              <a:ext cx="1817945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流程图: 可选过程 45"/>
          <p:cNvSpPr/>
          <p:nvPr/>
        </p:nvSpPr>
        <p:spPr>
          <a:xfrm>
            <a:off x="2843808" y="2064876"/>
            <a:ext cx="2394150" cy="578882"/>
          </a:xfrm>
          <a:prstGeom prst="flowChartAlternateProcess">
            <a:avLst/>
          </a:prstGeom>
          <a:noFill/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用竖式计算法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436096" y="1059582"/>
            <a:ext cx="3133995" cy="3384376"/>
            <a:chOff x="5652120" y="1059582"/>
            <a:chExt cx="3133995" cy="3384376"/>
          </a:xfrm>
        </p:grpSpPr>
        <p:sp>
          <p:nvSpPr>
            <p:cNvPr id="48" name="云形标注 5"/>
            <p:cNvSpPr>
              <a:spLocks noChangeArrowheads="1"/>
            </p:cNvSpPr>
            <p:nvPr/>
          </p:nvSpPr>
          <p:spPr bwMode="auto">
            <a:xfrm>
              <a:off x="5652120" y="1059582"/>
              <a:ext cx="3133995" cy="2449958"/>
            </a:xfrm>
            <a:prstGeom prst="cloudCallout">
              <a:avLst>
                <a:gd name="adj1" fmla="val 9394"/>
                <a:gd name="adj2" fmla="val 66090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"/>
            <p:cNvSpPr>
              <a:spLocks noChangeArrowheads="1"/>
            </p:cNvSpPr>
            <p:nvPr/>
          </p:nvSpPr>
          <p:spPr bwMode="auto">
            <a:xfrm>
              <a:off x="5913022" y="1347614"/>
              <a:ext cx="2668494" cy="171739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相同数位要对齐。可以根据“被减数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差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减数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 检验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结果是否正确。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0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687269" y="3352750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1" name="组合 5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2" name="图片 5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41" grpId="0"/>
      <p:bldP spid="42" grpId="0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17781" y="483518"/>
            <a:ext cx="8352928" cy="1200329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小丽有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340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，买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计算器后，还剩多少元？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4831" y="1879012"/>
            <a:ext cx="6096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696" y="2239052"/>
            <a:ext cx="6096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696" y="2599092"/>
            <a:ext cx="6096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052913"/>
            <a:ext cx="482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4462" y="2389262"/>
            <a:ext cx="482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078801"/>
            <a:ext cx="482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374747"/>
            <a:ext cx="482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779662"/>
            <a:ext cx="635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矩形 35"/>
          <p:cNvSpPr/>
          <p:nvPr/>
        </p:nvSpPr>
        <p:spPr>
          <a:xfrm>
            <a:off x="6478677" y="2603347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46417" y="3154112"/>
            <a:ext cx="3262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340-120=220(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893744" y="3931191"/>
            <a:ext cx="3262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答：还剩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547663" y="483518"/>
            <a:ext cx="6912769" cy="1077218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光明小学共有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学生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876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，其中女生有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448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人，男生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有多少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23528" y="411510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240029" y="1868321"/>
            <a:ext cx="6860363" cy="2675694"/>
            <a:chOff x="1979712" y="3057530"/>
            <a:chExt cx="6149255" cy="2675694"/>
          </a:xfrm>
        </p:grpSpPr>
        <p:sp>
          <p:nvSpPr>
            <p:cNvPr id="22" name="云形标注 5"/>
            <p:cNvSpPr>
              <a:spLocks noChangeArrowheads="1"/>
            </p:cNvSpPr>
            <p:nvPr/>
          </p:nvSpPr>
          <p:spPr bwMode="auto">
            <a:xfrm>
              <a:off x="1979712" y="3057530"/>
              <a:ext cx="4268664" cy="2431621"/>
            </a:xfrm>
            <a:prstGeom prst="cloudCallout">
              <a:avLst>
                <a:gd name="adj1" fmla="val 59742"/>
                <a:gd name="adj2" fmla="val 2172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902630" y="3219821"/>
              <a:ext cx="1226337" cy="1621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2513635" y="3328911"/>
              <a:ext cx="3528391" cy="24043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根据理解题意，一共的人数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女生人数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男生人数，也就是求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876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与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448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的差，用减法。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39551" y="393507"/>
            <a:ext cx="8352929" cy="954107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光明小学共有学生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876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人，其中女生有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448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人，男生有多少人？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7784" y="149163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876-448=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11960" y="1462013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Group 3"/>
          <p:cNvGrpSpPr/>
          <p:nvPr/>
        </p:nvGrpSpPr>
        <p:grpSpPr bwMode="auto">
          <a:xfrm>
            <a:off x="3347864" y="2787774"/>
            <a:ext cx="2160588" cy="1295400"/>
            <a:chOff x="0" y="0"/>
            <a:chExt cx="1361" cy="816"/>
          </a:xfrm>
        </p:grpSpPr>
        <p:sp>
          <p:nvSpPr>
            <p:cNvPr id="31" name="Rectangle 4"/>
            <p:cNvSpPr>
              <a:spLocks noChangeArrowheads="1"/>
            </p:cNvSpPr>
            <p:nvPr/>
          </p:nvSpPr>
          <p:spPr bwMode="auto">
            <a:xfrm>
              <a:off x="227" y="566"/>
              <a:ext cx="250" cy="250"/>
            </a:xfrm>
            <a:prstGeom prst="rect">
              <a:avLst/>
            </a:prstGeom>
            <a:noFill/>
            <a:ln w="1905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2" name="Group 5"/>
            <p:cNvGrpSpPr/>
            <p:nvPr/>
          </p:nvGrpSpPr>
          <p:grpSpPr bwMode="auto">
            <a:xfrm>
              <a:off x="0" y="0"/>
              <a:ext cx="1361" cy="572"/>
              <a:chOff x="0" y="0"/>
              <a:chExt cx="1542" cy="620"/>
            </a:xfrm>
          </p:grpSpPr>
          <p:sp>
            <p:nvSpPr>
              <p:cNvPr id="35" name="Rectangle 6"/>
              <p:cNvSpPr>
                <a:spLocks noChangeArrowheads="1"/>
              </p:cNvSpPr>
              <p:nvPr/>
            </p:nvSpPr>
            <p:spPr bwMode="auto">
              <a:xfrm>
                <a:off x="154" y="224"/>
                <a:ext cx="526" cy="3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 4</a:t>
                </a:r>
                <a:endParaRPr lang="zh-CN" altLang="en-US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36" name="Group 7"/>
              <p:cNvGrpSpPr/>
              <p:nvPr/>
            </p:nvGrpSpPr>
            <p:grpSpPr bwMode="auto">
              <a:xfrm>
                <a:off x="0" y="0"/>
                <a:ext cx="1542" cy="619"/>
                <a:chOff x="0" y="0"/>
                <a:chExt cx="908" cy="619"/>
              </a:xfrm>
            </p:grpSpPr>
            <p:sp>
              <p:nvSpPr>
                <p:cNvPr id="37" name="Rectangle 8"/>
                <p:cNvSpPr>
                  <a:spLocks noChangeArrowheads="1"/>
                </p:cNvSpPr>
                <p:nvPr/>
              </p:nvSpPr>
              <p:spPr bwMode="auto">
                <a:xfrm>
                  <a:off x="645" y="0"/>
                  <a:ext cx="163" cy="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 b="1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 b="1">
                      <a:solidFill>
                        <a:schemeClr val="tx1"/>
                      </a:solidFill>
                      <a:latin typeface="华文新魏" pitchFamily="2" charset="-122"/>
                      <a:ea typeface="华文新魏" pitchFamily="2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 b="1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>
                      <a:latin typeface="宋体" panose="02010600030101010101" pitchFamily="2" charset="-122"/>
                      <a:ea typeface="宋体" panose="02010600030101010101" pitchFamily="2" charset="-122"/>
                    </a:rPr>
                    <a:t>6</a:t>
                  </a:r>
                  <a:endParaRPr lang="zh-CN" altLang="en-US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" name="Rectangle 9"/>
                <p:cNvSpPr>
                  <a:spLocks noChangeArrowheads="1"/>
                </p:cNvSpPr>
                <p:nvPr/>
              </p:nvSpPr>
              <p:spPr bwMode="auto">
                <a:xfrm>
                  <a:off x="645" y="223"/>
                  <a:ext cx="163" cy="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 b="1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 b="1">
                      <a:solidFill>
                        <a:schemeClr val="tx1"/>
                      </a:solidFill>
                      <a:latin typeface="华文新魏" pitchFamily="2" charset="-122"/>
                      <a:ea typeface="华文新魏" pitchFamily="2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 b="1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dirty="0">
                      <a:latin typeface="宋体" panose="02010600030101010101" pitchFamily="2" charset="-122"/>
                      <a:ea typeface="宋体" panose="02010600030101010101" pitchFamily="2" charset="-122"/>
                    </a:rPr>
                    <a:t>8</a:t>
                  </a:r>
                  <a:endParaRPr lang="zh-CN" altLang="en-US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" name="Rectangle 10"/>
                <p:cNvSpPr>
                  <a:spLocks noChangeArrowheads="1"/>
                </p:cNvSpPr>
                <p:nvPr/>
              </p:nvSpPr>
              <p:spPr bwMode="auto">
                <a:xfrm>
                  <a:off x="418" y="0"/>
                  <a:ext cx="164" cy="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 b="1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 b="1">
                      <a:solidFill>
                        <a:schemeClr val="tx1"/>
                      </a:solidFill>
                      <a:latin typeface="华文新魏" pitchFamily="2" charset="-122"/>
                      <a:ea typeface="华文新魏" pitchFamily="2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 b="1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dirty="0">
                      <a:latin typeface="宋体" panose="02010600030101010101" pitchFamily="2" charset="-122"/>
                      <a:ea typeface="宋体" panose="02010600030101010101" pitchFamily="2" charset="-122"/>
                    </a:rPr>
                    <a:t>7</a:t>
                  </a:r>
                  <a:endParaRPr lang="zh-CN" altLang="en-US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0" name="Rectangle 11"/>
                <p:cNvSpPr>
                  <a:spLocks noChangeArrowheads="1"/>
                </p:cNvSpPr>
                <p:nvPr/>
              </p:nvSpPr>
              <p:spPr bwMode="auto">
                <a:xfrm>
                  <a:off x="418" y="223"/>
                  <a:ext cx="144" cy="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 b="1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 b="1">
                      <a:solidFill>
                        <a:schemeClr val="tx1"/>
                      </a:solidFill>
                      <a:latin typeface="华文新魏" pitchFamily="2" charset="-122"/>
                      <a:ea typeface="华文新魏" pitchFamily="2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 b="1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dirty="0">
                      <a:latin typeface="宋体" panose="02010600030101010101" pitchFamily="2" charset="-122"/>
                      <a:ea typeface="宋体" panose="02010600030101010101" pitchFamily="2" charset="-122"/>
                    </a:rPr>
                    <a:t>4</a:t>
                  </a:r>
                  <a:endParaRPr lang="zh-CN" altLang="en-US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1" name="Rectangle 12"/>
                <p:cNvSpPr>
                  <a:spLocks noChangeArrowheads="1"/>
                </p:cNvSpPr>
                <p:nvPr/>
              </p:nvSpPr>
              <p:spPr bwMode="auto">
                <a:xfrm>
                  <a:off x="91" y="0"/>
                  <a:ext cx="249" cy="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 b="1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 b="1">
                      <a:solidFill>
                        <a:schemeClr val="tx1"/>
                      </a:solidFill>
                      <a:latin typeface="华文新魏" pitchFamily="2" charset="-122"/>
                      <a:ea typeface="华文新魏" pitchFamily="2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 b="1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>
                      <a:latin typeface="宋体" panose="02010600030101010101" pitchFamily="2" charset="-122"/>
                      <a:ea typeface="宋体" panose="02010600030101010101" pitchFamily="2" charset="-122"/>
                    </a:rPr>
                    <a:t> 8</a:t>
                  </a:r>
                  <a:endParaRPr lang="zh-CN" altLang="en-US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" name="Rectangle 13"/>
                <p:cNvSpPr>
                  <a:spLocks noChangeArrowheads="1"/>
                </p:cNvSpPr>
                <p:nvPr/>
              </p:nvSpPr>
              <p:spPr bwMode="auto">
                <a:xfrm>
                  <a:off x="13" y="295"/>
                  <a:ext cx="143" cy="3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 b="1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 b="1">
                      <a:solidFill>
                        <a:schemeClr val="tx1"/>
                      </a:solidFill>
                      <a:latin typeface="华文新魏" pitchFamily="2" charset="-122"/>
                      <a:ea typeface="华文新魏" pitchFamily="2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 b="1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-</a:t>
                  </a:r>
                  <a:endParaRPr lang="zh-CN" altLang="en-US" sz="240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3" name="Line 14"/>
                <p:cNvSpPr>
                  <a:spLocks noChangeShapeType="1"/>
                </p:cNvSpPr>
                <p:nvPr/>
              </p:nvSpPr>
              <p:spPr bwMode="auto">
                <a:xfrm>
                  <a:off x="0" y="565"/>
                  <a:ext cx="9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3" name="Rectangle 15"/>
            <p:cNvSpPr>
              <a:spLocks noChangeArrowheads="1"/>
            </p:cNvSpPr>
            <p:nvPr/>
          </p:nvSpPr>
          <p:spPr bwMode="auto">
            <a:xfrm>
              <a:off x="612" y="566"/>
              <a:ext cx="250" cy="250"/>
            </a:xfrm>
            <a:prstGeom prst="rect">
              <a:avLst/>
            </a:prstGeom>
            <a:noFill/>
            <a:ln w="1905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" name="Rectangle 16"/>
            <p:cNvSpPr>
              <a:spLocks noChangeArrowheads="1"/>
            </p:cNvSpPr>
            <p:nvPr/>
          </p:nvSpPr>
          <p:spPr bwMode="auto">
            <a:xfrm>
              <a:off x="975" y="566"/>
              <a:ext cx="250" cy="250"/>
            </a:xfrm>
            <a:prstGeom prst="rect">
              <a:avLst/>
            </a:prstGeom>
            <a:noFill/>
            <a:ln w="1905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2" name="Text Box 44"/>
          <p:cNvSpPr txBox="1">
            <a:spLocks noChangeArrowheads="1"/>
          </p:cNvSpPr>
          <p:nvPr/>
        </p:nvSpPr>
        <p:spPr bwMode="auto">
          <a:xfrm>
            <a:off x="3707904" y="3579937"/>
            <a:ext cx="358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en-US" altLang="zh-CN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3" name="Text Box 45"/>
          <p:cNvSpPr txBox="1">
            <a:spLocks noChangeArrowheads="1"/>
          </p:cNvSpPr>
          <p:nvPr/>
        </p:nvSpPr>
        <p:spPr bwMode="auto">
          <a:xfrm>
            <a:off x="4284167" y="3579937"/>
            <a:ext cx="358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 Box 46"/>
          <p:cNvSpPr txBox="1">
            <a:spLocks noChangeArrowheads="1"/>
          </p:cNvSpPr>
          <p:nvPr/>
        </p:nvSpPr>
        <p:spPr bwMode="auto">
          <a:xfrm>
            <a:off x="4860429" y="3579937"/>
            <a:ext cx="358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en-US" altLang="zh-CN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" name="Rectangle 51"/>
          <p:cNvSpPr>
            <a:spLocks noChangeArrowheads="1"/>
          </p:cNvSpPr>
          <p:nvPr/>
        </p:nvSpPr>
        <p:spPr bwMode="auto">
          <a:xfrm>
            <a:off x="4355927" y="2643758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anose="05020102010507070707" pitchFamily="18" charset="2"/>
              </a:rPr>
              <a:t>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9" name="Group 52"/>
          <p:cNvGrpSpPr/>
          <p:nvPr/>
        </p:nvGrpSpPr>
        <p:grpSpPr bwMode="auto">
          <a:xfrm>
            <a:off x="5148263" y="1923678"/>
            <a:ext cx="3107732" cy="1200254"/>
            <a:chOff x="0" y="-12"/>
            <a:chExt cx="3385" cy="2746"/>
          </a:xfrm>
          <a:noFill/>
        </p:grpSpPr>
        <p:sp>
          <p:nvSpPr>
            <p:cNvPr id="70" name="箭头 442"/>
            <p:cNvSpPr>
              <a:spLocks noChangeShapeType="1"/>
            </p:cNvSpPr>
            <p:nvPr/>
          </p:nvSpPr>
          <p:spPr bwMode="auto">
            <a:xfrm flipV="1">
              <a:off x="0" y="1928"/>
              <a:ext cx="340" cy="340"/>
            </a:xfrm>
            <a:prstGeom prst="line">
              <a:avLst/>
            </a:prstGeom>
            <a:grpFill/>
            <a:ln w="444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Text Box 55"/>
            <p:cNvSpPr txBox="1">
              <a:spLocks noChangeArrowheads="1"/>
            </p:cNvSpPr>
            <p:nvPr/>
          </p:nvSpPr>
          <p:spPr bwMode="auto">
            <a:xfrm>
              <a:off x="340" y="-12"/>
              <a:ext cx="3045" cy="2746"/>
            </a:xfrm>
            <a:prstGeom prst="rect">
              <a:avLst/>
            </a:prstGeom>
            <a:grpFill/>
            <a:ln w="28575">
              <a:solidFill>
                <a:schemeClr val="tx2">
                  <a:lumMod val="60000"/>
                  <a:lumOff val="40000"/>
                </a:schemeClr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个位上的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不够减，从十位上退1作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3" name="Group 56"/>
          <p:cNvGrpSpPr/>
          <p:nvPr/>
        </p:nvGrpSpPr>
        <p:grpSpPr bwMode="auto">
          <a:xfrm>
            <a:off x="1229094" y="2079920"/>
            <a:ext cx="3288489" cy="840327"/>
            <a:chOff x="228" y="339"/>
            <a:chExt cx="3074" cy="2617"/>
          </a:xfrm>
          <a:noFill/>
        </p:grpSpPr>
        <p:sp>
          <p:nvSpPr>
            <p:cNvPr id="74" name="箭头 452"/>
            <p:cNvSpPr>
              <a:spLocks noChangeShapeType="1"/>
            </p:cNvSpPr>
            <p:nvPr/>
          </p:nvSpPr>
          <p:spPr bwMode="auto">
            <a:xfrm flipH="1" flipV="1">
              <a:off x="2609" y="1246"/>
              <a:ext cx="693" cy="1247"/>
            </a:xfrm>
            <a:prstGeom prst="line">
              <a:avLst/>
            </a:prstGeom>
            <a:grpFill/>
            <a:ln w="476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Text Box 59"/>
            <p:cNvSpPr txBox="1">
              <a:spLocks noChangeArrowheads="1"/>
            </p:cNvSpPr>
            <p:nvPr/>
          </p:nvSpPr>
          <p:spPr bwMode="auto">
            <a:xfrm>
              <a:off x="228" y="339"/>
              <a:ext cx="2372" cy="2617"/>
            </a:xfrm>
            <a:prstGeom prst="rect">
              <a:avLst/>
            </a:prstGeom>
            <a:grpFill/>
            <a:ln w="28575">
              <a:solidFill>
                <a:schemeClr val="tx2">
                  <a:lumMod val="60000"/>
                  <a:lumOff val="40000"/>
                </a:schemeClr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十位上的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退1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还剩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3" grpId="0"/>
      <p:bldP spid="62" grpId="0" autoUpdateAnimBg="0"/>
      <p:bldP spid="63" grpId="0" autoUpdateAnimBg="0"/>
      <p:bldP spid="64" grpId="0" autoUpdateAnimBg="0"/>
      <p:bldP spid="68" grpId="0" autoUpdateAnimBg="0"/>
    </p:bldLst>
  </p:timing>
</p:sld>
</file>

<file path=ppt/tags/tag1.xml><?xml version="1.0" encoding="utf-8"?>
<p:tagLst xmlns:p="http://schemas.openxmlformats.org/presentationml/2006/main">
  <p:tag name="KSO_WPP_MARK_KEY" val="d53bf311-5b6d-4435-a127-af4205a64786"/>
  <p:tag name="COMMONDATA" val="eyJoZGlkIjoiNTEwZDYwYjA4ODUyYzA2MmI0M2EzZjhhMWY0NWI4Y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1323</Words>
  <Application>WPS 演示</Application>
  <PresentationFormat>全屏显示(16:9)</PresentationFormat>
  <Paragraphs>343</Paragraphs>
  <Slides>16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华文楷体</vt:lpstr>
      <vt:lpstr>微软雅黑</vt:lpstr>
      <vt:lpstr>Times New Roman</vt:lpstr>
      <vt:lpstr>幼圆</vt:lpstr>
      <vt:lpstr>等线</vt:lpstr>
      <vt:lpstr>楷体</vt:lpstr>
      <vt:lpstr>华文新魏</vt:lpstr>
      <vt:lpstr>Calibri</vt:lpstr>
      <vt:lpstr>Wingdings 2</vt:lpstr>
      <vt:lpstr>Arial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dcterms:created xsi:type="dcterms:W3CDTF">2017-03-17T02:28:00Z</dcterms:created>
  <dcterms:modified xsi:type="dcterms:W3CDTF">2023-01-30T08:18:12Z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6038AADAA4494696B3ACA1983DB6F90D</vt:lpwstr>
  </property>
</Properties>
</file>