
<file path=[Content_Types].xml><?xml version="1.0" encoding="utf-8"?>
<Types xmlns="http://schemas.openxmlformats.org/package/2006/content-types">
  <Default Extension="wav" ContentType="audio/x-wav"/>
  <Default Extension="png" ContentType="image/png"/>
  <Default Extension="wmf" ContentType="image/x-wmf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6"/>
  </p:notesMasterIdLst>
  <p:sldIdLst>
    <p:sldId id="564" r:id="rId3"/>
    <p:sldId id="510" r:id="rId4"/>
    <p:sldId id="472" r:id="rId5"/>
    <p:sldId id="527" r:id="rId7"/>
    <p:sldId id="555" r:id="rId8"/>
    <p:sldId id="551" r:id="rId9"/>
    <p:sldId id="557" r:id="rId10"/>
    <p:sldId id="552" r:id="rId11"/>
    <p:sldId id="558" r:id="rId12"/>
    <p:sldId id="559" r:id="rId13"/>
    <p:sldId id="524" r:id="rId14"/>
    <p:sldId id="548" r:id="rId15"/>
    <p:sldId id="518" r:id="rId16"/>
    <p:sldId id="560" r:id="rId17"/>
    <p:sldId id="561" r:id="rId18"/>
    <p:sldId id="562" r:id="rId19"/>
    <p:sldId id="507" r:id="rId20"/>
    <p:sldId id="563" r:id="rId21"/>
    <p:sldId id="501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70C0"/>
    <a:srgbClr val="009900"/>
    <a:srgbClr val="FF9F9F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28396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三位数的加减法  三位数的减法（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1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1.wav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audio" Target="../media/audio1.wav"/><Relationship Id="rId5" Type="http://schemas.openxmlformats.org/officeDocument/2006/relationships/audio" Target="../media/audio2.wav"/><Relationship Id="rId4" Type="http://schemas.openxmlformats.org/officeDocument/2006/relationships/audio" Target="../media/audio3.wav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2.wav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2.wav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2.wav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1.xml"/><Relationship Id="rId2" Type="http://schemas.openxmlformats.org/officeDocument/2006/relationships/image" Target="../media/image18.emf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1.xml"/><Relationship Id="rId2" Type="http://schemas.openxmlformats.org/officeDocument/2006/relationships/image" Target="../media/image18.emf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11.xml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11.xml"/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99992" cy="424168"/>
            <a:chOff x="0" y="0"/>
            <a:chExt cx="4499992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4499992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155855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三位数的减法</a:t>
            </a:r>
            <a:endParaRPr lang="en-US" altLang="zh-CN" sz="48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algn="ctr" defTabSz="91440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时</a:t>
            </a:r>
            <a:endParaRPr lang="en-US" altLang="zh-CN" sz="2400" b="1" dirty="0" smtClea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2693" y="535273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三位数的加减法</a:t>
            </a:r>
            <a:endParaRPr lang="zh-CN" altLang="en-US" sz="3200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677720" y="338300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800-736=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73127" y="3363838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95565" y="3945234"/>
            <a:ext cx="3344587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个座位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9552" y="483518"/>
            <a:ext cx="6637706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还剩多少个座位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2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29331" y="1601650"/>
            <a:ext cx="5098119" cy="169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云形标注 5"/>
          <p:cNvSpPr>
            <a:spLocks noChangeArrowheads="1"/>
          </p:cNvSpPr>
          <p:nvPr/>
        </p:nvSpPr>
        <p:spPr bwMode="auto">
          <a:xfrm>
            <a:off x="4681659" y="806562"/>
            <a:ext cx="3133995" cy="1117116"/>
          </a:xfrm>
          <a:prstGeom prst="cloudCallout">
            <a:avLst>
              <a:gd name="adj1" fmla="val -57470"/>
              <a:gd name="adj2" fmla="val 70919"/>
            </a:avLst>
          </a:prstGeom>
          <a:noFill/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4825675" y="987574"/>
            <a:ext cx="2907451" cy="7571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育林小学来看电影的学生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736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云形标注 5"/>
          <p:cNvSpPr>
            <a:spLocks noChangeArrowheads="1"/>
          </p:cNvSpPr>
          <p:nvPr/>
        </p:nvSpPr>
        <p:spPr bwMode="auto">
          <a:xfrm>
            <a:off x="1403648" y="1059582"/>
            <a:ext cx="3133995" cy="961998"/>
          </a:xfrm>
          <a:prstGeom prst="cloudCallout">
            <a:avLst>
              <a:gd name="adj1" fmla="val -9145"/>
              <a:gd name="adj2" fmla="val 73477"/>
            </a:avLst>
          </a:prstGeom>
          <a:noFill/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1918224" y="1131590"/>
            <a:ext cx="2259379" cy="8309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电影院里有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个座位。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11560" y="915566"/>
            <a:ext cx="31683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Group 3"/>
          <p:cNvGrpSpPr/>
          <p:nvPr/>
        </p:nvGrpSpPr>
        <p:grpSpPr bwMode="auto">
          <a:xfrm>
            <a:off x="1763688" y="1931144"/>
            <a:ext cx="2709864" cy="1393825"/>
            <a:chOff x="-170" y="0"/>
            <a:chExt cx="1707" cy="878"/>
          </a:xfrm>
        </p:grpSpPr>
        <p:grpSp>
          <p:nvGrpSpPr>
            <p:cNvPr id="42" name="Group 4"/>
            <p:cNvGrpSpPr/>
            <p:nvPr/>
          </p:nvGrpSpPr>
          <p:grpSpPr bwMode="auto">
            <a:xfrm>
              <a:off x="-167" y="0"/>
              <a:ext cx="1704" cy="878"/>
              <a:chOff x="-167" y="0"/>
              <a:chExt cx="1704" cy="878"/>
            </a:xfrm>
          </p:grpSpPr>
          <p:sp>
            <p:nvSpPr>
              <p:cNvPr id="44" name="Text Box 5"/>
              <p:cNvSpPr txBox="1">
                <a:spLocks noChangeArrowheads="1"/>
              </p:cNvSpPr>
              <p:nvPr/>
            </p:nvSpPr>
            <p:spPr bwMode="auto">
              <a:xfrm>
                <a:off x="-32" y="0"/>
                <a:ext cx="1569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35000"/>
                  </a:spcBef>
                  <a:buFontTx/>
                  <a:buNone/>
                </a:pPr>
                <a:r>
                  <a:rPr lang="en-US" altLang="zh-CN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3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3 3 </a:t>
                </a:r>
                <a:r>
                  <a:rPr lang="en-US" altLang="zh-CN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ct val="35000"/>
                  </a:spcBef>
                  <a:buFontTx/>
                  <a:buNone/>
                </a:pPr>
                <a:r>
                  <a:rPr lang="en-US" altLang="zh-CN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2 </a:t>
                </a:r>
                <a:r>
                  <a:rPr lang="en-US" altLang="zh-CN" sz="3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 </a:t>
                </a:r>
                <a:r>
                  <a:rPr lang="en-US" altLang="zh-CN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6"/>
              <p:cNvSpPr>
                <a:spLocks noChangeShapeType="1"/>
              </p:cNvSpPr>
              <p:nvPr/>
            </p:nvSpPr>
            <p:spPr bwMode="auto">
              <a:xfrm>
                <a:off x="-167" y="858"/>
                <a:ext cx="13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3" name="Text Box 7"/>
            <p:cNvSpPr txBox="1">
              <a:spLocks noChangeArrowheads="1"/>
            </p:cNvSpPr>
            <p:nvPr/>
          </p:nvSpPr>
          <p:spPr bwMode="auto">
            <a:xfrm>
              <a:off x="-170" y="451"/>
              <a:ext cx="408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35000"/>
                </a:spcBef>
                <a:buFontTx/>
                <a:buNone/>
              </a:pPr>
              <a:r>
                <a:rPr lang="en-US" altLang="zh-CN" sz="3600" b="0">
                  <a:latin typeface="黑体" panose="02010609060101010101" pitchFamily="49" charset="-122"/>
                  <a:ea typeface="黑体" panose="02010609060101010101" pitchFamily="49" charset="-122"/>
                </a:rPr>
                <a:t>-</a:t>
              </a:r>
              <a:endParaRPr lang="zh-CN" altLang="en-US" sz="36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5" name="Text Box 15"/>
          <p:cNvSpPr txBox="1">
            <a:spLocks noChangeArrowheads="1"/>
          </p:cNvSpPr>
          <p:nvPr/>
        </p:nvSpPr>
        <p:spPr bwMode="auto">
          <a:xfrm>
            <a:off x="2897436" y="3293789"/>
            <a:ext cx="431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5000"/>
              </a:spcBef>
              <a:buFontTx/>
              <a:buNone/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16"/>
          <p:cNvSpPr txBox="1">
            <a:spLocks noChangeArrowheads="1"/>
          </p:cNvSpPr>
          <p:nvPr/>
        </p:nvSpPr>
        <p:spPr bwMode="auto">
          <a:xfrm>
            <a:off x="3329484" y="3293789"/>
            <a:ext cx="431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5000"/>
              </a:spcBef>
              <a:buFontTx/>
              <a:buNone/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2491358" y="1491630"/>
            <a:ext cx="477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sym typeface="Wingdings 2" pitchFamily="18" charset="2"/>
              </a:rPr>
              <a:t>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62" name="Rectangle 20"/>
          <p:cNvSpPr>
            <a:spLocks noChangeArrowheads="1"/>
          </p:cNvSpPr>
          <p:nvPr/>
        </p:nvSpPr>
        <p:spPr bwMode="auto">
          <a:xfrm>
            <a:off x="2969196" y="1491630"/>
            <a:ext cx="477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sym typeface="Wingdings 2" pitchFamily="18" charset="2"/>
              </a:rPr>
              <a:t>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63" name="Group 3"/>
          <p:cNvGrpSpPr/>
          <p:nvPr/>
        </p:nvGrpSpPr>
        <p:grpSpPr bwMode="auto">
          <a:xfrm>
            <a:off x="5102496" y="1931144"/>
            <a:ext cx="2709864" cy="1393825"/>
            <a:chOff x="-170" y="0"/>
            <a:chExt cx="1707" cy="878"/>
          </a:xfrm>
        </p:grpSpPr>
        <p:grpSp>
          <p:nvGrpSpPr>
            <p:cNvPr id="64" name="Group 4"/>
            <p:cNvGrpSpPr/>
            <p:nvPr/>
          </p:nvGrpSpPr>
          <p:grpSpPr bwMode="auto">
            <a:xfrm>
              <a:off x="-167" y="0"/>
              <a:ext cx="1704" cy="878"/>
              <a:chOff x="-167" y="0"/>
              <a:chExt cx="1704" cy="878"/>
            </a:xfrm>
          </p:grpSpPr>
          <p:sp>
            <p:nvSpPr>
              <p:cNvPr id="66" name="Text Box 5"/>
              <p:cNvSpPr txBox="1">
                <a:spLocks noChangeArrowheads="1"/>
              </p:cNvSpPr>
              <p:nvPr/>
            </p:nvSpPr>
            <p:spPr bwMode="auto">
              <a:xfrm>
                <a:off x="-32" y="0"/>
                <a:ext cx="1569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35000"/>
                  </a:spcBef>
                  <a:buFontTx/>
                  <a:buNone/>
                </a:pPr>
                <a:r>
                  <a:rPr lang="en-US" altLang="zh-CN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3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4 1 </a:t>
                </a:r>
                <a:r>
                  <a:rPr lang="en-US" altLang="zh-CN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ct val="35000"/>
                  </a:spcBef>
                  <a:buFontTx/>
                  <a:buNone/>
                </a:pPr>
                <a:r>
                  <a:rPr lang="en-US" altLang="zh-CN" sz="3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3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3 5 8</a:t>
                </a:r>
                <a:endPara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Line 6"/>
              <p:cNvSpPr>
                <a:spLocks noChangeShapeType="1"/>
              </p:cNvSpPr>
              <p:nvPr/>
            </p:nvSpPr>
            <p:spPr bwMode="auto">
              <a:xfrm>
                <a:off x="-167" y="858"/>
                <a:ext cx="13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5" name="Text Box 7"/>
            <p:cNvSpPr txBox="1">
              <a:spLocks noChangeArrowheads="1"/>
            </p:cNvSpPr>
            <p:nvPr/>
          </p:nvSpPr>
          <p:spPr bwMode="auto">
            <a:xfrm>
              <a:off x="-170" y="451"/>
              <a:ext cx="408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35000"/>
                </a:spcBef>
                <a:buFontTx/>
                <a:buNone/>
              </a:pPr>
              <a:r>
                <a:rPr lang="en-US" altLang="zh-CN" sz="3600" b="0">
                  <a:latin typeface="黑体" panose="02010609060101010101" pitchFamily="49" charset="-122"/>
                  <a:ea typeface="黑体" panose="02010609060101010101" pitchFamily="49" charset="-122"/>
                </a:rPr>
                <a:t>-</a:t>
              </a:r>
              <a:endParaRPr lang="zh-CN" altLang="en-US" sz="36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8" name="Text Box 15"/>
          <p:cNvSpPr txBox="1">
            <a:spLocks noChangeArrowheads="1"/>
          </p:cNvSpPr>
          <p:nvPr/>
        </p:nvSpPr>
        <p:spPr bwMode="auto">
          <a:xfrm>
            <a:off x="6236244" y="3293789"/>
            <a:ext cx="431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500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6"/>
          <p:cNvSpPr txBox="1">
            <a:spLocks noChangeArrowheads="1"/>
          </p:cNvSpPr>
          <p:nvPr/>
        </p:nvSpPr>
        <p:spPr bwMode="auto">
          <a:xfrm>
            <a:off x="6668292" y="3293789"/>
            <a:ext cx="431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500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Rectangle 20"/>
          <p:cNvSpPr>
            <a:spLocks noChangeArrowheads="1"/>
          </p:cNvSpPr>
          <p:nvPr/>
        </p:nvSpPr>
        <p:spPr bwMode="auto">
          <a:xfrm>
            <a:off x="5758158" y="1491630"/>
            <a:ext cx="477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sym typeface="Wingdings 2" pitchFamily="18" charset="2"/>
              </a:rPr>
              <a:t>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71" name="Rectangle 20"/>
          <p:cNvSpPr>
            <a:spLocks noChangeArrowheads="1"/>
          </p:cNvSpPr>
          <p:nvPr/>
        </p:nvSpPr>
        <p:spPr bwMode="auto">
          <a:xfrm>
            <a:off x="6228184" y="1491630"/>
            <a:ext cx="477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sym typeface="Wingdings 2" pitchFamily="18" charset="2"/>
              </a:rPr>
              <a:t>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utoUpdateAnimBg="0"/>
      <p:bldP spid="56" grpId="0" autoUpdateAnimBg="0"/>
      <p:bldP spid="60" grpId="0" autoUpdateAnimBg="0"/>
      <p:bldP spid="62" grpId="0" autoUpdateAnimBg="0"/>
      <p:bldP spid="68" grpId="0" autoUpdateAnimBg="0"/>
      <p:bldP spid="69" grpId="0" autoUpdateAnimBg="0"/>
      <p:bldP spid="70" grpId="0" autoUpdateAnimBg="0"/>
      <p:bldP spid="7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19609" y="411510"/>
            <a:ext cx="545663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说一说错在哪里，再改正。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Group 4"/>
          <p:cNvGrpSpPr/>
          <p:nvPr/>
        </p:nvGrpSpPr>
        <p:grpSpPr bwMode="auto">
          <a:xfrm>
            <a:off x="3829918" y="962422"/>
            <a:ext cx="1871663" cy="936625"/>
            <a:chOff x="0" y="0"/>
            <a:chExt cx="1179" cy="590"/>
          </a:xfrm>
        </p:grpSpPr>
        <p:grpSp>
          <p:nvGrpSpPr>
            <p:cNvPr id="30" name="Group 5"/>
            <p:cNvGrpSpPr/>
            <p:nvPr/>
          </p:nvGrpSpPr>
          <p:grpSpPr bwMode="auto">
            <a:xfrm>
              <a:off x="0" y="0"/>
              <a:ext cx="1179" cy="590"/>
              <a:chOff x="0" y="0"/>
              <a:chExt cx="1179" cy="590"/>
            </a:xfrm>
          </p:grpSpPr>
          <p:sp>
            <p:nvSpPr>
              <p:cNvPr id="34" name="Text Box 6"/>
              <p:cNvSpPr txBox="1">
                <a:spLocks noChangeArrowheads="1"/>
              </p:cNvSpPr>
              <p:nvPr/>
            </p:nvSpPr>
            <p:spPr bwMode="auto">
              <a:xfrm>
                <a:off x="136" y="0"/>
                <a:ext cx="1043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4 0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1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Line 7"/>
              <p:cNvSpPr>
                <a:spLocks noChangeShapeType="1"/>
              </p:cNvSpPr>
              <p:nvPr/>
            </p:nvSpPr>
            <p:spPr bwMode="auto">
              <a:xfrm>
                <a:off x="0" y="590"/>
                <a:ext cx="99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" name="Text Box 8"/>
            <p:cNvSpPr txBox="1">
              <a:spLocks noChangeArrowheads="1"/>
            </p:cNvSpPr>
            <p:nvPr/>
          </p:nvSpPr>
          <p:spPr bwMode="auto">
            <a:xfrm>
              <a:off x="46" y="272"/>
              <a:ext cx="40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5000"/>
                </a:spcBef>
                <a:buFontTx/>
                <a:buNone/>
              </a:pPr>
              <a:r>
                <a:rPr lang="en-US" altLang="zh-CN" sz="2400" b="0" dirty="0">
                  <a:latin typeface="黑体" panose="02010609060101010101" pitchFamily="49" charset="-122"/>
                  <a:ea typeface="黑体" panose="02010609060101010101" pitchFamily="49" charset="-122"/>
                </a:rPr>
                <a:t>-</a:t>
              </a:r>
              <a:endPara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8" name="Group 9"/>
          <p:cNvGrpSpPr/>
          <p:nvPr/>
        </p:nvGrpSpPr>
        <p:grpSpPr bwMode="auto">
          <a:xfrm>
            <a:off x="1524868" y="3123009"/>
            <a:ext cx="2305050" cy="863600"/>
            <a:chOff x="45" y="0"/>
            <a:chExt cx="1452" cy="544"/>
          </a:xfrm>
        </p:grpSpPr>
        <p:grpSp>
          <p:nvGrpSpPr>
            <p:cNvPr id="49" name="Group 10"/>
            <p:cNvGrpSpPr/>
            <p:nvPr/>
          </p:nvGrpSpPr>
          <p:grpSpPr bwMode="auto">
            <a:xfrm>
              <a:off x="45" y="0"/>
              <a:ext cx="1452" cy="544"/>
              <a:chOff x="45" y="0"/>
              <a:chExt cx="1452" cy="544"/>
            </a:xfrm>
          </p:grpSpPr>
          <p:sp>
            <p:nvSpPr>
              <p:cNvPr id="51" name="Text Box 11"/>
              <p:cNvSpPr txBox="1">
                <a:spLocks noChangeArrowheads="1"/>
              </p:cNvSpPr>
              <p:nvPr/>
            </p:nvSpPr>
            <p:spPr bwMode="auto">
              <a:xfrm>
                <a:off x="136" y="0"/>
                <a:ext cx="1361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5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 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 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Line 12"/>
              <p:cNvSpPr>
                <a:spLocks noChangeShapeType="1"/>
              </p:cNvSpPr>
              <p:nvPr/>
            </p:nvSpPr>
            <p:spPr bwMode="auto">
              <a:xfrm>
                <a:off x="45" y="544"/>
                <a:ext cx="99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0" name="Text Box 13"/>
            <p:cNvSpPr txBox="1">
              <a:spLocks noChangeArrowheads="1"/>
            </p:cNvSpPr>
            <p:nvPr/>
          </p:nvSpPr>
          <p:spPr bwMode="auto">
            <a:xfrm>
              <a:off x="46" y="227"/>
              <a:ext cx="40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5000"/>
                </a:spcBef>
                <a:buFontTx/>
                <a:buNone/>
              </a:pPr>
              <a:r>
                <a:rPr lang="en-US" altLang="zh-CN" sz="24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Group 14"/>
          <p:cNvGrpSpPr/>
          <p:nvPr/>
        </p:nvGrpSpPr>
        <p:grpSpPr bwMode="auto">
          <a:xfrm>
            <a:off x="1380405" y="962422"/>
            <a:ext cx="1944687" cy="863601"/>
            <a:chOff x="-46" y="0"/>
            <a:chExt cx="1225" cy="544"/>
          </a:xfrm>
        </p:grpSpPr>
        <p:grpSp>
          <p:nvGrpSpPr>
            <p:cNvPr id="54" name="Group 15"/>
            <p:cNvGrpSpPr/>
            <p:nvPr/>
          </p:nvGrpSpPr>
          <p:grpSpPr bwMode="auto">
            <a:xfrm>
              <a:off x="-46" y="0"/>
              <a:ext cx="1225" cy="544"/>
              <a:chOff x="-46" y="0"/>
              <a:chExt cx="1225" cy="544"/>
            </a:xfrm>
          </p:grpSpPr>
          <p:sp>
            <p:nvSpPr>
              <p:cNvPr id="56" name="Text Box 16"/>
              <p:cNvSpPr txBox="1">
                <a:spLocks noChangeArrowheads="1"/>
              </p:cNvSpPr>
              <p:nvPr/>
            </p:nvSpPr>
            <p:spPr bwMode="auto">
              <a:xfrm>
                <a:off x="136" y="0"/>
                <a:ext cx="1043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5 1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3 6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Line 17"/>
              <p:cNvSpPr>
                <a:spLocks noChangeShapeType="1"/>
              </p:cNvSpPr>
              <p:nvPr/>
            </p:nvSpPr>
            <p:spPr bwMode="auto">
              <a:xfrm>
                <a:off x="-46" y="544"/>
                <a:ext cx="99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5" name="Text Box 18"/>
            <p:cNvSpPr txBox="1">
              <a:spLocks noChangeArrowheads="1"/>
            </p:cNvSpPr>
            <p:nvPr/>
          </p:nvSpPr>
          <p:spPr bwMode="auto">
            <a:xfrm>
              <a:off x="45" y="253"/>
              <a:ext cx="40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5000"/>
                </a:spcBef>
                <a:buFontTx/>
                <a:buNone/>
              </a:pPr>
              <a:r>
                <a:rPr lang="en-US" altLang="zh-CN" sz="2400" b="0" dirty="0">
                  <a:latin typeface="黑体" panose="02010609060101010101" pitchFamily="49" charset="-122"/>
                  <a:ea typeface="黑体" panose="02010609060101010101" pitchFamily="49" charset="-122"/>
                </a:rPr>
                <a:t>-</a:t>
              </a:r>
              <a:endPara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8" name="Group 19"/>
          <p:cNvGrpSpPr/>
          <p:nvPr/>
        </p:nvGrpSpPr>
        <p:grpSpPr bwMode="auto">
          <a:xfrm>
            <a:off x="6481042" y="3089672"/>
            <a:ext cx="1798638" cy="896938"/>
            <a:chOff x="46" y="0"/>
            <a:chExt cx="1133" cy="565"/>
          </a:xfrm>
        </p:grpSpPr>
        <p:grpSp>
          <p:nvGrpSpPr>
            <p:cNvPr id="59" name="Group 20"/>
            <p:cNvGrpSpPr/>
            <p:nvPr/>
          </p:nvGrpSpPr>
          <p:grpSpPr bwMode="auto">
            <a:xfrm>
              <a:off x="54" y="0"/>
              <a:ext cx="1125" cy="565"/>
              <a:chOff x="54" y="0"/>
              <a:chExt cx="1125" cy="565"/>
            </a:xfrm>
          </p:grpSpPr>
          <p:sp>
            <p:nvSpPr>
              <p:cNvPr id="61" name="Text Box 21"/>
              <p:cNvSpPr txBox="1">
                <a:spLocks noChangeArrowheads="1"/>
              </p:cNvSpPr>
              <p:nvPr/>
            </p:nvSpPr>
            <p:spPr bwMode="auto">
              <a:xfrm>
                <a:off x="136" y="0"/>
                <a:ext cx="1043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7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6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Line 22"/>
              <p:cNvSpPr>
                <a:spLocks noChangeShapeType="1"/>
              </p:cNvSpPr>
              <p:nvPr/>
            </p:nvSpPr>
            <p:spPr bwMode="auto">
              <a:xfrm>
                <a:off x="54" y="565"/>
                <a:ext cx="99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0" name="Text Box 23"/>
            <p:cNvSpPr txBox="1">
              <a:spLocks noChangeArrowheads="1"/>
            </p:cNvSpPr>
            <p:nvPr/>
          </p:nvSpPr>
          <p:spPr bwMode="auto">
            <a:xfrm>
              <a:off x="46" y="248"/>
              <a:ext cx="40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5000"/>
                </a:spcBef>
                <a:buFontTx/>
                <a:buNone/>
              </a:pPr>
              <a:r>
                <a:rPr lang="en-US" altLang="zh-CN" sz="2400" b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b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Group 24"/>
          <p:cNvGrpSpPr/>
          <p:nvPr/>
        </p:nvGrpSpPr>
        <p:grpSpPr bwMode="auto">
          <a:xfrm>
            <a:off x="6422306" y="962422"/>
            <a:ext cx="1798638" cy="936625"/>
            <a:chOff x="46" y="0"/>
            <a:chExt cx="1133" cy="590"/>
          </a:xfrm>
        </p:grpSpPr>
        <p:grpSp>
          <p:nvGrpSpPr>
            <p:cNvPr id="64" name="Group 25"/>
            <p:cNvGrpSpPr/>
            <p:nvPr/>
          </p:nvGrpSpPr>
          <p:grpSpPr bwMode="auto">
            <a:xfrm>
              <a:off x="136" y="0"/>
              <a:ext cx="1043" cy="590"/>
              <a:chOff x="136" y="0"/>
              <a:chExt cx="1043" cy="590"/>
            </a:xfrm>
          </p:grpSpPr>
          <p:sp>
            <p:nvSpPr>
              <p:cNvPr id="66" name="Text Box 26"/>
              <p:cNvSpPr txBox="1">
                <a:spLocks noChangeArrowheads="1"/>
              </p:cNvSpPr>
              <p:nvPr/>
            </p:nvSpPr>
            <p:spPr bwMode="auto">
              <a:xfrm>
                <a:off x="136" y="0"/>
                <a:ext cx="1043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7  0  5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6  9  6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Line 27"/>
              <p:cNvSpPr>
                <a:spLocks noChangeShapeType="1"/>
              </p:cNvSpPr>
              <p:nvPr/>
            </p:nvSpPr>
            <p:spPr bwMode="auto">
              <a:xfrm>
                <a:off x="136" y="590"/>
                <a:ext cx="99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5" name="Text Box 28"/>
            <p:cNvSpPr txBox="1">
              <a:spLocks noChangeArrowheads="1"/>
            </p:cNvSpPr>
            <p:nvPr/>
          </p:nvSpPr>
          <p:spPr bwMode="auto">
            <a:xfrm>
              <a:off x="46" y="253"/>
              <a:ext cx="40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5000"/>
                </a:spcBef>
                <a:buFontTx/>
                <a:buNone/>
              </a:pPr>
              <a:r>
                <a:rPr lang="en-US" altLang="zh-CN" sz="2400" b="0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Group 29"/>
          <p:cNvGrpSpPr/>
          <p:nvPr/>
        </p:nvGrpSpPr>
        <p:grpSpPr bwMode="auto">
          <a:xfrm>
            <a:off x="3972792" y="3103959"/>
            <a:ext cx="2376487" cy="882650"/>
            <a:chOff x="45" y="0"/>
            <a:chExt cx="1497" cy="556"/>
          </a:xfrm>
        </p:grpSpPr>
        <p:grpSp>
          <p:nvGrpSpPr>
            <p:cNvPr id="69" name="Group 30"/>
            <p:cNvGrpSpPr/>
            <p:nvPr/>
          </p:nvGrpSpPr>
          <p:grpSpPr bwMode="auto">
            <a:xfrm>
              <a:off x="45" y="0"/>
              <a:ext cx="1497" cy="556"/>
              <a:chOff x="45" y="0"/>
              <a:chExt cx="1497" cy="556"/>
            </a:xfrm>
          </p:grpSpPr>
          <p:sp>
            <p:nvSpPr>
              <p:cNvPr id="71" name="Text Box 31"/>
              <p:cNvSpPr txBox="1">
                <a:spLocks noChangeArrowheads="1"/>
              </p:cNvSpPr>
              <p:nvPr/>
            </p:nvSpPr>
            <p:spPr bwMode="auto">
              <a:xfrm>
                <a:off x="136" y="0"/>
                <a:ext cx="1406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4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0 0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Line 32"/>
              <p:cNvSpPr>
                <a:spLocks noChangeShapeType="1"/>
              </p:cNvSpPr>
              <p:nvPr/>
            </p:nvSpPr>
            <p:spPr bwMode="auto">
              <a:xfrm>
                <a:off x="45" y="556"/>
                <a:ext cx="99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0" name="Text Box 33"/>
            <p:cNvSpPr txBox="1">
              <a:spLocks noChangeArrowheads="1"/>
            </p:cNvSpPr>
            <p:nvPr/>
          </p:nvSpPr>
          <p:spPr bwMode="auto">
            <a:xfrm>
              <a:off x="46" y="239"/>
              <a:ext cx="40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5000"/>
                </a:spcBef>
                <a:buFontTx/>
                <a:buNone/>
              </a:pPr>
              <a:r>
                <a:rPr lang="en-US" altLang="zh-CN" sz="2400" b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b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Text Box 34"/>
          <p:cNvSpPr txBox="1">
            <a:spLocks noChangeArrowheads="1"/>
          </p:cNvSpPr>
          <p:nvPr/>
        </p:nvSpPr>
        <p:spPr bwMode="auto">
          <a:xfrm>
            <a:off x="1956643" y="1801366"/>
            <a:ext cx="360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35"/>
          <p:cNvSpPr txBox="1">
            <a:spLocks noChangeArrowheads="1"/>
          </p:cNvSpPr>
          <p:nvPr/>
        </p:nvSpPr>
        <p:spPr bwMode="auto">
          <a:xfrm>
            <a:off x="7717282" y="1970484"/>
            <a:ext cx="360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 Box 36"/>
          <p:cNvSpPr txBox="1">
            <a:spLocks noChangeArrowheads="1"/>
          </p:cNvSpPr>
          <p:nvPr/>
        </p:nvSpPr>
        <p:spPr bwMode="auto">
          <a:xfrm>
            <a:off x="7357243" y="1970484"/>
            <a:ext cx="360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37"/>
          <p:cNvSpPr txBox="1">
            <a:spLocks noChangeArrowheads="1"/>
          </p:cNvSpPr>
          <p:nvPr/>
        </p:nvSpPr>
        <p:spPr bwMode="auto">
          <a:xfrm>
            <a:off x="4332906" y="1970534"/>
            <a:ext cx="360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 Box 38"/>
          <p:cNvSpPr txBox="1">
            <a:spLocks noChangeArrowheads="1"/>
          </p:cNvSpPr>
          <p:nvPr/>
        </p:nvSpPr>
        <p:spPr bwMode="auto">
          <a:xfrm>
            <a:off x="4692947" y="1970484"/>
            <a:ext cx="360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 Box 39"/>
          <p:cNvSpPr txBox="1">
            <a:spLocks noChangeArrowheads="1"/>
          </p:cNvSpPr>
          <p:nvPr/>
        </p:nvSpPr>
        <p:spPr bwMode="auto">
          <a:xfrm>
            <a:off x="4909417" y="1970484"/>
            <a:ext cx="360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 Box 40"/>
          <p:cNvSpPr txBox="1">
            <a:spLocks noChangeArrowheads="1"/>
          </p:cNvSpPr>
          <p:nvPr/>
        </p:nvSpPr>
        <p:spPr bwMode="auto">
          <a:xfrm>
            <a:off x="7573266" y="3986758"/>
            <a:ext cx="360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 Box 41"/>
          <p:cNvSpPr txBox="1">
            <a:spLocks noChangeArrowheads="1"/>
          </p:cNvSpPr>
          <p:nvPr/>
        </p:nvSpPr>
        <p:spPr bwMode="auto">
          <a:xfrm>
            <a:off x="4476922" y="4058766"/>
            <a:ext cx="360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 Box 42"/>
          <p:cNvSpPr txBox="1">
            <a:spLocks noChangeArrowheads="1"/>
          </p:cNvSpPr>
          <p:nvPr/>
        </p:nvSpPr>
        <p:spPr bwMode="auto">
          <a:xfrm>
            <a:off x="4764954" y="4058766"/>
            <a:ext cx="360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 Box 43"/>
          <p:cNvSpPr txBox="1">
            <a:spLocks noChangeArrowheads="1"/>
          </p:cNvSpPr>
          <p:nvPr/>
        </p:nvSpPr>
        <p:spPr bwMode="auto">
          <a:xfrm>
            <a:off x="5052292" y="4058766"/>
            <a:ext cx="360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 Box 44"/>
          <p:cNvSpPr txBox="1">
            <a:spLocks noChangeArrowheads="1"/>
          </p:cNvSpPr>
          <p:nvPr/>
        </p:nvSpPr>
        <p:spPr bwMode="auto">
          <a:xfrm>
            <a:off x="2244674" y="1826518"/>
            <a:ext cx="360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 Box 45"/>
          <p:cNvSpPr txBox="1">
            <a:spLocks noChangeArrowheads="1"/>
          </p:cNvSpPr>
          <p:nvPr/>
        </p:nvSpPr>
        <p:spPr bwMode="auto">
          <a:xfrm>
            <a:off x="2604715" y="1826518"/>
            <a:ext cx="360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 Box 46"/>
          <p:cNvSpPr txBox="1">
            <a:spLocks noChangeArrowheads="1"/>
          </p:cNvSpPr>
          <p:nvPr/>
        </p:nvSpPr>
        <p:spPr bwMode="auto">
          <a:xfrm>
            <a:off x="1956643" y="4058766"/>
            <a:ext cx="360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 Box 47"/>
          <p:cNvSpPr txBox="1">
            <a:spLocks noChangeArrowheads="1"/>
          </p:cNvSpPr>
          <p:nvPr/>
        </p:nvSpPr>
        <p:spPr bwMode="auto">
          <a:xfrm>
            <a:off x="2029692" y="2114550"/>
            <a:ext cx="10810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" name="Text Box 48"/>
          <p:cNvSpPr txBox="1">
            <a:spLocks noChangeArrowheads="1"/>
          </p:cNvSpPr>
          <p:nvPr/>
        </p:nvSpPr>
        <p:spPr bwMode="auto">
          <a:xfrm>
            <a:off x="4476277" y="2204963"/>
            <a:ext cx="10810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" name="Text Box 49"/>
          <p:cNvSpPr txBox="1">
            <a:spLocks noChangeArrowheads="1"/>
          </p:cNvSpPr>
          <p:nvPr/>
        </p:nvSpPr>
        <p:spPr bwMode="auto">
          <a:xfrm>
            <a:off x="7307336" y="2186558"/>
            <a:ext cx="10810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 Box 51"/>
          <p:cNvSpPr txBox="1">
            <a:spLocks noChangeArrowheads="1"/>
          </p:cNvSpPr>
          <p:nvPr/>
        </p:nvSpPr>
        <p:spPr bwMode="auto">
          <a:xfrm>
            <a:off x="2316682" y="4058766"/>
            <a:ext cx="360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 Box 52"/>
          <p:cNvSpPr txBox="1">
            <a:spLocks noChangeArrowheads="1"/>
          </p:cNvSpPr>
          <p:nvPr/>
        </p:nvSpPr>
        <p:spPr bwMode="auto">
          <a:xfrm>
            <a:off x="2748731" y="4058766"/>
            <a:ext cx="360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Rectangle 53"/>
          <p:cNvSpPr>
            <a:spLocks noChangeArrowheads="1"/>
          </p:cNvSpPr>
          <p:nvPr/>
        </p:nvSpPr>
        <p:spPr bwMode="auto">
          <a:xfrm>
            <a:off x="6925318" y="2834630"/>
            <a:ext cx="576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" name="Rectangle 54"/>
          <p:cNvSpPr>
            <a:spLocks noChangeArrowheads="1"/>
          </p:cNvSpPr>
          <p:nvPr/>
        </p:nvSpPr>
        <p:spPr bwMode="auto">
          <a:xfrm>
            <a:off x="4765079" y="2834630"/>
            <a:ext cx="576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" name="Rectangle 55"/>
          <p:cNvSpPr>
            <a:spLocks noChangeArrowheads="1"/>
          </p:cNvSpPr>
          <p:nvPr/>
        </p:nvSpPr>
        <p:spPr bwMode="auto">
          <a:xfrm>
            <a:off x="1956766" y="2834630"/>
            <a:ext cx="576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" name="Rectangle 56"/>
          <p:cNvSpPr>
            <a:spLocks noChangeArrowheads="1"/>
          </p:cNvSpPr>
          <p:nvPr/>
        </p:nvSpPr>
        <p:spPr bwMode="auto">
          <a:xfrm>
            <a:off x="2316807" y="2834630"/>
            <a:ext cx="576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" name="Rectangle 57"/>
          <p:cNvSpPr>
            <a:spLocks noChangeArrowheads="1"/>
          </p:cNvSpPr>
          <p:nvPr/>
        </p:nvSpPr>
        <p:spPr bwMode="auto">
          <a:xfrm>
            <a:off x="4405039" y="2834630"/>
            <a:ext cx="576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" name="Rectangle 58"/>
          <p:cNvSpPr>
            <a:spLocks noChangeArrowheads="1"/>
          </p:cNvSpPr>
          <p:nvPr/>
        </p:nvSpPr>
        <p:spPr bwMode="auto">
          <a:xfrm>
            <a:off x="7213350" y="2834630"/>
            <a:ext cx="576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" name="AutoShape 24"/>
          <p:cNvSpPr>
            <a:spLocks noChangeArrowheads="1"/>
          </p:cNvSpPr>
          <p:nvPr/>
        </p:nvSpPr>
        <p:spPr bwMode="auto">
          <a:xfrm>
            <a:off x="444176" y="1275606"/>
            <a:ext cx="743448" cy="1631032"/>
          </a:xfrm>
          <a:prstGeom prst="wedgeRoundRectCallout">
            <a:avLst>
              <a:gd name="adj1" fmla="val 94474"/>
              <a:gd name="adj2" fmla="val -22165"/>
              <a:gd name="adj3" fmla="val 16667"/>
            </a:avLst>
          </a:prstGeom>
          <a:noFill/>
          <a:ln w="9525" cmpd="sng">
            <a:solidFill>
              <a:schemeClr val="accent6">
                <a:lumMod val="50000"/>
              </a:schemeClr>
            </a:solidFill>
            <a:miter lim="800000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十位上退位的</a:t>
            </a:r>
            <a:r>
              <a:rPr 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忘记减掉。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AutoShape 24"/>
          <p:cNvSpPr>
            <a:spLocks noChangeArrowheads="1"/>
          </p:cNvSpPr>
          <p:nvPr/>
        </p:nvSpPr>
        <p:spPr bwMode="auto">
          <a:xfrm>
            <a:off x="3059832" y="1203598"/>
            <a:ext cx="743448" cy="1570261"/>
          </a:xfrm>
          <a:prstGeom prst="wedgeRoundRectCallout">
            <a:avLst>
              <a:gd name="adj1" fmla="val 65007"/>
              <a:gd name="adj2" fmla="val -17569"/>
              <a:gd name="adj3" fmla="val 16667"/>
            </a:avLst>
          </a:prstGeom>
          <a:noFill/>
          <a:ln w="9525" cmpd="sng">
            <a:solidFill>
              <a:schemeClr val="accent6">
                <a:lumMod val="50000"/>
              </a:schemeClr>
            </a:solidFill>
            <a:miter lim="800000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个位和十位上算成了加法。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AutoShape 24"/>
          <p:cNvSpPr>
            <a:spLocks noChangeArrowheads="1"/>
          </p:cNvSpPr>
          <p:nvPr/>
        </p:nvSpPr>
        <p:spPr bwMode="auto">
          <a:xfrm>
            <a:off x="5724128" y="1203598"/>
            <a:ext cx="743448" cy="1570261"/>
          </a:xfrm>
          <a:prstGeom prst="wedgeRoundRectCallout">
            <a:avLst>
              <a:gd name="adj1" fmla="val 82944"/>
              <a:gd name="adj2" fmla="val -14537"/>
              <a:gd name="adj3" fmla="val 16667"/>
            </a:avLst>
          </a:prstGeom>
          <a:noFill/>
          <a:ln w="9525" cmpd="sng">
            <a:solidFill>
              <a:schemeClr val="accent6">
                <a:lumMod val="50000"/>
              </a:schemeClr>
            </a:solidFill>
            <a:miter lim="800000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十位上退位的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忘记减掉。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4" name="图片 10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utoUpdateAnimBg="0"/>
      <p:bldP spid="80" grpId="0" autoUpdateAnimBg="0"/>
      <p:bldP spid="81" grpId="0" autoUpdateAnimBg="0"/>
      <p:bldP spid="82" grpId="0" autoUpdateAnimBg="0"/>
      <p:bldP spid="85" grpId="0" autoUpdateAnimBg="0"/>
      <p:bldP spid="86" grpId="0" autoUpdateAnimBg="0"/>
      <p:bldP spid="87" grpId="0" autoUpdateAnimBg="0"/>
      <p:bldP spid="88" grpId="0" autoUpdateAnimBg="0"/>
      <p:bldP spid="89" grpId="0" autoUpdateAnimBg="0"/>
      <p:bldP spid="90" grpId="0" autoUpdateAnimBg="0"/>
      <p:bldP spid="91" grpId="0" autoUpdateAnimBg="0"/>
      <p:bldP spid="92" grpId="0" autoUpdateAnimBg="0"/>
      <p:bldP spid="93" grpId="0" autoUpdateAnimBg="0"/>
      <p:bldP spid="94" grpId="0" autoUpdateAnimBg="0"/>
      <p:bldP spid="95" grpId="0" autoUpdateAnimBg="0"/>
      <p:bldP spid="96" grpId="0" autoUpdateAnimBg="0"/>
      <p:bldP spid="97" grpId="0" animBg="1" autoUpdateAnimBg="0"/>
      <p:bldP spid="98" grpId="0" animBg="1" autoUpdateAnimBg="0"/>
      <p:bldP spid="99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03659" y="483518"/>
            <a:ext cx="183609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Group 4"/>
          <p:cNvGrpSpPr/>
          <p:nvPr/>
        </p:nvGrpSpPr>
        <p:grpSpPr bwMode="auto">
          <a:xfrm>
            <a:off x="4428084" y="1581547"/>
            <a:ext cx="2016124" cy="1477963"/>
            <a:chOff x="0" y="0"/>
            <a:chExt cx="1270" cy="931"/>
          </a:xfrm>
        </p:grpSpPr>
        <p:grpSp>
          <p:nvGrpSpPr>
            <p:cNvPr id="34" name="Group 5"/>
            <p:cNvGrpSpPr/>
            <p:nvPr/>
          </p:nvGrpSpPr>
          <p:grpSpPr bwMode="auto">
            <a:xfrm>
              <a:off x="0" y="0"/>
              <a:ext cx="1270" cy="931"/>
              <a:chOff x="0" y="0"/>
              <a:chExt cx="1270" cy="931"/>
            </a:xfrm>
          </p:grpSpPr>
          <p:sp>
            <p:nvSpPr>
              <p:cNvPr id="48" name="Text Box 6"/>
              <p:cNvSpPr txBox="1">
                <a:spLocks noChangeArrowheads="1"/>
              </p:cNvSpPr>
              <p:nvPr/>
            </p:nvSpPr>
            <p:spPr bwMode="auto">
              <a:xfrm>
                <a:off x="136" y="0"/>
                <a:ext cx="1134" cy="9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5000"/>
                  </a:spcBef>
                  <a:buFontTx/>
                  <a:buNone/>
                </a:pPr>
                <a:r>
                  <a:rPr lang="en-US" altLang="zh-CN" sz="4000" dirty="0">
                    <a:latin typeface="Arial" panose="020B0604020202020204" pitchFamily="34" charset="0"/>
                    <a:ea typeface="宋体" panose="02010600030101010101" pitchFamily="2" charset="-122"/>
                  </a:rPr>
                  <a:t>  </a:t>
                </a:r>
                <a:r>
                  <a:rPr lang="en-US" altLang="zh-CN" sz="4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8 0 5</a:t>
                </a:r>
                <a:endPara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ct val="25000"/>
                  </a:spcBef>
                  <a:buFontTx/>
                  <a:buNone/>
                </a:pPr>
                <a:r>
                  <a:rPr lang="en-US" altLang="zh-CN" sz="4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4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5 2 6</a:t>
                </a:r>
                <a:endPara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Line 7"/>
              <p:cNvSpPr>
                <a:spLocks noChangeShapeType="1"/>
              </p:cNvSpPr>
              <p:nvPr/>
            </p:nvSpPr>
            <p:spPr bwMode="auto">
              <a:xfrm flipV="1">
                <a:off x="0" y="896"/>
                <a:ext cx="117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/>
              </a:p>
            </p:txBody>
          </p:sp>
        </p:grpSp>
        <p:sp>
          <p:nvSpPr>
            <p:cNvPr id="47" name="Text Box 8"/>
            <p:cNvSpPr txBox="1">
              <a:spLocks noChangeArrowheads="1"/>
            </p:cNvSpPr>
            <p:nvPr/>
          </p:nvSpPr>
          <p:spPr bwMode="auto">
            <a:xfrm>
              <a:off x="0" y="347"/>
              <a:ext cx="408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5000"/>
                </a:spcBef>
                <a:buFontTx/>
                <a:buNone/>
              </a:pPr>
              <a:r>
                <a:rPr lang="en-US" altLang="zh-CN" sz="4000" b="0">
                  <a:latin typeface="黑体" panose="02010609060101010101" pitchFamily="49" charset="-122"/>
                  <a:ea typeface="黑体" panose="02010609060101010101" pitchFamily="49" charset="-122"/>
                </a:rPr>
                <a:t>-</a:t>
              </a:r>
              <a:endParaRPr lang="zh-CN" altLang="en-US" sz="40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Group 9"/>
          <p:cNvGrpSpPr/>
          <p:nvPr/>
        </p:nvGrpSpPr>
        <p:grpSpPr bwMode="auto">
          <a:xfrm>
            <a:off x="1784896" y="1581547"/>
            <a:ext cx="2463801" cy="1477963"/>
            <a:chOff x="-32" y="0"/>
            <a:chExt cx="1552" cy="931"/>
          </a:xfrm>
        </p:grpSpPr>
        <p:grpSp>
          <p:nvGrpSpPr>
            <p:cNvPr id="51" name="Group 10"/>
            <p:cNvGrpSpPr/>
            <p:nvPr/>
          </p:nvGrpSpPr>
          <p:grpSpPr bwMode="auto">
            <a:xfrm>
              <a:off x="0" y="0"/>
              <a:ext cx="1520" cy="931"/>
              <a:chOff x="0" y="0"/>
              <a:chExt cx="1520" cy="931"/>
            </a:xfrm>
          </p:grpSpPr>
          <p:sp>
            <p:nvSpPr>
              <p:cNvPr id="53" name="Text Box 11"/>
              <p:cNvSpPr txBox="1">
                <a:spLocks noChangeArrowheads="1"/>
              </p:cNvSpPr>
              <p:nvPr/>
            </p:nvSpPr>
            <p:spPr bwMode="auto">
              <a:xfrm>
                <a:off x="136" y="0"/>
                <a:ext cx="1384" cy="9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5000"/>
                  </a:spcBef>
                  <a:buFontTx/>
                  <a:buNone/>
                </a:pPr>
                <a:r>
                  <a:rPr lang="en-US" altLang="zh-CN" sz="4000" dirty="0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4000" dirty="0" smtClean="0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4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4 0 </a:t>
                </a:r>
                <a:r>
                  <a:rPr lang="en-US" altLang="zh-CN" sz="4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endPara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ct val="25000"/>
                  </a:spcBef>
                  <a:buFontTx/>
                  <a:buNone/>
                </a:pPr>
                <a:r>
                  <a:rPr lang="en-US" altLang="zh-CN" sz="4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3 4 5</a:t>
                </a:r>
                <a:endPara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>
                <a:off x="0" y="896"/>
                <a:ext cx="12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/>
              </a:p>
            </p:txBody>
          </p:sp>
        </p:grpSp>
        <p:sp>
          <p:nvSpPr>
            <p:cNvPr id="52" name="Text Box 13"/>
            <p:cNvSpPr txBox="1">
              <a:spLocks noChangeArrowheads="1"/>
            </p:cNvSpPr>
            <p:nvPr/>
          </p:nvSpPr>
          <p:spPr bwMode="auto">
            <a:xfrm>
              <a:off x="-32" y="347"/>
              <a:ext cx="408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5000"/>
                </a:spcBef>
                <a:buFontTx/>
                <a:buNone/>
              </a:pPr>
              <a:r>
                <a:rPr lang="en-US" altLang="zh-CN" sz="4000" b="0">
                  <a:latin typeface="黑体" panose="02010609060101010101" pitchFamily="49" charset="-122"/>
                  <a:ea typeface="黑体" panose="02010609060101010101" pitchFamily="49" charset="-122"/>
                </a:rPr>
                <a:t>-</a:t>
              </a:r>
              <a:endParaRPr lang="zh-CN" altLang="en-US" sz="40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5" name="Text Box 19"/>
          <p:cNvSpPr txBox="1">
            <a:spLocks noChangeArrowheads="1"/>
          </p:cNvSpPr>
          <p:nvPr/>
        </p:nvSpPr>
        <p:spPr bwMode="auto">
          <a:xfrm>
            <a:off x="2843485" y="3003798"/>
            <a:ext cx="3603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5000"/>
              </a:spcBef>
              <a:buFontTx/>
              <a:buNone/>
            </a:pPr>
            <a:r>
              <a:rPr lang="en-US" altLang="zh-CN" sz="40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Text Box 20"/>
          <p:cNvSpPr txBox="1">
            <a:spLocks noChangeArrowheads="1"/>
          </p:cNvSpPr>
          <p:nvPr/>
        </p:nvSpPr>
        <p:spPr bwMode="auto">
          <a:xfrm>
            <a:off x="3347542" y="3015992"/>
            <a:ext cx="3603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5000"/>
              </a:spcBef>
              <a:buFontTx/>
              <a:buNone/>
            </a:pPr>
            <a:r>
              <a:rPr lang="en-US" altLang="zh-CN" sz="40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Text Box 21"/>
          <p:cNvSpPr txBox="1">
            <a:spLocks noChangeArrowheads="1"/>
          </p:cNvSpPr>
          <p:nvPr/>
        </p:nvSpPr>
        <p:spPr bwMode="auto">
          <a:xfrm>
            <a:off x="5939830" y="2931790"/>
            <a:ext cx="3603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5000"/>
              </a:spcBef>
              <a:buFontTx/>
              <a:buNone/>
            </a:pP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22"/>
          <p:cNvSpPr txBox="1">
            <a:spLocks noChangeArrowheads="1"/>
          </p:cNvSpPr>
          <p:nvPr/>
        </p:nvSpPr>
        <p:spPr bwMode="auto">
          <a:xfrm>
            <a:off x="5363766" y="2943984"/>
            <a:ext cx="3603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5000"/>
              </a:spcBef>
              <a:buFontTx/>
              <a:buNone/>
            </a:pP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Rectangle 26"/>
          <p:cNvSpPr>
            <a:spLocks noChangeArrowheads="1"/>
          </p:cNvSpPr>
          <p:nvPr/>
        </p:nvSpPr>
        <p:spPr bwMode="auto">
          <a:xfrm>
            <a:off x="5455852" y="1347614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Rectangle 27"/>
          <p:cNvSpPr>
            <a:spLocks noChangeArrowheads="1"/>
          </p:cNvSpPr>
          <p:nvPr/>
        </p:nvSpPr>
        <p:spPr bwMode="auto">
          <a:xfrm>
            <a:off x="2843808" y="1347614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Rectangle 28"/>
          <p:cNvSpPr>
            <a:spLocks noChangeArrowheads="1"/>
          </p:cNvSpPr>
          <p:nvPr/>
        </p:nvSpPr>
        <p:spPr bwMode="auto">
          <a:xfrm>
            <a:off x="2339752" y="1347614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Rectangle 29"/>
          <p:cNvSpPr>
            <a:spLocks noChangeArrowheads="1"/>
          </p:cNvSpPr>
          <p:nvPr/>
        </p:nvSpPr>
        <p:spPr bwMode="auto">
          <a:xfrm>
            <a:off x="4932040" y="1347614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" name="Text Box 22"/>
          <p:cNvSpPr txBox="1">
            <a:spLocks noChangeArrowheads="1"/>
          </p:cNvSpPr>
          <p:nvPr/>
        </p:nvSpPr>
        <p:spPr bwMode="auto">
          <a:xfrm>
            <a:off x="4859710" y="2931790"/>
            <a:ext cx="3603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5000"/>
              </a:spcBef>
              <a:buFontTx/>
              <a:buNone/>
            </a:pPr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utoUpdateAnimBg="0"/>
      <p:bldP spid="56" grpId="0" autoUpdateAnimBg="0"/>
      <p:bldP spid="57" grpId="0" autoUpdateAnimBg="0"/>
      <p:bldP spid="58" grpId="0" autoUpdateAnimBg="0"/>
      <p:bldP spid="60" grpId="0" autoUpdateAnimBg="0"/>
      <p:bldP spid="61" grpId="0" autoUpdateAnimBg="0"/>
      <p:bldP spid="62" grpId="0" autoUpdateAnimBg="0"/>
      <p:bldP spid="6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397" y="1427495"/>
            <a:ext cx="5077968" cy="1731264"/>
          </a:xfrm>
          <a:prstGeom prst="rect">
            <a:avLst/>
          </a:prstGeom>
        </p:spPr>
      </p:pic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39552" y="411510"/>
            <a:ext cx="43924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提出并解决数学问题。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8"/>
          <p:cNvSpPr txBox="1">
            <a:spLocks noChangeArrowheads="1"/>
          </p:cNvSpPr>
          <p:nvPr/>
        </p:nvSpPr>
        <p:spPr bwMode="auto">
          <a:xfrm>
            <a:off x="474013" y="3045594"/>
            <a:ext cx="35939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松鼠弟弟采了多少颗？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2656954" y="3579862"/>
            <a:ext cx="3310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301-168=133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（颗）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2541066" y="4024447"/>
            <a:ext cx="37591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答：松鼠弟弟采了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133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云形标注 5"/>
          <p:cNvSpPr>
            <a:spLocks noChangeArrowheads="1"/>
          </p:cNvSpPr>
          <p:nvPr/>
        </p:nvSpPr>
        <p:spPr bwMode="auto">
          <a:xfrm>
            <a:off x="467544" y="1059581"/>
            <a:ext cx="2773955" cy="1463217"/>
          </a:xfrm>
          <a:prstGeom prst="cloudCallout">
            <a:avLst>
              <a:gd name="adj1" fmla="val 57126"/>
              <a:gd name="adj2" fmla="val 27259"/>
            </a:avLst>
          </a:prstGeom>
          <a:solidFill>
            <a:schemeClr val="bg2"/>
          </a:solidFill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755576" y="1203598"/>
            <a:ext cx="2259379" cy="108952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我们俩采的松果的总数与妈妈采的同样多。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云形标注 5"/>
          <p:cNvSpPr>
            <a:spLocks noChangeArrowheads="1"/>
          </p:cNvSpPr>
          <p:nvPr/>
        </p:nvSpPr>
        <p:spPr bwMode="auto">
          <a:xfrm>
            <a:off x="3131840" y="915566"/>
            <a:ext cx="2557931" cy="677624"/>
          </a:xfrm>
          <a:prstGeom prst="cloudCallout">
            <a:avLst>
              <a:gd name="adj1" fmla="val -9145"/>
              <a:gd name="adj2" fmla="val 73477"/>
            </a:avLst>
          </a:prstGeom>
          <a:solidFill>
            <a:schemeClr val="bg2">
              <a:lumMod val="90000"/>
            </a:schemeClr>
          </a:solidFill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3385515" y="1017126"/>
            <a:ext cx="2259379" cy="4247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我采了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云形标注 5"/>
          <p:cNvSpPr>
            <a:spLocks noChangeArrowheads="1"/>
          </p:cNvSpPr>
          <p:nvPr/>
        </p:nvSpPr>
        <p:spPr bwMode="auto">
          <a:xfrm>
            <a:off x="5977803" y="771550"/>
            <a:ext cx="2194597" cy="685068"/>
          </a:xfrm>
          <a:prstGeom prst="cloudCallout">
            <a:avLst>
              <a:gd name="adj1" fmla="val -52262"/>
              <a:gd name="adj2" fmla="val 63967"/>
            </a:avLst>
          </a:prstGeom>
          <a:solidFill>
            <a:schemeClr val="bg2"/>
          </a:solidFill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6121819" y="843558"/>
            <a:ext cx="2266605" cy="4247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我采了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  <p:bldP spid="36" grpId="0" autoUpdateAnimBg="0"/>
      <p:bldP spid="3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368" y="1456618"/>
            <a:ext cx="5077968" cy="1731264"/>
          </a:xfrm>
          <a:prstGeom prst="rect">
            <a:avLst/>
          </a:prstGeom>
        </p:spPr>
      </p:pic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610801" y="3147814"/>
            <a:ext cx="46092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松鼠弟弟比哥哥少采多少颗？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2"/>
          <p:cNvSpPr txBox="1">
            <a:spLocks noChangeArrowheads="1"/>
          </p:cNvSpPr>
          <p:nvPr/>
        </p:nvSpPr>
        <p:spPr bwMode="auto">
          <a:xfrm>
            <a:off x="3303588" y="3585964"/>
            <a:ext cx="30911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168-133=35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（颗）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2643188" y="3917752"/>
            <a:ext cx="443191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答：松鼠弟弟比哥哥少采35颗。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539552" y="411510"/>
            <a:ext cx="43924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提出并解决数学问题。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云形标注 5"/>
          <p:cNvSpPr>
            <a:spLocks noChangeArrowheads="1"/>
          </p:cNvSpPr>
          <p:nvPr/>
        </p:nvSpPr>
        <p:spPr bwMode="auto">
          <a:xfrm>
            <a:off x="467544" y="1059581"/>
            <a:ext cx="2773955" cy="1463217"/>
          </a:xfrm>
          <a:prstGeom prst="cloudCallout">
            <a:avLst>
              <a:gd name="adj1" fmla="val 57126"/>
              <a:gd name="adj2" fmla="val 27259"/>
            </a:avLst>
          </a:prstGeom>
          <a:solidFill>
            <a:schemeClr val="bg2"/>
          </a:solidFill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755576" y="1203598"/>
            <a:ext cx="2259379" cy="108952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我们俩采的松果的总数与妈妈采的同样多。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云形标注 5"/>
          <p:cNvSpPr>
            <a:spLocks noChangeArrowheads="1"/>
          </p:cNvSpPr>
          <p:nvPr/>
        </p:nvSpPr>
        <p:spPr bwMode="auto">
          <a:xfrm>
            <a:off x="3131840" y="915566"/>
            <a:ext cx="2557931" cy="677624"/>
          </a:xfrm>
          <a:prstGeom prst="cloudCallout">
            <a:avLst>
              <a:gd name="adj1" fmla="val -9145"/>
              <a:gd name="adj2" fmla="val 73477"/>
            </a:avLst>
          </a:prstGeom>
          <a:solidFill>
            <a:schemeClr val="bg2">
              <a:lumMod val="90000"/>
            </a:schemeClr>
          </a:solidFill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3385515" y="1017126"/>
            <a:ext cx="2259379" cy="4247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我采了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云形标注 5"/>
          <p:cNvSpPr>
            <a:spLocks noChangeArrowheads="1"/>
          </p:cNvSpPr>
          <p:nvPr/>
        </p:nvSpPr>
        <p:spPr bwMode="auto">
          <a:xfrm>
            <a:off x="5977803" y="771550"/>
            <a:ext cx="2194597" cy="685068"/>
          </a:xfrm>
          <a:prstGeom prst="cloudCallout">
            <a:avLst>
              <a:gd name="adj1" fmla="val -52262"/>
              <a:gd name="adj2" fmla="val 63967"/>
            </a:avLst>
          </a:prstGeom>
          <a:solidFill>
            <a:schemeClr val="bg2"/>
          </a:solidFill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6121819" y="843558"/>
            <a:ext cx="2266605" cy="4247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我采了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utoUpdateAnimBg="0"/>
      <p:bldP spid="39" grpId="0" autoUpdateAnimBg="0"/>
      <p:bldP spid="4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368" y="1456618"/>
            <a:ext cx="5077968" cy="1731264"/>
          </a:xfrm>
          <a:prstGeom prst="rect">
            <a:avLst/>
          </a:prstGeom>
        </p:spPr>
      </p:pic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3059584" y="3482206"/>
            <a:ext cx="3788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301+301=602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（颗）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15"/>
          <p:cNvSpPr txBox="1">
            <a:spLocks noChangeArrowheads="1"/>
          </p:cNvSpPr>
          <p:nvPr/>
        </p:nvSpPr>
        <p:spPr bwMode="auto">
          <a:xfrm>
            <a:off x="2764309" y="3856856"/>
            <a:ext cx="425596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答：三只松鼠一共采了602颗。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638894" y="3075806"/>
            <a:ext cx="42211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三只松鼠一共采了多少颗？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539552" y="411510"/>
            <a:ext cx="43924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提出并解决数学问题。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云形标注 5"/>
          <p:cNvSpPr>
            <a:spLocks noChangeArrowheads="1"/>
          </p:cNvSpPr>
          <p:nvPr/>
        </p:nvSpPr>
        <p:spPr bwMode="auto">
          <a:xfrm>
            <a:off x="467544" y="1059581"/>
            <a:ext cx="2773955" cy="1463217"/>
          </a:xfrm>
          <a:prstGeom prst="cloudCallout">
            <a:avLst>
              <a:gd name="adj1" fmla="val 57126"/>
              <a:gd name="adj2" fmla="val 27259"/>
            </a:avLst>
          </a:prstGeom>
          <a:solidFill>
            <a:schemeClr val="bg2"/>
          </a:solidFill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755576" y="1203598"/>
            <a:ext cx="2259379" cy="108952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我们俩采的松果的总数与妈妈采的同样多。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云形标注 5"/>
          <p:cNvSpPr>
            <a:spLocks noChangeArrowheads="1"/>
          </p:cNvSpPr>
          <p:nvPr/>
        </p:nvSpPr>
        <p:spPr bwMode="auto">
          <a:xfrm>
            <a:off x="3131840" y="915566"/>
            <a:ext cx="2557931" cy="677624"/>
          </a:xfrm>
          <a:prstGeom prst="cloudCallout">
            <a:avLst>
              <a:gd name="adj1" fmla="val -9145"/>
              <a:gd name="adj2" fmla="val 73477"/>
            </a:avLst>
          </a:prstGeom>
          <a:solidFill>
            <a:schemeClr val="bg2">
              <a:lumMod val="90000"/>
            </a:schemeClr>
          </a:solidFill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3385515" y="1017126"/>
            <a:ext cx="2259379" cy="4247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我采了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云形标注 5"/>
          <p:cNvSpPr>
            <a:spLocks noChangeArrowheads="1"/>
          </p:cNvSpPr>
          <p:nvPr/>
        </p:nvSpPr>
        <p:spPr bwMode="auto">
          <a:xfrm>
            <a:off x="5977803" y="771550"/>
            <a:ext cx="2194597" cy="685068"/>
          </a:xfrm>
          <a:prstGeom prst="cloudCallout">
            <a:avLst>
              <a:gd name="adj1" fmla="val -52262"/>
              <a:gd name="adj2" fmla="val 63967"/>
            </a:avLst>
          </a:prstGeom>
          <a:solidFill>
            <a:schemeClr val="bg2"/>
          </a:solidFill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6121819" y="843558"/>
            <a:ext cx="2266605" cy="4247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我采了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99592" y="2936582"/>
            <a:ext cx="7056784" cy="142346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三位数的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连续退位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减法的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计算方法：相同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数位对齐，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，哪一位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不够减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时，要从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一位退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，和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本位上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的数相加后再减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，在计算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前一位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时不要忘记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减去退位的“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23138" y="1923678"/>
            <a:ext cx="7033238" cy="1084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位数不够减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的三位数退位减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数位对齐，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起，个位够减，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十位不够减时，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就从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百位“退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后再减，计算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时要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减去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退位的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14774" y="2046757"/>
            <a:ext cx="6181562" cy="19651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整百数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减三位数的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连续退位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减法的计算方法：当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个位不够减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时，要从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，再从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个位，然后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课本：练习九第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3275856" y="1717997"/>
            <a:ext cx="4320480" cy="12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课本：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47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页第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5148064" y="2148607"/>
            <a:ext cx="258628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7 7</a:t>
            </a: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5148064" y="2796307"/>
            <a:ext cx="22738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5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2 7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4313956" y="2816945"/>
            <a:ext cx="9366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−</a:t>
            </a:r>
            <a:endParaRPr lang="zh-CN" altLang="en-US" sz="5400" b="1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8" name="Line 5"/>
          <p:cNvSpPr>
            <a:spLocks noChangeShapeType="1"/>
          </p:cNvSpPr>
          <p:nvPr/>
        </p:nvSpPr>
        <p:spPr bwMode="auto">
          <a:xfrm flipV="1">
            <a:off x="4313956" y="3710707"/>
            <a:ext cx="2574925" cy="20638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5940152" y="1419622"/>
            <a:ext cx="4889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.</a:t>
            </a:r>
            <a:endParaRPr lang="zh-CN" altLang="en-US" sz="6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6499126" y="3651870"/>
            <a:ext cx="6651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5779045" y="3651870"/>
            <a:ext cx="6651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4221881" y="1059582"/>
            <a:ext cx="25103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77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−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327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6310262" y="1061170"/>
            <a:ext cx="186213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449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5058965" y="3651870"/>
            <a:ext cx="6651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80860" y="1453529"/>
            <a:ext cx="3475116" cy="2952379"/>
            <a:chOff x="880860" y="1453529"/>
            <a:chExt cx="3475116" cy="2952379"/>
          </a:xfrm>
        </p:grpSpPr>
        <p:pic>
          <p:nvPicPr>
            <p:cNvPr id="22" name="Picture 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880860" y="3015258"/>
              <a:ext cx="1495425" cy="1390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4" name="组合 33"/>
            <p:cNvGrpSpPr/>
            <p:nvPr/>
          </p:nvGrpSpPr>
          <p:grpSpPr>
            <a:xfrm>
              <a:off x="1004331" y="1453529"/>
              <a:ext cx="3351645" cy="1358034"/>
              <a:chOff x="539552" y="1453529"/>
              <a:chExt cx="3351645" cy="1358034"/>
            </a:xfrm>
            <a:noFill/>
          </p:grpSpPr>
          <p:sp>
            <p:nvSpPr>
              <p:cNvPr id="35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3351645" cy="1358034"/>
              </a:xfrm>
              <a:prstGeom prst="cloudCallout">
                <a:avLst>
                  <a:gd name="adj1" fmla="val -18241"/>
                  <a:gd name="adj2" fmla="val 8154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矩形 4"/>
              <p:cNvSpPr>
                <a:spLocks noChangeArrowheads="1"/>
              </p:cNvSpPr>
              <p:nvPr/>
            </p:nvSpPr>
            <p:spPr bwMode="auto">
              <a:xfrm>
                <a:off x="938869" y="1635646"/>
                <a:ext cx="2753591" cy="9541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观察右边的算式，你会算吗？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3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535167" y="1059582"/>
            <a:ext cx="7043994" cy="954107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上山行了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517 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，下山走近路，比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少行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85m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，下山行了多少米？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25034" y="2316776"/>
            <a:ext cx="2063390" cy="1551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23528" y="1075151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552" y="3079948"/>
            <a:ext cx="1008112" cy="116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1703357" y="2120259"/>
            <a:ext cx="4452819" cy="1891651"/>
            <a:chOff x="411069" y="1577728"/>
            <a:chExt cx="3693089" cy="1579839"/>
          </a:xfrm>
          <a:noFill/>
        </p:grpSpPr>
        <p:sp>
          <p:nvSpPr>
            <p:cNvPr id="33" name="云形标注 5"/>
            <p:cNvSpPr>
              <a:spLocks noChangeArrowheads="1"/>
            </p:cNvSpPr>
            <p:nvPr/>
          </p:nvSpPr>
          <p:spPr bwMode="auto">
            <a:xfrm>
              <a:off x="411069" y="1577728"/>
              <a:ext cx="3693089" cy="1579839"/>
            </a:xfrm>
            <a:prstGeom prst="cloudCallout">
              <a:avLst>
                <a:gd name="adj1" fmla="val -55869"/>
                <a:gd name="adj2" fmla="val 24861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927611" y="1774382"/>
              <a:ext cx="2688548" cy="11875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题意可得上山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行的距离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-85m=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下山行的距离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即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517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的差，用减法计算。 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55575" y="582528"/>
            <a:ext cx="7823585" cy="1077218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上山行了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517 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，下山走近路，比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少行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85m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，下山行了多少米？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784" y="170765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517-85=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80900" y="1737271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4025562" y="2755929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8" name="Group 6"/>
          <p:cNvGrpSpPr/>
          <p:nvPr/>
        </p:nvGrpSpPr>
        <p:grpSpPr bwMode="auto">
          <a:xfrm>
            <a:off x="3132086" y="3001867"/>
            <a:ext cx="2592388" cy="1008063"/>
            <a:chOff x="-272" y="0"/>
            <a:chExt cx="1633" cy="635"/>
          </a:xfrm>
        </p:grpSpPr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-272" y="0"/>
              <a:ext cx="1633" cy="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35000"/>
                </a:spcBef>
                <a:buFontTx/>
                <a:buNone/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5 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1  7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35000"/>
                </a:spcBef>
                <a:buFontTx/>
                <a:buNone/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 </a:t>
              </a:r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Line 8"/>
            <p:cNvSpPr>
              <a:spLocks noChangeShapeType="1"/>
            </p:cNvSpPr>
            <p:nvPr/>
          </p:nvSpPr>
          <p:spPr bwMode="auto">
            <a:xfrm>
              <a:off x="-136" y="635"/>
              <a:ext cx="99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" name="Text Box 9"/>
          <p:cNvSpPr txBox="1">
            <a:spLocks noChangeArrowheads="1"/>
          </p:cNvSpPr>
          <p:nvPr/>
        </p:nvSpPr>
        <p:spPr bwMode="auto">
          <a:xfrm>
            <a:off x="3275856" y="3554317"/>
            <a:ext cx="647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4532753" y="4083918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Rectangle 11"/>
          <p:cNvSpPr>
            <a:spLocks noChangeArrowheads="1"/>
          </p:cNvSpPr>
          <p:nvPr/>
        </p:nvSpPr>
        <p:spPr bwMode="auto">
          <a:xfrm>
            <a:off x="4042551" y="4083918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12"/>
          <p:cNvSpPr>
            <a:spLocks noChangeArrowheads="1"/>
          </p:cNvSpPr>
          <p:nvPr/>
        </p:nvSpPr>
        <p:spPr bwMode="auto">
          <a:xfrm>
            <a:off x="3563888" y="4097328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Group 21"/>
          <p:cNvGrpSpPr/>
          <p:nvPr/>
        </p:nvGrpSpPr>
        <p:grpSpPr bwMode="auto">
          <a:xfrm>
            <a:off x="1691680" y="2283718"/>
            <a:ext cx="2080885" cy="795699"/>
            <a:chOff x="265" y="259"/>
            <a:chExt cx="2684" cy="1669"/>
          </a:xfrm>
          <a:noFill/>
        </p:grpSpPr>
        <p:sp>
          <p:nvSpPr>
            <p:cNvPr id="46" name="箭头 452"/>
            <p:cNvSpPr>
              <a:spLocks noChangeShapeType="1"/>
            </p:cNvSpPr>
            <p:nvPr/>
          </p:nvSpPr>
          <p:spPr bwMode="auto">
            <a:xfrm flipH="1" flipV="1">
              <a:off x="2609" y="1588"/>
              <a:ext cx="340" cy="340"/>
            </a:xfrm>
            <a:prstGeom prst="line">
              <a:avLst/>
            </a:prstGeom>
            <a:grpFill/>
            <a:ln w="476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Rectangle 23"/>
            <p:cNvSpPr>
              <a:spLocks noChangeArrowheads="1"/>
            </p:cNvSpPr>
            <p:nvPr/>
          </p:nvSpPr>
          <p:spPr bwMode="auto">
            <a:xfrm>
              <a:off x="265" y="259"/>
              <a:ext cx="2344" cy="140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" name="Text Box 24"/>
            <p:cNvSpPr txBox="1">
              <a:spLocks noChangeArrowheads="1"/>
            </p:cNvSpPr>
            <p:nvPr/>
          </p:nvSpPr>
          <p:spPr bwMode="auto">
            <a:xfrm>
              <a:off x="397" y="259"/>
              <a:ext cx="2088" cy="12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百位上的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退1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还剩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Group 25"/>
          <p:cNvGrpSpPr/>
          <p:nvPr/>
        </p:nvGrpSpPr>
        <p:grpSpPr bwMode="auto">
          <a:xfrm>
            <a:off x="4355976" y="2211710"/>
            <a:ext cx="3529186" cy="862165"/>
            <a:chOff x="0" y="-91"/>
            <a:chExt cx="1452" cy="867"/>
          </a:xfrm>
          <a:noFill/>
        </p:grpSpPr>
        <p:sp>
          <p:nvSpPr>
            <p:cNvPr id="50" name="Text Box 26"/>
            <p:cNvSpPr txBox="1">
              <a:spLocks noChangeArrowheads="1"/>
            </p:cNvSpPr>
            <p:nvPr/>
          </p:nvSpPr>
          <p:spPr bwMode="auto">
            <a:xfrm>
              <a:off x="817" y="545"/>
              <a:ext cx="499" cy="2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" name="Rectangle 27"/>
            <p:cNvSpPr>
              <a:spLocks noChangeArrowheads="1"/>
            </p:cNvSpPr>
            <p:nvPr/>
          </p:nvSpPr>
          <p:spPr bwMode="auto">
            <a:xfrm>
              <a:off x="136" y="-91"/>
              <a:ext cx="1316" cy="768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2" name="Group 28"/>
            <p:cNvGrpSpPr/>
            <p:nvPr/>
          </p:nvGrpSpPr>
          <p:grpSpPr bwMode="auto">
            <a:xfrm>
              <a:off x="0" y="-88"/>
              <a:ext cx="1452" cy="791"/>
              <a:chOff x="0" y="-124"/>
              <a:chExt cx="1452" cy="791"/>
            </a:xfrm>
            <a:grpFill/>
          </p:grpSpPr>
          <p:sp>
            <p:nvSpPr>
              <p:cNvPr id="53" name="箭头 442"/>
              <p:cNvSpPr>
                <a:spLocks noChangeShapeType="1"/>
              </p:cNvSpPr>
              <p:nvPr/>
            </p:nvSpPr>
            <p:spPr bwMode="auto">
              <a:xfrm flipV="1">
                <a:off x="0" y="531"/>
                <a:ext cx="136" cy="136"/>
              </a:xfrm>
              <a:prstGeom prst="line">
                <a:avLst/>
              </a:prstGeom>
              <a:grpFill/>
              <a:ln w="4445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Text Box 30"/>
              <p:cNvSpPr txBox="1">
                <a:spLocks noChangeArrowheads="1"/>
              </p:cNvSpPr>
              <p:nvPr/>
            </p:nvSpPr>
            <p:spPr bwMode="auto">
              <a:xfrm>
                <a:off x="136" y="-124"/>
                <a:ext cx="1316" cy="49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十位上的</a:t>
                </a:r>
                <a:r>
                  <a:rPr lang="en-US" altLang="zh-CN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减</a:t>
                </a:r>
                <a:r>
                  <a:rPr lang="en-US" altLang="zh-CN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r>
                  <a: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不够减，从百位上退1作10</a:t>
                </a:r>
                <a:r>
                  <a:rPr lang="zh-CN" altLang="en-US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。1</a:t>
                </a:r>
                <a:r>
                  <a:rPr lang="en-US" altLang="zh-CN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r>
                  <a: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en-US" altLang="zh-CN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9" grpId="0"/>
      <p:bldP spid="37" grpId="0" autoUpdateAnimBg="0"/>
      <p:bldP spid="41" grpId="0" autoUpdateAnimBg="0"/>
      <p:bldP spid="42" grpId="0" autoUpdateAnimBg="0"/>
      <p:bldP spid="43" grpId="0" autoUpdateAnimBg="0"/>
      <p:bldP spid="4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67544" y="411510"/>
            <a:ext cx="8532440" cy="954107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上山行了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517 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，下山走近路，比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少行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85m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，下山行了多少米？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82137" y="1347614"/>
            <a:ext cx="23599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517-85=432(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48552" y="1995686"/>
            <a:ext cx="31261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答：下山行了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432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83568" y="2571750"/>
            <a:ext cx="8117979" cy="1984831"/>
            <a:chOff x="683568" y="2571750"/>
            <a:chExt cx="8117979" cy="1984831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884368" y="3054005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683568" y="2571750"/>
              <a:ext cx="6715669" cy="1984831"/>
              <a:chOff x="683568" y="2571750"/>
              <a:chExt cx="6715669" cy="1984831"/>
            </a:xfrm>
          </p:grpSpPr>
          <p:sp>
            <p:nvSpPr>
              <p:cNvPr id="22" name="云形标注 5"/>
              <p:cNvSpPr>
                <a:spLocks noChangeArrowheads="1"/>
              </p:cNvSpPr>
              <p:nvPr/>
            </p:nvSpPr>
            <p:spPr bwMode="auto">
              <a:xfrm>
                <a:off x="683568" y="2571750"/>
                <a:ext cx="6715669" cy="1984831"/>
              </a:xfrm>
              <a:prstGeom prst="cloudCallout">
                <a:avLst>
                  <a:gd name="adj1" fmla="val 56008"/>
                  <a:gd name="adj2" fmla="val -426"/>
                </a:avLst>
              </a:prstGeom>
              <a:no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矩形 4"/>
              <p:cNvSpPr>
                <a:spLocks noChangeArrowheads="1"/>
              </p:cNvSpPr>
              <p:nvPr/>
            </p:nvSpPr>
            <p:spPr bwMode="auto">
              <a:xfrm>
                <a:off x="1331640" y="2853392"/>
                <a:ext cx="5832648" cy="144655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计算退位减法时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，相同数位对齐，从个位减起，个位够减，十位不够减时，就从百位“退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当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”，十位上加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后再减，计算百位时要减去退位的“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85165" y="1365937"/>
            <a:ext cx="3764447" cy="1835561"/>
            <a:chOff x="485165" y="1365617"/>
            <a:chExt cx="3764447" cy="1835561"/>
          </a:xfrm>
        </p:grpSpPr>
        <p:grpSp>
          <p:nvGrpSpPr>
            <p:cNvPr id="3" name="组合 2"/>
            <p:cNvGrpSpPr/>
            <p:nvPr/>
          </p:nvGrpSpPr>
          <p:grpSpPr>
            <a:xfrm>
              <a:off x="485165" y="1365617"/>
              <a:ext cx="3764446" cy="1835561"/>
              <a:chOff x="485165" y="1365617"/>
              <a:chExt cx="3764446" cy="1835561"/>
            </a:xfrm>
          </p:grpSpPr>
          <p:pic>
            <p:nvPicPr>
              <p:cNvPr id="30" name="Picture 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85165" y="2283718"/>
                <a:ext cx="774467" cy="917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云形标注 5"/>
              <p:cNvSpPr>
                <a:spLocks noChangeArrowheads="1"/>
              </p:cNvSpPr>
              <p:nvPr/>
            </p:nvSpPr>
            <p:spPr bwMode="auto">
              <a:xfrm>
                <a:off x="1115616" y="1365617"/>
                <a:ext cx="3133995" cy="1153290"/>
              </a:xfrm>
              <a:prstGeom prst="cloudCallout">
                <a:avLst>
                  <a:gd name="adj1" fmla="val -48352"/>
                  <a:gd name="adj2" fmla="val 59122"/>
                </a:avLst>
              </a:prstGeom>
              <a:no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>
              <a:off x="1359646" y="1491630"/>
              <a:ext cx="2889966" cy="7694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小组讨论一下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，在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减法计算中要注意什么？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547664" y="555526"/>
            <a:ext cx="116477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784" y="1060743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713-548=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91988" y="1059582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Group 4"/>
          <p:cNvGrpSpPr/>
          <p:nvPr/>
        </p:nvGrpSpPr>
        <p:grpSpPr bwMode="auto">
          <a:xfrm>
            <a:off x="4044652" y="3059837"/>
            <a:ext cx="1966913" cy="971550"/>
            <a:chOff x="12" y="0"/>
            <a:chExt cx="1239" cy="612"/>
          </a:xfrm>
        </p:grpSpPr>
        <p:grpSp>
          <p:nvGrpSpPr>
            <p:cNvPr id="45" name="Group 5"/>
            <p:cNvGrpSpPr/>
            <p:nvPr/>
          </p:nvGrpSpPr>
          <p:grpSpPr bwMode="auto">
            <a:xfrm>
              <a:off x="12" y="0"/>
              <a:ext cx="1239" cy="612"/>
              <a:chOff x="12" y="0"/>
              <a:chExt cx="1239" cy="612"/>
            </a:xfrm>
          </p:grpSpPr>
          <p:sp>
            <p:nvSpPr>
              <p:cNvPr id="47" name="Text Box 6"/>
              <p:cNvSpPr txBox="1">
                <a:spLocks noChangeArrowheads="1"/>
              </p:cNvSpPr>
              <p:nvPr/>
            </p:nvSpPr>
            <p:spPr bwMode="auto">
              <a:xfrm>
                <a:off x="102" y="0"/>
                <a:ext cx="1149" cy="6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800" dirty="0">
                    <a:latin typeface="Arial" panose="020B0604020202020204" pitchFamily="34" charset="0"/>
                    <a:ea typeface="宋体" panose="02010600030101010101" pitchFamily="2" charset="-122"/>
                  </a:rPr>
                  <a:t>  </a:t>
                </a:r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7  1  3</a:t>
                </a:r>
                <a:endPara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ts val="0"/>
                  </a:spcBef>
                  <a:buFontTx/>
                  <a:buNone/>
                </a:pPr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  </a:t>
                </a:r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4  8</a:t>
                </a:r>
                <a:endPara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7"/>
              <p:cNvSpPr>
                <a:spLocks noChangeShapeType="1"/>
              </p:cNvSpPr>
              <p:nvPr/>
            </p:nvSpPr>
            <p:spPr bwMode="auto">
              <a:xfrm flipV="1">
                <a:off x="12" y="612"/>
                <a:ext cx="114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6" name="Text Box 8"/>
            <p:cNvSpPr txBox="1">
              <a:spLocks noChangeArrowheads="1"/>
            </p:cNvSpPr>
            <p:nvPr/>
          </p:nvSpPr>
          <p:spPr bwMode="auto">
            <a:xfrm>
              <a:off x="12" y="306"/>
              <a:ext cx="4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 b="0" dirty="0">
                  <a:latin typeface="黑体" panose="02010609060101010101" pitchFamily="49" charset="-122"/>
                  <a:ea typeface="黑体" panose="02010609060101010101" pitchFamily="49" charset="-122"/>
                </a:rPr>
                <a:t>-</a:t>
              </a:r>
              <a:endPara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9" name="Text Box 21"/>
          <p:cNvSpPr txBox="1">
            <a:spLocks noChangeArrowheads="1"/>
          </p:cNvSpPr>
          <p:nvPr/>
        </p:nvSpPr>
        <p:spPr bwMode="auto">
          <a:xfrm>
            <a:off x="5364336" y="4030717"/>
            <a:ext cx="431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22"/>
          <p:cNvSpPr txBox="1">
            <a:spLocks noChangeArrowheads="1"/>
          </p:cNvSpPr>
          <p:nvPr/>
        </p:nvSpPr>
        <p:spPr bwMode="auto">
          <a:xfrm>
            <a:off x="4385965" y="4030717"/>
            <a:ext cx="431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23"/>
          <p:cNvSpPr txBox="1">
            <a:spLocks noChangeArrowheads="1"/>
          </p:cNvSpPr>
          <p:nvPr/>
        </p:nvSpPr>
        <p:spPr bwMode="auto">
          <a:xfrm>
            <a:off x="4860280" y="4030717"/>
            <a:ext cx="431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Rectangle 28"/>
          <p:cNvSpPr>
            <a:spLocks noChangeArrowheads="1"/>
          </p:cNvSpPr>
          <p:nvPr/>
        </p:nvSpPr>
        <p:spPr bwMode="auto">
          <a:xfrm>
            <a:off x="4393902" y="2648005"/>
            <a:ext cx="477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3" name="Group 36"/>
          <p:cNvGrpSpPr/>
          <p:nvPr/>
        </p:nvGrpSpPr>
        <p:grpSpPr bwMode="auto">
          <a:xfrm>
            <a:off x="5124400" y="1347614"/>
            <a:ext cx="3696072" cy="1481366"/>
            <a:chOff x="-115" y="-1117"/>
            <a:chExt cx="4275" cy="3628"/>
          </a:xfrm>
          <a:noFill/>
        </p:grpSpPr>
        <p:sp>
          <p:nvSpPr>
            <p:cNvPr id="54" name="箭头 442"/>
            <p:cNvSpPr>
              <a:spLocks noChangeShapeType="1"/>
            </p:cNvSpPr>
            <p:nvPr/>
          </p:nvSpPr>
          <p:spPr bwMode="auto">
            <a:xfrm flipV="1">
              <a:off x="-115" y="2171"/>
              <a:ext cx="340" cy="340"/>
            </a:xfrm>
            <a:prstGeom prst="line">
              <a:avLst/>
            </a:prstGeom>
            <a:grpFill/>
            <a:ln w="444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Rectangle 38"/>
            <p:cNvSpPr>
              <a:spLocks noChangeArrowheads="1"/>
            </p:cNvSpPr>
            <p:nvPr/>
          </p:nvSpPr>
          <p:spPr bwMode="auto">
            <a:xfrm>
              <a:off x="225" y="-1117"/>
              <a:ext cx="3823" cy="3180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" name="Text Box 39"/>
            <p:cNvSpPr txBox="1">
              <a:spLocks noChangeArrowheads="1"/>
            </p:cNvSpPr>
            <p:nvPr/>
          </p:nvSpPr>
          <p:spPr bwMode="auto">
            <a:xfrm>
              <a:off x="225" y="-1117"/>
              <a:ext cx="3935" cy="29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十位上的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退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，还剩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，再从百位上退1作10。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Group 40"/>
          <p:cNvGrpSpPr/>
          <p:nvPr/>
        </p:nvGrpSpPr>
        <p:grpSpPr bwMode="auto">
          <a:xfrm>
            <a:off x="1691680" y="1699409"/>
            <a:ext cx="2819697" cy="1212545"/>
            <a:chOff x="-117" y="-245"/>
            <a:chExt cx="1206" cy="920"/>
          </a:xfrm>
          <a:noFill/>
        </p:grpSpPr>
        <p:sp>
          <p:nvSpPr>
            <p:cNvPr id="58" name="箭头 452"/>
            <p:cNvSpPr>
              <a:spLocks noChangeShapeType="1"/>
            </p:cNvSpPr>
            <p:nvPr/>
          </p:nvSpPr>
          <p:spPr bwMode="auto">
            <a:xfrm flipH="1" flipV="1">
              <a:off x="963" y="494"/>
              <a:ext cx="126" cy="106"/>
            </a:xfrm>
            <a:prstGeom prst="line">
              <a:avLst/>
            </a:prstGeom>
            <a:grpFill/>
            <a:ln w="476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9" name="Group 42"/>
            <p:cNvGrpSpPr/>
            <p:nvPr/>
          </p:nvGrpSpPr>
          <p:grpSpPr bwMode="auto">
            <a:xfrm>
              <a:off x="-117" y="-245"/>
              <a:ext cx="1132" cy="920"/>
              <a:chOff x="-117" y="-245"/>
              <a:chExt cx="1132" cy="920"/>
            </a:xfrm>
            <a:grpFill/>
          </p:grpSpPr>
          <p:sp>
            <p:nvSpPr>
              <p:cNvPr id="60" name="Rectangle 43"/>
              <p:cNvSpPr>
                <a:spLocks noChangeArrowheads="1"/>
              </p:cNvSpPr>
              <p:nvPr/>
            </p:nvSpPr>
            <p:spPr bwMode="auto">
              <a:xfrm>
                <a:off x="-117" y="-245"/>
                <a:ext cx="1090" cy="756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</a:ln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 b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" name="Text Box 44"/>
              <p:cNvSpPr txBox="1">
                <a:spLocks noChangeArrowheads="1"/>
              </p:cNvSpPr>
              <p:nvPr/>
            </p:nvSpPr>
            <p:spPr bwMode="auto">
              <a:xfrm>
                <a:off x="-18" y="-236"/>
                <a:ext cx="1033" cy="9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None/>
                </a:pP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百位上的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退1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还剩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6-5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65" name="Rectangle 45"/>
          <p:cNvSpPr>
            <a:spLocks noChangeArrowheads="1"/>
          </p:cNvSpPr>
          <p:nvPr/>
        </p:nvSpPr>
        <p:spPr bwMode="auto">
          <a:xfrm>
            <a:off x="4886250" y="2648005"/>
            <a:ext cx="477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23528" y="411510"/>
            <a:ext cx="1166673" cy="1064551"/>
            <a:chOff x="670145" y="1457273"/>
            <a:chExt cx="1555361" cy="1419401"/>
          </a:xfrm>
        </p:grpSpPr>
        <p:pic>
          <p:nvPicPr>
            <p:cNvPr id="38" name="图片 37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矩形 38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3" grpId="0"/>
      <p:bldP spid="49" grpId="0" autoUpdateAnimBg="0"/>
      <p:bldP spid="50" grpId="0" autoUpdateAnimBg="0"/>
      <p:bldP spid="51" grpId="0" autoUpdateAnimBg="0"/>
      <p:bldP spid="52" grpId="0" autoUpdateAnimBg="0"/>
      <p:bldP spid="6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475656" y="483518"/>
            <a:ext cx="6637706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还剩多少个座位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2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79712" y="1601650"/>
            <a:ext cx="5098119" cy="169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323528" y="411510"/>
            <a:ext cx="1166673" cy="1064551"/>
            <a:chOff x="670145" y="1457273"/>
            <a:chExt cx="1555361" cy="1419401"/>
          </a:xfrm>
        </p:grpSpPr>
        <p:pic>
          <p:nvPicPr>
            <p:cNvPr id="23" name="图片 22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云形标注 5"/>
          <p:cNvSpPr>
            <a:spLocks noChangeArrowheads="1"/>
          </p:cNvSpPr>
          <p:nvPr/>
        </p:nvSpPr>
        <p:spPr bwMode="auto">
          <a:xfrm>
            <a:off x="4932040" y="806562"/>
            <a:ext cx="3133995" cy="1117116"/>
          </a:xfrm>
          <a:prstGeom prst="cloudCallout">
            <a:avLst>
              <a:gd name="adj1" fmla="val -57470"/>
              <a:gd name="adj2" fmla="val 70919"/>
            </a:avLst>
          </a:prstGeom>
          <a:noFill/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5076056" y="987574"/>
            <a:ext cx="2907451" cy="7571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育林小学来看电影的学生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736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云形标注 5"/>
          <p:cNvSpPr>
            <a:spLocks noChangeArrowheads="1"/>
          </p:cNvSpPr>
          <p:nvPr/>
        </p:nvSpPr>
        <p:spPr bwMode="auto">
          <a:xfrm>
            <a:off x="1654029" y="1059582"/>
            <a:ext cx="3133995" cy="961998"/>
          </a:xfrm>
          <a:prstGeom prst="cloudCallout">
            <a:avLst>
              <a:gd name="adj1" fmla="val -9145"/>
              <a:gd name="adj2" fmla="val 73477"/>
            </a:avLst>
          </a:prstGeom>
          <a:noFill/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2168605" y="1131590"/>
            <a:ext cx="2259379" cy="8309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电影院里有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个座位。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3291830"/>
            <a:ext cx="898453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组合 36"/>
          <p:cNvGrpSpPr/>
          <p:nvPr/>
        </p:nvGrpSpPr>
        <p:grpSpPr>
          <a:xfrm>
            <a:off x="1835696" y="3336212"/>
            <a:ext cx="6332410" cy="1179754"/>
            <a:chOff x="411069" y="1502282"/>
            <a:chExt cx="4286701" cy="1358034"/>
          </a:xfrm>
          <a:noFill/>
        </p:grpSpPr>
        <p:sp>
          <p:nvSpPr>
            <p:cNvPr id="38" name="云形标注 5"/>
            <p:cNvSpPr>
              <a:spLocks noChangeArrowheads="1"/>
            </p:cNvSpPr>
            <p:nvPr/>
          </p:nvSpPr>
          <p:spPr bwMode="auto">
            <a:xfrm>
              <a:off x="411069" y="1502282"/>
              <a:ext cx="4286701" cy="1358034"/>
            </a:xfrm>
            <a:prstGeom prst="cloudCallout">
              <a:avLst>
                <a:gd name="adj1" fmla="val -54716"/>
                <a:gd name="adj2" fmla="val -10710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4"/>
            <p:cNvSpPr>
              <a:spLocks noChangeArrowheads="1"/>
            </p:cNvSpPr>
            <p:nvPr/>
          </p:nvSpPr>
          <p:spPr bwMode="auto">
            <a:xfrm>
              <a:off x="813430" y="1740103"/>
              <a:ext cx="3570930" cy="8715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根据题意理解，就是求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736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的差，用减法计算，列示为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800-736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605236" y="411510"/>
            <a:ext cx="3246684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还剩多少个座位？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35091" y="1059582"/>
            <a:ext cx="3802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800-736=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385095" y="1040418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Group 12"/>
          <p:cNvGrpSpPr/>
          <p:nvPr/>
        </p:nvGrpSpPr>
        <p:grpSpPr bwMode="auto">
          <a:xfrm>
            <a:off x="3598143" y="2748161"/>
            <a:ext cx="2640012" cy="1062037"/>
            <a:chOff x="55" y="0"/>
            <a:chExt cx="1663" cy="669"/>
          </a:xfrm>
        </p:grpSpPr>
        <p:sp>
          <p:nvSpPr>
            <p:cNvPr id="42" name="Text Box 13"/>
            <p:cNvSpPr txBox="1">
              <a:spLocks noChangeArrowheads="1"/>
            </p:cNvSpPr>
            <p:nvPr/>
          </p:nvSpPr>
          <p:spPr bwMode="auto">
            <a:xfrm>
              <a:off x="160" y="0"/>
              <a:ext cx="1558" cy="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5000"/>
                </a:spcBef>
                <a:buFontTx/>
                <a:buNone/>
              </a:pP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  8  0  0</a:t>
              </a:r>
              <a:endPara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25000"/>
                </a:spcBef>
                <a:buFontTx/>
                <a:buNone/>
              </a:pP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  7  3  6</a:t>
              </a:r>
              <a:endPara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Line 14"/>
            <p:cNvSpPr>
              <a:spLocks noChangeShapeType="1"/>
            </p:cNvSpPr>
            <p:nvPr/>
          </p:nvSpPr>
          <p:spPr bwMode="auto">
            <a:xfrm>
              <a:off x="55" y="660"/>
              <a:ext cx="120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Text Box 15"/>
            <p:cNvSpPr txBox="1">
              <a:spLocks noChangeArrowheads="1"/>
            </p:cNvSpPr>
            <p:nvPr/>
          </p:nvSpPr>
          <p:spPr bwMode="auto">
            <a:xfrm>
              <a:off x="124" y="255"/>
              <a:ext cx="40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-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7" name="AutoShape 24"/>
          <p:cNvSpPr>
            <a:spLocks noChangeArrowheads="1"/>
          </p:cNvSpPr>
          <p:nvPr/>
        </p:nvSpPr>
        <p:spPr bwMode="auto">
          <a:xfrm>
            <a:off x="1349864" y="1851669"/>
            <a:ext cx="2214024" cy="1358453"/>
          </a:xfrm>
          <a:prstGeom prst="wedgeRectCallout">
            <a:avLst>
              <a:gd name="adj1" fmla="val 81388"/>
              <a:gd name="adj2" fmla="val 11863"/>
            </a:avLst>
          </a:prstGeom>
          <a:noFill/>
          <a:ln w="9525" cmpd="sng">
            <a:solidFill>
              <a:schemeClr val="accent6">
                <a:lumMod val="50000"/>
              </a:schemeClr>
            </a:solidFill>
            <a:miter lim="800000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个位不够减，从十位上退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，十位上是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，需先从百位上退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Rectangle 28"/>
          <p:cNvSpPr>
            <a:spLocks noChangeArrowheads="1"/>
          </p:cNvSpPr>
          <p:nvPr/>
        </p:nvSpPr>
        <p:spPr bwMode="auto">
          <a:xfrm>
            <a:off x="4702993" y="2563217"/>
            <a:ext cx="3730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Rectangle 29"/>
          <p:cNvSpPr>
            <a:spLocks noChangeArrowheads="1"/>
          </p:cNvSpPr>
          <p:nvPr/>
        </p:nvSpPr>
        <p:spPr bwMode="auto">
          <a:xfrm>
            <a:off x="4165030" y="2571750"/>
            <a:ext cx="3349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itchFamily="18" charset="2"/>
              </a:rPr>
              <a:t></a:t>
            </a:r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AutoShape 30"/>
          <p:cNvSpPr>
            <a:spLocks noChangeArrowheads="1"/>
          </p:cNvSpPr>
          <p:nvPr/>
        </p:nvSpPr>
        <p:spPr bwMode="auto">
          <a:xfrm>
            <a:off x="5617305" y="1707654"/>
            <a:ext cx="2555095" cy="946351"/>
          </a:xfrm>
          <a:prstGeom prst="wedgeRectCallout">
            <a:avLst>
              <a:gd name="adj1" fmla="val -78467"/>
              <a:gd name="adj2" fmla="val 55527"/>
            </a:avLst>
          </a:prstGeom>
          <a:noFill/>
          <a:ln w="9525" cmpd="sng">
            <a:solidFill>
              <a:schemeClr val="accent6">
                <a:lumMod val="50000"/>
              </a:schemeClr>
            </a:solidFill>
            <a:miter lim="800000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十位从百位上退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再退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后剩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16"/>
          <p:cNvSpPr txBox="1">
            <a:spLocks noChangeArrowheads="1"/>
          </p:cNvSpPr>
          <p:nvPr/>
        </p:nvSpPr>
        <p:spPr bwMode="auto">
          <a:xfrm>
            <a:off x="4716016" y="3704059"/>
            <a:ext cx="358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17"/>
          <p:cNvSpPr txBox="1">
            <a:spLocks noChangeArrowheads="1"/>
          </p:cNvSpPr>
          <p:nvPr/>
        </p:nvSpPr>
        <p:spPr bwMode="auto">
          <a:xfrm>
            <a:off x="5221337" y="3704059"/>
            <a:ext cx="358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  <p:bldP spid="39" grpId="0"/>
      <p:bldP spid="67" grpId="0" animBg="1" autoUpdateAnimBg="0"/>
      <p:bldP spid="68" grpId="0" autoUpdateAnimBg="0"/>
      <p:bldP spid="69" grpId="0" autoUpdateAnimBg="0"/>
      <p:bldP spid="70" grpId="0" animBg="1" autoUpdateAnimBg="0"/>
      <p:bldP spid="7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17"/>
          <p:cNvGrpSpPr/>
          <p:nvPr/>
        </p:nvGrpSpPr>
        <p:grpSpPr bwMode="auto">
          <a:xfrm>
            <a:off x="3061048" y="2982019"/>
            <a:ext cx="2376487" cy="1295400"/>
            <a:chOff x="0" y="0"/>
            <a:chExt cx="1497" cy="816"/>
          </a:xfrm>
        </p:grpSpPr>
        <p:sp>
          <p:nvSpPr>
            <p:cNvPr id="46" name="Line 18"/>
            <p:cNvSpPr>
              <a:spLocks noChangeShapeType="1"/>
            </p:cNvSpPr>
            <p:nvPr/>
          </p:nvSpPr>
          <p:spPr bwMode="auto">
            <a:xfrm>
              <a:off x="136" y="522"/>
              <a:ext cx="13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7" name="Group 19"/>
            <p:cNvGrpSpPr/>
            <p:nvPr/>
          </p:nvGrpSpPr>
          <p:grpSpPr bwMode="auto">
            <a:xfrm>
              <a:off x="0" y="0"/>
              <a:ext cx="1361" cy="816"/>
              <a:chOff x="0" y="0"/>
              <a:chExt cx="1361" cy="816"/>
            </a:xfrm>
          </p:grpSpPr>
          <p:sp>
            <p:nvSpPr>
              <p:cNvPr id="48" name="Rectangle 20"/>
              <p:cNvSpPr>
                <a:spLocks noChangeArrowheads="1"/>
              </p:cNvSpPr>
              <p:nvPr/>
            </p:nvSpPr>
            <p:spPr bwMode="auto">
              <a:xfrm>
                <a:off x="363" y="566"/>
                <a:ext cx="250" cy="250"/>
              </a:xfrm>
              <a:prstGeom prst="rect">
                <a:avLst/>
              </a:prstGeom>
              <a:noFill/>
              <a:ln w="190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Rectangle 22"/>
              <p:cNvSpPr>
                <a:spLocks noChangeArrowheads="1"/>
              </p:cNvSpPr>
              <p:nvPr/>
            </p:nvSpPr>
            <p:spPr bwMode="auto">
              <a:xfrm>
                <a:off x="1115" y="206"/>
                <a:ext cx="246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Rectangle 23"/>
              <p:cNvSpPr>
                <a:spLocks noChangeArrowheads="1"/>
              </p:cNvSpPr>
              <p:nvPr/>
            </p:nvSpPr>
            <p:spPr bwMode="auto">
              <a:xfrm>
                <a:off x="783" y="206"/>
                <a:ext cx="215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Rectangle 24"/>
              <p:cNvSpPr>
                <a:spLocks noChangeArrowheads="1"/>
              </p:cNvSpPr>
              <p:nvPr/>
            </p:nvSpPr>
            <p:spPr bwMode="auto">
              <a:xfrm>
                <a:off x="0" y="174"/>
                <a:ext cx="405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solidFill>
                      <a:srgbClr val="00A03C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○</a:t>
                </a:r>
                <a:endParaRPr lang="zh-CN" altLang="en-US" sz="3600">
                  <a:solidFill>
                    <a:srgbClr val="00A03C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3" name="Rectangle 25"/>
              <p:cNvSpPr>
                <a:spLocks noChangeArrowheads="1"/>
              </p:cNvSpPr>
              <p:nvPr/>
            </p:nvSpPr>
            <p:spPr bwMode="auto">
              <a:xfrm>
                <a:off x="771" y="566"/>
                <a:ext cx="250" cy="250"/>
              </a:xfrm>
              <a:prstGeom prst="rect">
                <a:avLst/>
              </a:prstGeom>
              <a:noFill/>
              <a:ln w="190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Rectangle 26"/>
              <p:cNvSpPr>
                <a:spLocks noChangeArrowheads="1"/>
              </p:cNvSpPr>
              <p:nvPr/>
            </p:nvSpPr>
            <p:spPr bwMode="auto">
              <a:xfrm>
                <a:off x="1111" y="566"/>
                <a:ext cx="250" cy="250"/>
              </a:xfrm>
              <a:prstGeom prst="rect">
                <a:avLst/>
              </a:prstGeom>
              <a:noFill/>
              <a:ln w="190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Rectangle 27"/>
              <p:cNvSpPr>
                <a:spLocks noChangeArrowheads="1"/>
              </p:cNvSpPr>
              <p:nvPr/>
            </p:nvSpPr>
            <p:spPr bwMode="auto">
              <a:xfrm>
                <a:off x="385" y="0"/>
                <a:ext cx="250" cy="250"/>
              </a:xfrm>
              <a:prstGeom prst="rect">
                <a:avLst/>
              </a:prstGeom>
              <a:noFill/>
              <a:ln w="190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6" name="Rectangle 28"/>
              <p:cNvSpPr>
                <a:spLocks noChangeArrowheads="1"/>
              </p:cNvSpPr>
              <p:nvPr/>
            </p:nvSpPr>
            <p:spPr bwMode="auto">
              <a:xfrm>
                <a:off x="1111" y="0"/>
                <a:ext cx="250" cy="250"/>
              </a:xfrm>
              <a:prstGeom prst="rect">
                <a:avLst/>
              </a:prstGeom>
              <a:noFill/>
              <a:ln w="190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7" name="Rectangle 29"/>
              <p:cNvSpPr>
                <a:spLocks noChangeArrowheads="1"/>
              </p:cNvSpPr>
              <p:nvPr/>
            </p:nvSpPr>
            <p:spPr bwMode="auto">
              <a:xfrm>
                <a:off x="771" y="0"/>
                <a:ext cx="250" cy="250"/>
              </a:xfrm>
              <a:prstGeom prst="rect">
                <a:avLst/>
              </a:prstGeom>
              <a:noFill/>
              <a:ln w="19050">
                <a:solidFill>
                  <a:srgbClr val="FF006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8" name="Text Box 32"/>
          <p:cNvSpPr txBox="1">
            <a:spLocks noChangeArrowheads="1"/>
          </p:cNvSpPr>
          <p:nvPr/>
        </p:nvSpPr>
        <p:spPr bwMode="auto">
          <a:xfrm>
            <a:off x="1979712" y="3197919"/>
            <a:ext cx="10077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验算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40"/>
          <p:cNvSpPr txBox="1">
            <a:spLocks noChangeArrowheads="1"/>
          </p:cNvSpPr>
          <p:nvPr/>
        </p:nvSpPr>
        <p:spPr bwMode="auto">
          <a:xfrm>
            <a:off x="3131071" y="3344674"/>
            <a:ext cx="504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Text Box 41"/>
          <p:cNvSpPr txBox="1">
            <a:spLocks noChangeArrowheads="1"/>
          </p:cNvSpPr>
          <p:nvPr/>
        </p:nvSpPr>
        <p:spPr bwMode="auto">
          <a:xfrm>
            <a:off x="4850160" y="2841025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42"/>
          <p:cNvSpPr txBox="1">
            <a:spLocks noChangeArrowheads="1"/>
          </p:cNvSpPr>
          <p:nvPr/>
        </p:nvSpPr>
        <p:spPr bwMode="auto">
          <a:xfrm>
            <a:off x="4307235" y="2855312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43"/>
          <p:cNvSpPr txBox="1">
            <a:spLocks noChangeArrowheads="1"/>
          </p:cNvSpPr>
          <p:nvPr/>
        </p:nvSpPr>
        <p:spPr bwMode="auto">
          <a:xfrm>
            <a:off x="3697635" y="2863250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47"/>
          <p:cNvSpPr txBox="1">
            <a:spLocks noChangeArrowheads="1"/>
          </p:cNvSpPr>
          <p:nvPr/>
        </p:nvSpPr>
        <p:spPr bwMode="auto">
          <a:xfrm>
            <a:off x="3626198" y="3787175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48"/>
          <p:cNvSpPr txBox="1">
            <a:spLocks noChangeArrowheads="1"/>
          </p:cNvSpPr>
          <p:nvPr/>
        </p:nvSpPr>
        <p:spPr bwMode="auto">
          <a:xfrm>
            <a:off x="4273898" y="3787175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49"/>
          <p:cNvSpPr txBox="1">
            <a:spLocks noChangeArrowheads="1"/>
          </p:cNvSpPr>
          <p:nvPr/>
        </p:nvSpPr>
        <p:spPr bwMode="auto">
          <a:xfrm>
            <a:off x="4850160" y="3787175"/>
            <a:ext cx="35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05236" y="411510"/>
            <a:ext cx="3246684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还剩多少个座位？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435091" y="1059582"/>
            <a:ext cx="3802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800-736=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385095" y="1040418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5165" y="1582801"/>
            <a:ext cx="3764447" cy="1618377"/>
            <a:chOff x="485165" y="1582801"/>
            <a:chExt cx="3764447" cy="1618377"/>
          </a:xfrm>
        </p:grpSpPr>
        <p:grpSp>
          <p:nvGrpSpPr>
            <p:cNvPr id="2" name="组合 1"/>
            <p:cNvGrpSpPr/>
            <p:nvPr/>
          </p:nvGrpSpPr>
          <p:grpSpPr>
            <a:xfrm>
              <a:off x="485165" y="1582801"/>
              <a:ext cx="3150360" cy="1618377"/>
              <a:chOff x="485165" y="1582801"/>
              <a:chExt cx="3150360" cy="1618377"/>
            </a:xfrm>
          </p:grpSpPr>
          <p:pic>
            <p:nvPicPr>
              <p:cNvPr id="68" name="Picture 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85165" y="2283718"/>
                <a:ext cx="774467" cy="917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9" name="云形标注 5"/>
              <p:cNvSpPr>
                <a:spLocks noChangeArrowheads="1"/>
              </p:cNvSpPr>
              <p:nvPr/>
            </p:nvSpPr>
            <p:spPr bwMode="auto">
              <a:xfrm>
                <a:off x="1115617" y="1582801"/>
                <a:ext cx="2519908" cy="700917"/>
              </a:xfrm>
              <a:prstGeom prst="cloudCallout">
                <a:avLst>
                  <a:gd name="adj1" fmla="val -46084"/>
                  <a:gd name="adj2" fmla="val 94454"/>
                </a:avLst>
              </a:prstGeom>
              <a:no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0" name="矩形 4"/>
            <p:cNvSpPr>
              <a:spLocks noChangeArrowheads="1"/>
            </p:cNvSpPr>
            <p:nvPr/>
          </p:nvSpPr>
          <p:spPr bwMode="auto">
            <a:xfrm>
              <a:off x="1359646" y="1703301"/>
              <a:ext cx="2889966" cy="44896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怎样验算呢？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29548" y="1419622"/>
            <a:ext cx="3771999" cy="2725591"/>
            <a:chOff x="5029548" y="1419622"/>
            <a:chExt cx="3771999" cy="2725591"/>
          </a:xfrm>
        </p:grpSpPr>
        <p:sp>
          <p:nvSpPr>
            <p:cNvPr id="71" name="云形标注 5"/>
            <p:cNvSpPr>
              <a:spLocks noChangeArrowheads="1"/>
            </p:cNvSpPr>
            <p:nvPr/>
          </p:nvSpPr>
          <p:spPr bwMode="auto">
            <a:xfrm>
              <a:off x="5029548" y="1419622"/>
              <a:ext cx="3226448" cy="1813678"/>
            </a:xfrm>
            <a:prstGeom prst="cloudCallout">
              <a:avLst>
                <a:gd name="adj1" fmla="val 36558"/>
                <a:gd name="adj2" fmla="val 56065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364088" y="1620662"/>
              <a:ext cx="3437459" cy="2524551"/>
              <a:chOff x="5364088" y="1620662"/>
              <a:chExt cx="3437459" cy="2524551"/>
            </a:xfrm>
          </p:grpSpPr>
          <p:pic>
            <p:nvPicPr>
              <p:cNvPr id="72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7884368" y="3054005"/>
                <a:ext cx="917179" cy="10912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3" name="矩形 4"/>
              <p:cNvSpPr>
                <a:spLocks noChangeArrowheads="1"/>
              </p:cNvSpPr>
              <p:nvPr/>
            </p:nvSpPr>
            <p:spPr bwMode="auto">
              <a:xfrm>
                <a:off x="5364088" y="1620662"/>
                <a:ext cx="2590850" cy="131112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可以根据“差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减数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被减数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” 检验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结果是否正确。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5" name="图片 7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utoUpdateAnimBg="0"/>
      <p:bldP spid="59" grpId="0" autoUpdateAnimBg="0"/>
      <p:bldP spid="59" grpId="1" autoUpdateAnimBg="0"/>
      <p:bldP spid="60" grpId="0" autoUpdateAnimBg="0"/>
      <p:bldP spid="61" grpId="0" autoUpdateAnimBg="0"/>
      <p:bldP spid="62" grpId="0" autoUpdateAnimBg="0"/>
      <p:bldP spid="63" grpId="0" autoUpdateAnimBg="0"/>
      <p:bldP spid="64" grpId="0" autoUpdateAnimBg="0"/>
      <p:bldP spid="65" grpId="0" autoUpdateAnimBg="0"/>
      <p:bldP spid="66" grpId="0"/>
      <p:bldP spid="67" grpId="0"/>
    </p:bldLst>
  </p:timing>
</p:sld>
</file>

<file path=ppt/tags/tag1.xml><?xml version="1.0" encoding="utf-8"?>
<p:tagLst xmlns:p="http://schemas.openxmlformats.org/presentationml/2006/main">
  <p:tag name="KSO_WPP_MARK_KEY" val="c1b7ea18-0e2f-4517-834a-096253c2bb3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1715</Words>
  <Application>WPS 演示</Application>
  <PresentationFormat>全屏显示(16:9)</PresentationFormat>
  <Paragraphs>448</Paragraphs>
  <Slides>19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Times New Roman</vt:lpstr>
      <vt:lpstr>等线</vt:lpstr>
      <vt:lpstr>幼圆</vt:lpstr>
      <vt:lpstr>华文新魏</vt:lpstr>
      <vt:lpstr>Calibri</vt:lpstr>
      <vt:lpstr>Wingdings 2</vt:lpstr>
      <vt:lpstr>Wingdings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2017-03-17T02:28:00Z</dcterms:created>
  <dcterms:modified xsi:type="dcterms:W3CDTF">2023-01-30T08:19:14Z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F3F17E5D8753415F961667D5207AB06C</vt:lpwstr>
  </property>
</Properties>
</file>