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68" r:id="rId3"/>
    <p:sldId id="510" r:id="rId4"/>
    <p:sldId id="472" r:id="rId5"/>
    <p:sldId id="569" r:id="rId7"/>
    <p:sldId id="565" r:id="rId8"/>
    <p:sldId id="527" r:id="rId9"/>
    <p:sldId id="566" r:id="rId10"/>
    <p:sldId id="555" r:id="rId11"/>
    <p:sldId id="567" r:id="rId12"/>
    <p:sldId id="524" r:id="rId13"/>
    <p:sldId id="548" r:id="rId14"/>
    <p:sldId id="518" r:id="rId15"/>
    <p:sldId id="560" r:id="rId16"/>
    <p:sldId id="507" r:id="rId17"/>
    <p:sldId id="571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Wingdings 2" panose="05020102010507070707" pitchFamily="18" charset="2"/>
      <p:regular r:id="rId32"/>
    </p:embeddedFont>
    <p:embeddedFont>
      <p:font typeface="楷体_GB2312" panose="02010609030101010101" pitchFamily="49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0070C0"/>
    <a:srgbClr val="FF9F9F"/>
    <a:srgbClr val="FF9933"/>
    <a:srgbClr val="AFF22A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三位数的加减法  探索规律</a:t>
            </a:r>
            <a:endParaRPr lang="en-US" altLang="zh-CN" sz="1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0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14.emf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5.emf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1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1.xml"/><Relationship Id="rId2" Type="http://schemas.openxmlformats.org/officeDocument/2006/relationships/image" Target="../media/image19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3999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三位数的加减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探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索规律</a:t>
            </a:r>
            <a:endParaRPr lang="zh-CN" altLang="en-US" sz="4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302230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三位数的加减法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11560" y="987574"/>
            <a:ext cx="3168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找规律填数。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1860646" y="1555799"/>
            <a:ext cx="55196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16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，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，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，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4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， </a:t>
            </a:r>
            <a:r>
              <a:rPr lang="zh-CN" altLang="en-US" u="sng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Wingdings 2" panose="05020102010507070707" pitchFamily="18" charset="2"/>
              </a:rPr>
              <a:t> 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792171" y="2342912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1826667" y="1555798"/>
            <a:ext cx="863600" cy="1434813"/>
          </a:xfrm>
          <a:prstGeom prst="flowChartAlternateProcess">
            <a:avLst/>
          </a:prstGeom>
          <a:noFill/>
          <a:ln w="57150" cmpd="thinThick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800283" y="2338558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6"/>
          <p:cNvSpPr>
            <a:spLocks noChangeArrowheads="1"/>
          </p:cNvSpPr>
          <p:nvPr/>
        </p:nvSpPr>
        <p:spPr bwMode="auto">
          <a:xfrm>
            <a:off x="2834779" y="1551444"/>
            <a:ext cx="863600" cy="1434813"/>
          </a:xfrm>
          <a:prstGeom prst="flowChartAlternateProcess">
            <a:avLst/>
          </a:prstGeom>
          <a:noFill/>
          <a:ln w="57150" cmpd="thinThick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736387" y="2343905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auto">
          <a:xfrm>
            <a:off x="3770883" y="1556791"/>
            <a:ext cx="863600" cy="1434813"/>
          </a:xfrm>
          <a:prstGeom prst="flowChartAlternateProcess">
            <a:avLst/>
          </a:prstGeom>
          <a:noFill/>
          <a:ln w="57150" cmpd="thinThick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644008" y="2338558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6"/>
          <p:cNvSpPr>
            <a:spLocks noChangeArrowheads="1"/>
          </p:cNvSpPr>
          <p:nvPr/>
        </p:nvSpPr>
        <p:spPr bwMode="auto">
          <a:xfrm>
            <a:off x="4634979" y="1551444"/>
            <a:ext cx="863600" cy="1434813"/>
          </a:xfrm>
          <a:prstGeom prst="flowChartAlternateProcess">
            <a:avLst/>
          </a:prstGeom>
          <a:noFill/>
          <a:ln w="57150" cmpd="thinThick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580112" y="2343532"/>
            <a:ext cx="907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6"/>
          <p:cNvSpPr>
            <a:spLocks noChangeArrowheads="1"/>
          </p:cNvSpPr>
          <p:nvPr/>
        </p:nvSpPr>
        <p:spPr bwMode="auto">
          <a:xfrm>
            <a:off x="5571083" y="1551444"/>
            <a:ext cx="863600" cy="1434813"/>
          </a:xfrm>
          <a:prstGeom prst="flowChartAlternateProcess">
            <a:avLst/>
          </a:prstGeom>
          <a:noFill/>
          <a:ln w="57150" cmpd="thinThick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1419622"/>
            <a:ext cx="401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59632" y="2960472"/>
            <a:ext cx="6840760" cy="1555494"/>
            <a:chOff x="209652" y="2744446"/>
            <a:chExt cx="7835102" cy="1555494"/>
          </a:xfrm>
        </p:grpSpPr>
        <p:grpSp>
          <p:nvGrpSpPr>
            <p:cNvPr id="41" name="组合 40"/>
            <p:cNvGrpSpPr/>
            <p:nvPr/>
          </p:nvGrpSpPr>
          <p:grpSpPr>
            <a:xfrm>
              <a:off x="1267510" y="2931788"/>
              <a:ext cx="6777244" cy="1368152"/>
              <a:chOff x="300423" y="1642983"/>
              <a:chExt cx="5053928" cy="1058196"/>
            </a:xfrm>
            <a:noFill/>
          </p:grpSpPr>
          <p:sp>
            <p:nvSpPr>
              <p:cNvPr id="43" name="云形标注 5"/>
              <p:cNvSpPr>
                <a:spLocks noChangeArrowheads="1"/>
              </p:cNvSpPr>
              <p:nvPr/>
            </p:nvSpPr>
            <p:spPr bwMode="auto">
              <a:xfrm>
                <a:off x="300423" y="1642983"/>
                <a:ext cx="5053928" cy="1058196"/>
              </a:xfrm>
              <a:prstGeom prst="cloudCallout">
                <a:avLst>
                  <a:gd name="adj1" fmla="val -56052"/>
                  <a:gd name="adj2" fmla="val -1923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"/>
              <p:cNvSpPr>
                <a:spLocks noChangeArrowheads="1"/>
              </p:cNvSpPr>
              <p:nvPr/>
            </p:nvSpPr>
            <p:spPr bwMode="auto">
              <a:xfrm>
                <a:off x="926129" y="1834234"/>
                <a:ext cx="3997701" cy="6998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4×4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4×3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4×2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4×1,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所以规律是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209652" y="2744446"/>
              <a:ext cx="742273" cy="1483490"/>
            </a:xfrm>
            <a:prstGeom prst="rect">
              <a:avLst/>
            </a:prstGeom>
          </p:spPr>
        </p:pic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utoUpdateAnimBg="0"/>
      <p:bldP spid="30" grpId="0" autoUpdateAnimBg="0"/>
      <p:bldP spid="31" grpId="0" animBg="1"/>
      <p:bldP spid="32" grpId="0" autoUpdateAnimBg="0"/>
      <p:bldP spid="33" grpId="0" animBg="1"/>
      <p:bldP spid="34" grpId="0" autoUpdateAnimBg="0"/>
      <p:bldP spid="35" grpId="0" animBg="1"/>
      <p:bldP spid="36" grpId="0" autoUpdateAnimBg="0"/>
      <p:bldP spid="37" grpId="0" animBg="1"/>
      <p:bldP spid="38" grpId="0" autoUpdateAnimBg="0"/>
      <p:bldP spid="39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539552" y="411510"/>
            <a:ext cx="24079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按规律填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Group 7"/>
          <p:cNvGrpSpPr/>
          <p:nvPr/>
        </p:nvGrpSpPr>
        <p:grpSpPr bwMode="auto">
          <a:xfrm>
            <a:off x="1547813" y="1059582"/>
            <a:ext cx="5753100" cy="1587500"/>
            <a:chOff x="0" y="0"/>
            <a:chExt cx="3624" cy="1000"/>
          </a:xfrm>
        </p:grpSpPr>
        <p:sp>
          <p:nvSpPr>
            <p:cNvPr id="101" name="Text Box 8"/>
            <p:cNvSpPr txBox="1">
              <a:spLocks noChangeArrowheads="1"/>
            </p:cNvSpPr>
            <p:nvPr/>
          </p:nvSpPr>
          <p:spPr bwMode="auto">
            <a:xfrm>
              <a:off x="55" y="0"/>
              <a:ext cx="44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 dirty="0">
                  <a:latin typeface="Arial" panose="020B0604020202020204" pitchFamily="34" charset="0"/>
                  <a:ea typeface="宋体" panose="02010600030101010101" pitchFamily="2" charset="-122"/>
                </a:rPr>
                <a:t>+5</a:t>
              </a:r>
              <a:endParaRPr lang="en-US" altLang="zh-CN" sz="3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Text Box 9"/>
            <p:cNvSpPr txBox="1">
              <a:spLocks noChangeArrowheads="1"/>
            </p:cNvSpPr>
            <p:nvPr/>
          </p:nvSpPr>
          <p:spPr bwMode="auto">
            <a:xfrm>
              <a:off x="781" y="0"/>
              <a:ext cx="44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+5</a:t>
              </a:r>
              <a:endParaRPr lang="en-US" altLang="zh-CN" sz="3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Text Box 10"/>
            <p:cNvSpPr txBox="1">
              <a:spLocks noChangeArrowheads="1"/>
            </p:cNvSpPr>
            <p:nvPr/>
          </p:nvSpPr>
          <p:spPr bwMode="auto">
            <a:xfrm>
              <a:off x="1688" y="0"/>
              <a:ext cx="44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+5</a:t>
              </a:r>
              <a:endParaRPr lang="en-US" altLang="zh-CN" sz="3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Text Box 11"/>
            <p:cNvSpPr txBox="1">
              <a:spLocks noChangeArrowheads="1"/>
            </p:cNvSpPr>
            <p:nvPr/>
          </p:nvSpPr>
          <p:spPr bwMode="auto">
            <a:xfrm>
              <a:off x="2822" y="0"/>
              <a:ext cx="44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latin typeface="Arial" panose="020B0604020202020204" pitchFamily="34" charset="0"/>
                  <a:ea typeface="宋体" panose="02010600030101010101" pitchFamily="2" charset="-122"/>
                </a:rPr>
                <a:t>+5</a:t>
              </a:r>
              <a:endParaRPr lang="en-US" altLang="zh-CN" sz="3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AutoShape 12"/>
            <p:cNvSpPr>
              <a:spLocks noChangeArrowheads="1"/>
            </p:cNvSpPr>
            <p:nvPr/>
          </p:nvSpPr>
          <p:spPr bwMode="auto">
            <a:xfrm>
              <a:off x="0" y="362"/>
              <a:ext cx="590" cy="590"/>
            </a:xfrm>
            <a:custGeom>
              <a:avLst/>
              <a:gdLst>
                <a:gd name="T0" fmla="*/ 8 w 21600"/>
                <a:gd name="T1" fmla="*/ 0 h 21600"/>
                <a:gd name="T2" fmla="*/ 2 w 21600"/>
                <a:gd name="T3" fmla="*/ 8 h 21600"/>
                <a:gd name="T4" fmla="*/ 8 w 21600"/>
                <a:gd name="T5" fmla="*/ 4 h 21600"/>
                <a:gd name="T6" fmla="*/ 18 w 21600"/>
                <a:gd name="T7" fmla="*/ 8 h 21600"/>
                <a:gd name="T8" fmla="*/ 14 w 21600"/>
                <a:gd name="T9" fmla="*/ 12 h 21600"/>
                <a:gd name="T10" fmla="*/ 10 w 21600"/>
                <a:gd name="T11" fmla="*/ 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48 w 21600"/>
                <a:gd name="T19" fmla="*/ 3148 h 21600"/>
                <a:gd name="T20" fmla="*/ 18452 w 21600"/>
                <a:gd name="T21" fmla="*/ 18452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06" name="AutoShape 13"/>
            <p:cNvSpPr>
              <a:spLocks noChangeArrowheads="1"/>
            </p:cNvSpPr>
            <p:nvPr/>
          </p:nvSpPr>
          <p:spPr bwMode="auto">
            <a:xfrm>
              <a:off x="816" y="362"/>
              <a:ext cx="590" cy="590"/>
            </a:xfrm>
            <a:custGeom>
              <a:avLst/>
              <a:gdLst>
                <a:gd name="T0" fmla="*/ 8 w 21600"/>
                <a:gd name="T1" fmla="*/ 0 h 21600"/>
                <a:gd name="T2" fmla="*/ 2 w 21600"/>
                <a:gd name="T3" fmla="*/ 8 h 21600"/>
                <a:gd name="T4" fmla="*/ 8 w 21600"/>
                <a:gd name="T5" fmla="*/ 4 h 21600"/>
                <a:gd name="T6" fmla="*/ 18 w 21600"/>
                <a:gd name="T7" fmla="*/ 8 h 21600"/>
                <a:gd name="T8" fmla="*/ 14 w 21600"/>
                <a:gd name="T9" fmla="*/ 12 h 21600"/>
                <a:gd name="T10" fmla="*/ 10 w 21600"/>
                <a:gd name="T11" fmla="*/ 8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48 w 21600"/>
                <a:gd name="T19" fmla="*/ 3148 h 21600"/>
                <a:gd name="T20" fmla="*/ 18452 w 21600"/>
                <a:gd name="T21" fmla="*/ 18452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07" name="AutoShape 14"/>
            <p:cNvSpPr>
              <a:spLocks noChangeArrowheads="1"/>
            </p:cNvSpPr>
            <p:nvPr/>
          </p:nvSpPr>
          <p:spPr bwMode="auto">
            <a:xfrm>
              <a:off x="1537" y="338"/>
              <a:ext cx="884" cy="658"/>
            </a:xfrm>
            <a:custGeom>
              <a:avLst/>
              <a:gdLst>
                <a:gd name="T0" fmla="*/ 18 w 21600"/>
                <a:gd name="T1" fmla="*/ 0 h 21600"/>
                <a:gd name="T2" fmla="*/ 5 w 21600"/>
                <a:gd name="T3" fmla="*/ 10 h 21600"/>
                <a:gd name="T4" fmla="*/ 18 w 21600"/>
                <a:gd name="T5" fmla="*/ 5 h 21600"/>
                <a:gd name="T6" fmla="*/ 41 w 21600"/>
                <a:gd name="T7" fmla="*/ 10 h 21600"/>
                <a:gd name="T8" fmla="*/ 32 w 21600"/>
                <a:gd name="T9" fmla="*/ 15 h 21600"/>
                <a:gd name="T10" fmla="*/ 23 w 21600"/>
                <a:gd name="T11" fmla="*/ 1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2 w 21600"/>
                <a:gd name="T19" fmla="*/ 3151 h 21600"/>
                <a:gd name="T20" fmla="*/ 18448 w 21600"/>
                <a:gd name="T21" fmla="*/ 18449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08" name="AutoShape 15"/>
            <p:cNvSpPr>
              <a:spLocks noChangeArrowheads="1"/>
            </p:cNvSpPr>
            <p:nvPr/>
          </p:nvSpPr>
          <p:spPr bwMode="auto">
            <a:xfrm>
              <a:off x="2535" y="365"/>
              <a:ext cx="1089" cy="635"/>
            </a:xfrm>
            <a:custGeom>
              <a:avLst/>
              <a:gdLst>
                <a:gd name="T0" fmla="*/ 27 w 21600"/>
                <a:gd name="T1" fmla="*/ 0 h 21600"/>
                <a:gd name="T2" fmla="*/ 7 w 21600"/>
                <a:gd name="T3" fmla="*/ 9 h 21600"/>
                <a:gd name="T4" fmla="*/ 27 w 21600"/>
                <a:gd name="T5" fmla="*/ 5 h 21600"/>
                <a:gd name="T6" fmla="*/ 62 w 21600"/>
                <a:gd name="T7" fmla="*/ 9 h 21600"/>
                <a:gd name="T8" fmla="*/ 48 w 21600"/>
                <a:gd name="T9" fmla="*/ 14 h 21600"/>
                <a:gd name="T10" fmla="*/ 34 w 21600"/>
                <a:gd name="T11" fmla="*/ 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54 w 21600"/>
                <a:gd name="T19" fmla="*/ 3163 h 21600"/>
                <a:gd name="T20" fmla="*/ 18446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109" name="Group 16"/>
          <p:cNvGrpSpPr/>
          <p:nvPr/>
        </p:nvGrpSpPr>
        <p:grpSpPr bwMode="auto">
          <a:xfrm>
            <a:off x="1476375" y="2845519"/>
            <a:ext cx="6111875" cy="1452563"/>
            <a:chOff x="0" y="-9"/>
            <a:chExt cx="3850" cy="915"/>
          </a:xfrm>
        </p:grpSpPr>
        <p:sp>
          <p:nvSpPr>
            <p:cNvPr id="110" name="AutoShape 17"/>
            <p:cNvSpPr>
              <a:spLocks noChangeArrowheads="1"/>
            </p:cNvSpPr>
            <p:nvPr/>
          </p:nvSpPr>
          <p:spPr bwMode="auto">
            <a:xfrm>
              <a:off x="2535" y="-9"/>
              <a:ext cx="1315" cy="408"/>
            </a:xfrm>
            <a:prstGeom prst="curvedUpArrow">
              <a:avLst>
                <a:gd name="adj1" fmla="val 62652"/>
                <a:gd name="adj2" fmla="val 125304"/>
                <a:gd name="adj3" fmla="val 20167"/>
              </a:avLst>
            </a:prstGeom>
            <a:solidFill>
              <a:srgbClr val="FF0000"/>
            </a:soli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grpSp>
          <p:nvGrpSpPr>
            <p:cNvPr id="111" name="Group 18"/>
            <p:cNvGrpSpPr/>
            <p:nvPr/>
          </p:nvGrpSpPr>
          <p:grpSpPr bwMode="auto">
            <a:xfrm>
              <a:off x="0" y="0"/>
              <a:ext cx="3518" cy="906"/>
              <a:chOff x="0" y="0"/>
              <a:chExt cx="3518" cy="906"/>
            </a:xfrm>
          </p:grpSpPr>
          <p:sp>
            <p:nvSpPr>
              <p:cNvPr id="112" name="Text Box 19"/>
              <p:cNvSpPr txBox="1">
                <a:spLocks noChangeArrowheads="1"/>
              </p:cNvSpPr>
              <p:nvPr/>
            </p:nvSpPr>
            <p:spPr bwMode="auto">
              <a:xfrm>
                <a:off x="0" y="499"/>
                <a:ext cx="57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Arial" panose="020B0604020202020204" pitchFamily="34" charset="0"/>
                    <a:ea typeface="宋体" panose="02010600030101010101" pitchFamily="2" charset="-122"/>
                  </a:rPr>
                  <a:t>×2</a:t>
                </a:r>
                <a:endParaRPr lang="zh-CN" altLang="en-US" sz="36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AutoShap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5" cy="362"/>
              </a:xfrm>
              <a:prstGeom prst="curvedUpArrow">
                <a:avLst>
                  <a:gd name="adj1" fmla="val 40055"/>
                  <a:gd name="adj2" fmla="val 80110"/>
                  <a:gd name="adj3" fmla="val 33333"/>
                </a:avLst>
              </a:prstGeom>
              <a:solidFill>
                <a:srgbClr val="FF0000"/>
              </a:solidFill>
              <a:ln w="9525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>
                  <a:latin typeface="Arial" panose="020B0604020202020204" pitchFamily="34" charset="0"/>
                </a:endParaRPr>
              </a:p>
            </p:txBody>
          </p:sp>
          <p:sp>
            <p:nvSpPr>
              <p:cNvPr id="114" name="AutoShape 21"/>
              <p:cNvSpPr>
                <a:spLocks noChangeArrowheads="1"/>
              </p:cNvSpPr>
              <p:nvPr/>
            </p:nvSpPr>
            <p:spPr bwMode="auto">
              <a:xfrm>
                <a:off x="690" y="0"/>
                <a:ext cx="816" cy="362"/>
              </a:xfrm>
              <a:prstGeom prst="curvedUpArrow">
                <a:avLst>
                  <a:gd name="adj1" fmla="val 45083"/>
                  <a:gd name="adj2" fmla="val 90166"/>
                  <a:gd name="adj3" fmla="val 33333"/>
                </a:avLst>
              </a:prstGeom>
              <a:solidFill>
                <a:srgbClr val="FF0000"/>
              </a:solidFill>
              <a:ln w="9525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>
                  <a:latin typeface="Arial" panose="020B0604020202020204" pitchFamily="34" charset="0"/>
                </a:endParaRPr>
              </a:p>
            </p:txBody>
          </p:sp>
          <p:sp>
            <p:nvSpPr>
              <p:cNvPr id="115" name="AutoShape 22"/>
              <p:cNvSpPr>
                <a:spLocks noChangeArrowheads="1"/>
              </p:cNvSpPr>
              <p:nvPr/>
            </p:nvSpPr>
            <p:spPr bwMode="auto">
              <a:xfrm>
                <a:off x="1469" y="0"/>
                <a:ext cx="1111" cy="407"/>
              </a:xfrm>
              <a:prstGeom prst="curvedUpArrow">
                <a:avLst>
                  <a:gd name="adj1" fmla="val 55725"/>
                  <a:gd name="adj2" fmla="val 111450"/>
                  <a:gd name="adj3" fmla="val 33333"/>
                </a:avLst>
              </a:prstGeom>
              <a:solidFill>
                <a:srgbClr val="FF0000"/>
              </a:solidFill>
              <a:ln w="9525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b="1">
                  <a:latin typeface="Arial" panose="020B0604020202020204" pitchFamily="34" charset="0"/>
                </a:endParaRPr>
              </a:p>
            </p:txBody>
          </p:sp>
          <p:sp>
            <p:nvSpPr>
              <p:cNvPr id="116" name="Text Box 23"/>
              <p:cNvSpPr txBox="1">
                <a:spLocks noChangeArrowheads="1"/>
              </p:cNvSpPr>
              <p:nvPr/>
            </p:nvSpPr>
            <p:spPr bwMode="auto">
              <a:xfrm>
                <a:off x="861" y="499"/>
                <a:ext cx="57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Arial" panose="020B0604020202020204" pitchFamily="34" charset="0"/>
                    <a:ea typeface="宋体" panose="02010600030101010101" pitchFamily="2" charset="-122"/>
                  </a:rPr>
                  <a:t>×2</a:t>
                </a:r>
                <a:endParaRPr lang="zh-CN" altLang="en-US" sz="36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7" name="Text Box 24"/>
              <p:cNvSpPr txBox="1">
                <a:spLocks noChangeArrowheads="1"/>
              </p:cNvSpPr>
              <p:nvPr/>
            </p:nvSpPr>
            <p:spPr bwMode="auto">
              <a:xfrm>
                <a:off x="1769" y="499"/>
                <a:ext cx="57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Arial" panose="020B0604020202020204" pitchFamily="34" charset="0"/>
                    <a:ea typeface="宋体" panose="02010600030101010101" pitchFamily="2" charset="-122"/>
                  </a:rPr>
                  <a:t>×2</a:t>
                </a:r>
                <a:endParaRPr lang="zh-CN" altLang="en-US" sz="36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Text Box 25"/>
              <p:cNvSpPr txBox="1">
                <a:spLocks noChangeArrowheads="1"/>
              </p:cNvSpPr>
              <p:nvPr/>
            </p:nvSpPr>
            <p:spPr bwMode="auto">
              <a:xfrm>
                <a:off x="2948" y="499"/>
                <a:ext cx="570" cy="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 b="1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3600">
                    <a:latin typeface="Arial" panose="020B0604020202020204" pitchFamily="34" charset="0"/>
                    <a:ea typeface="宋体" panose="02010600030101010101" pitchFamily="2" charset="-122"/>
                  </a:rPr>
                  <a:t>×2</a:t>
                </a:r>
                <a:endParaRPr lang="zh-CN" altLang="en-US" sz="36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9" name="Text Box 4"/>
          <p:cNvSpPr txBox="1">
            <a:spLocks noChangeArrowheads="1"/>
          </p:cNvSpPr>
          <p:nvPr/>
        </p:nvSpPr>
        <p:spPr bwMode="auto">
          <a:xfrm>
            <a:off x="1313383" y="2211710"/>
            <a:ext cx="70535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、（  ）、（   ）、（     ）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491880" y="2139702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120134" y="2180932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051675" y="2165231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40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523556" y="2151896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5107037" y="2151896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7051675" y="2151896"/>
            <a:ext cx="761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4" grpId="0"/>
      <p:bldP spid="1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395536" y="411510"/>
            <a:ext cx="626469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按自己喜欢的规律涂色。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48" descr="p85_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581" y="987575"/>
            <a:ext cx="6408762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7" descr="86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582" y="2355726"/>
            <a:ext cx="640876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71" descr="86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9582" y="1707654"/>
            <a:ext cx="640876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619672" y="3147814"/>
            <a:ext cx="5688632" cy="1632512"/>
            <a:chOff x="4067944" y="4600733"/>
            <a:chExt cx="5688632" cy="1540107"/>
          </a:xfrm>
        </p:grpSpPr>
        <p:grpSp>
          <p:nvGrpSpPr>
            <p:cNvPr id="18" name="组合 17"/>
            <p:cNvGrpSpPr/>
            <p:nvPr/>
          </p:nvGrpSpPr>
          <p:grpSpPr>
            <a:xfrm>
              <a:off x="4067944" y="4600733"/>
              <a:ext cx="4511217" cy="1540107"/>
              <a:chOff x="411069" y="3854351"/>
              <a:chExt cx="4286701" cy="867714"/>
            </a:xfrm>
            <a:noFill/>
          </p:grpSpPr>
          <p:sp>
            <p:nvSpPr>
              <p:cNvPr id="22" name="云形标注 5"/>
              <p:cNvSpPr>
                <a:spLocks noChangeArrowheads="1"/>
              </p:cNvSpPr>
              <p:nvPr/>
            </p:nvSpPr>
            <p:spPr bwMode="auto">
              <a:xfrm>
                <a:off x="411069" y="3854351"/>
                <a:ext cx="4286701" cy="678596"/>
              </a:xfrm>
              <a:prstGeom prst="cloudCallout">
                <a:avLst>
                  <a:gd name="adj1" fmla="val 60848"/>
                  <a:gd name="adj2" fmla="val -11416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774982" y="3929405"/>
                <a:ext cx="3809968" cy="7926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我用的是今天学习的重复排列规律，我涂得漂亮吗？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9086806" y="4615312"/>
              <a:ext cx="669770" cy="1189861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21855" y="411510"/>
            <a:ext cx="626469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，后面是什么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Group 95"/>
          <p:cNvGrpSpPr/>
          <p:nvPr/>
        </p:nvGrpSpPr>
        <p:grpSpPr bwMode="auto">
          <a:xfrm>
            <a:off x="1044575" y="1095896"/>
            <a:ext cx="6335713" cy="539750"/>
            <a:chOff x="658" y="1700"/>
            <a:chExt cx="3991" cy="340"/>
          </a:xfrm>
        </p:grpSpPr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658" y="1700"/>
              <a:ext cx="453" cy="34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201" y="1700"/>
              <a:ext cx="340" cy="3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2223" y="1700"/>
              <a:ext cx="340" cy="3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4309" y="1700"/>
              <a:ext cx="340" cy="3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3266" y="1700"/>
              <a:ext cx="340" cy="340"/>
            </a:xfrm>
            <a:prstGeom prst="rect">
              <a:avLst/>
            </a:prstGeom>
            <a:solidFill>
              <a:srgbClr val="0033CC"/>
            </a:solidFill>
            <a:ln w="9525">
              <a:solidFill>
                <a:srgbClr val="0033CC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AutoShape 8"/>
            <p:cNvSpPr>
              <a:spLocks noChangeArrowheads="1"/>
            </p:cNvSpPr>
            <p:nvPr/>
          </p:nvSpPr>
          <p:spPr bwMode="auto">
            <a:xfrm>
              <a:off x="2676" y="1700"/>
              <a:ext cx="453" cy="340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1664" y="1700"/>
              <a:ext cx="453" cy="340"/>
            </a:xfrm>
            <a:prstGeom prst="triangle">
              <a:avLst>
                <a:gd name="adj" fmla="val 50000"/>
              </a:avLst>
            </a:prstGeom>
            <a:solidFill>
              <a:srgbClr val="0033CC"/>
            </a:solidFill>
            <a:ln w="9525">
              <a:solidFill>
                <a:srgbClr val="0033CC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" name="AutoShape 10"/>
            <p:cNvSpPr>
              <a:spLocks noChangeArrowheads="1"/>
            </p:cNvSpPr>
            <p:nvPr/>
          </p:nvSpPr>
          <p:spPr bwMode="auto">
            <a:xfrm>
              <a:off x="3720" y="1700"/>
              <a:ext cx="453" cy="34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4" name="AutoShape 11"/>
          <p:cNvSpPr>
            <a:spLocks noChangeArrowheads="1"/>
          </p:cNvSpPr>
          <p:nvPr/>
        </p:nvSpPr>
        <p:spPr bwMode="auto">
          <a:xfrm>
            <a:off x="7597775" y="1095896"/>
            <a:ext cx="719138" cy="539750"/>
          </a:xfrm>
          <a:prstGeom prst="triangle">
            <a:avLst>
              <a:gd name="adj" fmla="val 50000"/>
            </a:avLst>
          </a:prstGeom>
          <a:solidFill>
            <a:srgbClr val="0033CC"/>
          </a:solidFill>
          <a:ln w="9525">
            <a:solidFill>
              <a:srgbClr val="0033CC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7794625" y="1183209"/>
            <a:ext cx="46513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 dirty="0">
                <a:ea typeface="楷体_GB2312" panose="02010609030101010101" pitchFamily="49" charset="-122"/>
              </a:rPr>
              <a:t>？</a:t>
            </a:r>
            <a:endParaRPr lang="zh-CN" altLang="en-US" sz="2200" b="1" dirty="0">
              <a:ea typeface="楷体_GB2312" panose="0201060903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48191" y="1995688"/>
            <a:ext cx="6880193" cy="2304254"/>
            <a:chOff x="1547664" y="2816157"/>
            <a:chExt cx="6880193" cy="2173825"/>
          </a:xfrm>
        </p:grpSpPr>
        <p:grpSp>
          <p:nvGrpSpPr>
            <p:cNvPr id="31" name="组合 30"/>
            <p:cNvGrpSpPr/>
            <p:nvPr/>
          </p:nvGrpSpPr>
          <p:grpSpPr>
            <a:xfrm>
              <a:off x="1547664" y="2816157"/>
              <a:ext cx="5004966" cy="2105896"/>
              <a:chOff x="-1983771" y="2848903"/>
              <a:chExt cx="4755870" cy="1186485"/>
            </a:xfrm>
            <a:noFill/>
          </p:grpSpPr>
          <p:sp>
            <p:nvSpPr>
              <p:cNvPr id="35" name="云形标注 5"/>
              <p:cNvSpPr>
                <a:spLocks noChangeArrowheads="1"/>
              </p:cNvSpPr>
              <p:nvPr/>
            </p:nvSpPr>
            <p:spPr bwMode="auto">
              <a:xfrm>
                <a:off x="-1983771" y="2848903"/>
                <a:ext cx="4755870" cy="1186485"/>
              </a:xfrm>
              <a:prstGeom prst="cloudCallout">
                <a:avLst>
                  <a:gd name="adj1" fmla="val 69155"/>
                  <a:gd name="adj2" fmla="val 5583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矩形 4"/>
              <p:cNvSpPr>
                <a:spLocks noChangeArrowheads="1"/>
              </p:cNvSpPr>
              <p:nvPr/>
            </p:nvSpPr>
            <p:spPr bwMode="auto">
              <a:xfrm>
                <a:off x="-1609045" y="3034765"/>
                <a:ext cx="3809968" cy="10006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先观察形状的规律是按△□ 重复排列</a:t>
                </a:r>
                <a:r>
                  <a:rPr lang="zh-CN" altLang="en-US" sz="2400" b="1" dirty="0">
                    <a:solidFill>
                      <a:srgbClr val="1C1C1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再观察颜色的规律是按红、黄、蓝重复排列。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800" b="1" dirty="0">
                  <a:solidFill>
                    <a:srgbClr val="1C1C1C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596336" y="3563408"/>
              <a:ext cx="831521" cy="1426574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4" grpId="0" animBg="1" autoUpdateAnimBg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559719"/>
            <a:ext cx="7500895" cy="2812231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3917" y="3147814"/>
            <a:ext cx="7248483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按图形的排列规律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画图形时，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要先认真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观察图形，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再找出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图形的排列规律，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再根据找出的排列规律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7830" y="1707654"/>
            <a:ext cx="7100554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事物的简单变化规律：两种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颜色物体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出现，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就是按照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的排列规律排列；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两种或几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不同的图形或物体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重复出现，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图形或物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的排列规律排列。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42766" y="2067694"/>
            <a:ext cx="6469594" cy="19651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数的简单变化规律：找出每组数的排列规律的方法，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所给的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数的顺序和加减法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的相关知识，找出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数与数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变化规律。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课本：练习十第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203848" y="1707654"/>
            <a:ext cx="316835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4007" y="1275606"/>
            <a:ext cx="3800235" cy="320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80860" y="1453528"/>
            <a:ext cx="3475116" cy="2952380"/>
            <a:chOff x="880860" y="1453528"/>
            <a:chExt cx="3475116" cy="2952380"/>
          </a:xfrm>
        </p:grpSpPr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0860" y="3015258"/>
              <a:ext cx="1495425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1004331" y="1453528"/>
              <a:ext cx="3351645" cy="1561729"/>
              <a:chOff x="539552" y="1453528"/>
              <a:chExt cx="3351645" cy="1561729"/>
            </a:xfrm>
            <a:noFill/>
          </p:grpSpPr>
          <p:sp>
            <p:nvSpPr>
              <p:cNvPr id="20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8"/>
                <a:ext cx="3351645" cy="1561729"/>
              </a:xfrm>
              <a:prstGeom prst="cloudCallout">
                <a:avLst>
                  <a:gd name="adj1" fmla="val -21083"/>
                  <a:gd name="adj2" fmla="val 56539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938869" y="1635646"/>
                <a:ext cx="2753591" cy="95410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观察右图，你发现了什么规律？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475656" y="968410"/>
            <a:ext cx="368505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先找规律，再说一说。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671485" y="1779662"/>
            <a:ext cx="5636819" cy="1645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323528" y="1075151"/>
            <a:ext cx="1166673" cy="1064551"/>
            <a:chOff x="670145" y="1457273"/>
            <a:chExt cx="1555361" cy="1419401"/>
          </a:xfrm>
        </p:grpSpPr>
        <p:pic>
          <p:nvPicPr>
            <p:cNvPr id="19" name="图片 18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云形标注 5"/>
          <p:cNvSpPr>
            <a:spLocks noChangeArrowheads="1"/>
          </p:cNvSpPr>
          <p:nvPr/>
        </p:nvSpPr>
        <p:spPr bwMode="auto">
          <a:xfrm>
            <a:off x="5220072" y="915566"/>
            <a:ext cx="3133995" cy="1075389"/>
          </a:xfrm>
          <a:prstGeom prst="cloudCallout">
            <a:avLst>
              <a:gd name="adj1" fmla="val 4227"/>
              <a:gd name="adj2" fmla="val 92963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552981" y="1087172"/>
            <a:ext cx="2907451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窗帘条纹颜色的规律是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云形标注 5"/>
          <p:cNvSpPr>
            <a:spLocks noChangeArrowheads="1"/>
          </p:cNvSpPr>
          <p:nvPr/>
        </p:nvSpPr>
        <p:spPr bwMode="auto">
          <a:xfrm>
            <a:off x="2051720" y="1514887"/>
            <a:ext cx="3133995" cy="984855"/>
          </a:xfrm>
          <a:prstGeom prst="cloudCallout">
            <a:avLst>
              <a:gd name="adj1" fmla="val -39842"/>
              <a:gd name="adj2" fmla="val 62838"/>
            </a:avLst>
          </a:prstGeom>
          <a:solidFill>
            <a:schemeClr val="bg2"/>
          </a:solidFill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350272" y="1598596"/>
            <a:ext cx="2763435" cy="7571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沙发条纹的颜色好有规律哦！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23843" y="3424954"/>
            <a:ext cx="6455848" cy="1091012"/>
            <a:chOff x="1423843" y="3424954"/>
            <a:chExt cx="6455848" cy="1091012"/>
          </a:xfrm>
        </p:grpSpPr>
        <p:grpSp>
          <p:nvGrpSpPr>
            <p:cNvPr id="2" name="组合 1"/>
            <p:cNvGrpSpPr/>
            <p:nvPr/>
          </p:nvGrpSpPr>
          <p:grpSpPr>
            <a:xfrm>
              <a:off x="1423843" y="3424954"/>
              <a:ext cx="6455848" cy="1091012"/>
              <a:chOff x="1423843" y="3424954"/>
              <a:chExt cx="6455848" cy="1091012"/>
            </a:xfrm>
          </p:grpSpPr>
          <p:pic>
            <p:nvPicPr>
              <p:cNvPr id="30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423843" y="3449867"/>
                <a:ext cx="843901" cy="1066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云形标注 5"/>
              <p:cNvSpPr>
                <a:spLocks noChangeArrowheads="1"/>
              </p:cNvSpPr>
              <p:nvPr/>
            </p:nvSpPr>
            <p:spPr bwMode="auto">
              <a:xfrm>
                <a:off x="2987824" y="3424954"/>
                <a:ext cx="4891867" cy="1091012"/>
              </a:xfrm>
              <a:prstGeom prst="cloudCallout">
                <a:avLst>
                  <a:gd name="adj1" fmla="val -66068"/>
                  <a:gd name="adj2" fmla="val -8589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3305536" y="3614820"/>
              <a:ext cx="4538253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一组物体一次不断地重复排列就是有规律的排列。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67544" y="483518"/>
            <a:ext cx="3456384" cy="2952328"/>
            <a:chOff x="467544" y="701552"/>
            <a:chExt cx="3456384" cy="295232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7544" y="2071714"/>
              <a:ext cx="1104039" cy="1582166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1259632" y="701552"/>
              <a:ext cx="2664296" cy="2635148"/>
              <a:chOff x="-258728" y="1453529"/>
              <a:chExt cx="4956498" cy="2273500"/>
            </a:xfrm>
            <a:noFill/>
          </p:grpSpPr>
          <p:sp>
            <p:nvSpPr>
              <p:cNvPr id="32" name="云形标注 5"/>
              <p:cNvSpPr>
                <a:spLocks noChangeArrowheads="1"/>
              </p:cNvSpPr>
              <p:nvPr/>
            </p:nvSpPr>
            <p:spPr bwMode="auto">
              <a:xfrm>
                <a:off x="-258728" y="1453529"/>
                <a:ext cx="4956498" cy="2273500"/>
              </a:xfrm>
              <a:prstGeom prst="cloudCallout">
                <a:avLst>
                  <a:gd name="adj1" fmla="val -54560"/>
                  <a:gd name="adj2" fmla="val 1803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矩形 4"/>
              <p:cNvSpPr>
                <a:spLocks noChangeArrowheads="1"/>
              </p:cNvSpPr>
              <p:nvPr/>
            </p:nvSpPr>
            <p:spPr bwMode="auto">
              <a:xfrm>
                <a:off x="411069" y="1703332"/>
                <a:ext cx="4108244" cy="1800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沙发靠背条纹的排列规律：红色粉色条纹循环排列，可以用字母表示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ABABAB……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977335" y="2749876"/>
            <a:ext cx="5330969" cy="1766090"/>
            <a:chOff x="250650" y="2749876"/>
            <a:chExt cx="7051832" cy="1766090"/>
          </a:xfrm>
        </p:grpSpPr>
        <p:grpSp>
          <p:nvGrpSpPr>
            <p:cNvPr id="35" name="组合 34"/>
            <p:cNvGrpSpPr/>
            <p:nvPr/>
          </p:nvGrpSpPr>
          <p:grpSpPr>
            <a:xfrm>
              <a:off x="1554079" y="2749876"/>
              <a:ext cx="5748403" cy="1755818"/>
              <a:chOff x="514123" y="1502282"/>
              <a:chExt cx="4286701" cy="1358034"/>
            </a:xfrm>
            <a:noFill/>
          </p:grpSpPr>
          <p:sp>
            <p:nvSpPr>
              <p:cNvPr id="37" name="云形标注 5"/>
              <p:cNvSpPr>
                <a:spLocks noChangeArrowheads="1"/>
              </p:cNvSpPr>
              <p:nvPr/>
            </p:nvSpPr>
            <p:spPr bwMode="auto">
              <a:xfrm>
                <a:off x="514123" y="1502282"/>
                <a:ext cx="4286701" cy="1358034"/>
              </a:xfrm>
              <a:prstGeom prst="cloudCallout">
                <a:avLst>
                  <a:gd name="adj1" fmla="val -57805"/>
                  <a:gd name="adj2" fmla="val 1377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矩形 4"/>
              <p:cNvSpPr>
                <a:spLocks noChangeArrowheads="1"/>
              </p:cNvSpPr>
              <p:nvPr/>
            </p:nvSpPr>
            <p:spPr bwMode="auto">
              <a:xfrm>
                <a:off x="1147883" y="1642983"/>
                <a:ext cx="3099413" cy="10997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地毯条纹的排列规律：深灰浅灰条纹循环排列，也可以用字母表示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ABABAB……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250650" y="3074751"/>
              <a:ext cx="860417" cy="1441215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3923928" y="627534"/>
            <a:ext cx="4702218" cy="3094338"/>
            <a:chOff x="3923928" y="2138728"/>
            <a:chExt cx="4702218" cy="2919186"/>
          </a:xfrm>
        </p:grpSpPr>
        <p:grpSp>
          <p:nvGrpSpPr>
            <p:cNvPr id="40" name="组合 39"/>
            <p:cNvGrpSpPr/>
            <p:nvPr/>
          </p:nvGrpSpPr>
          <p:grpSpPr>
            <a:xfrm>
              <a:off x="3923928" y="2138728"/>
              <a:ext cx="4655233" cy="1729322"/>
              <a:chOff x="274220" y="2467237"/>
              <a:chExt cx="4423550" cy="974321"/>
            </a:xfrm>
            <a:noFill/>
          </p:grpSpPr>
          <p:sp>
            <p:nvSpPr>
              <p:cNvPr id="42" name="云形标注 5"/>
              <p:cNvSpPr>
                <a:spLocks noChangeArrowheads="1"/>
              </p:cNvSpPr>
              <p:nvPr/>
            </p:nvSpPr>
            <p:spPr bwMode="auto">
              <a:xfrm>
                <a:off x="274220" y="2467237"/>
                <a:ext cx="4423550" cy="974321"/>
              </a:xfrm>
              <a:prstGeom prst="cloudCallout">
                <a:avLst>
                  <a:gd name="adj1" fmla="val 35089"/>
                  <a:gd name="adj2" fmla="val 66174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矩形 4"/>
              <p:cNvSpPr>
                <a:spLocks noChangeArrowheads="1"/>
              </p:cNvSpPr>
              <p:nvPr/>
            </p:nvSpPr>
            <p:spPr bwMode="auto">
              <a:xfrm>
                <a:off x="821615" y="2580991"/>
                <a:ext cx="3809968" cy="75578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窗帘条纹的排列规律：浅蓝色条纹、浅蓝带点循环排列，也可以用字母表示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ABABAB……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7956376" y="3868053"/>
              <a:ext cx="669770" cy="1189861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26582" y="987574"/>
            <a:ext cx="6637706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先找规律，再说一说。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085397" y="1491630"/>
            <a:ext cx="4358811" cy="167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059832" y="555526"/>
            <a:ext cx="3191754" cy="461665"/>
          </a:xfrm>
          <a:prstGeom prst="rect">
            <a:avLst/>
          </a:prstGeom>
          <a:noFill/>
          <a:ln w="19050"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事物的简单变化规律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546697"/>
            <a:ext cx="805107" cy="96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259632" y="3167492"/>
            <a:ext cx="7184611" cy="1432902"/>
            <a:chOff x="-1185513" y="1337713"/>
            <a:chExt cx="4286701" cy="1473849"/>
          </a:xfrm>
          <a:noFill/>
        </p:grpSpPr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-1185513" y="1337713"/>
              <a:ext cx="4286701" cy="1473849"/>
            </a:xfrm>
            <a:prstGeom prst="cloudCallout">
              <a:avLst>
                <a:gd name="adj1" fmla="val -50560"/>
                <a:gd name="adj2" fmla="val 769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-822756" y="1626875"/>
              <a:ext cx="3751371" cy="9497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图形的颜色，数量变化，位置变化，形状变化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等方面来观察，可以用不同的方式把发现的规律表达出来，如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画图，字母代替，数字代替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9"/>
          <p:cNvSpPr txBox="1">
            <a:spLocks noChangeArrowheads="1"/>
          </p:cNvSpPr>
          <p:nvPr/>
        </p:nvSpPr>
        <p:spPr bwMode="auto">
          <a:xfrm>
            <a:off x="683568" y="3046189"/>
            <a:ext cx="8543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 ， ， ， 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79032" y="627534"/>
            <a:ext cx="6493368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在下列横线上填合适的数、字母或图形，并说明理由。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635646"/>
            <a:ext cx="7417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683568" y="2283718"/>
            <a:ext cx="8543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1680" y="2859782"/>
            <a:ext cx="1199845" cy="571500"/>
            <a:chOff x="1479550" y="3368402"/>
            <a:chExt cx="1292250" cy="571500"/>
          </a:xfrm>
        </p:grpSpPr>
        <p:sp>
          <p:nvSpPr>
            <p:cNvPr id="33" name="矩形 32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59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60" name="矩形 59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059832" y="2931790"/>
            <a:ext cx="1199845" cy="571500"/>
            <a:chOff x="1479550" y="3368402"/>
            <a:chExt cx="1292250" cy="571500"/>
          </a:xfrm>
        </p:grpSpPr>
        <p:sp>
          <p:nvSpPr>
            <p:cNvPr id="73" name="矩形 72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75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76" name="矩形 75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4452275" y="2859782"/>
            <a:ext cx="1199845" cy="571500"/>
            <a:chOff x="1479550" y="3368402"/>
            <a:chExt cx="1292250" cy="571500"/>
          </a:xfrm>
        </p:grpSpPr>
        <p:sp>
          <p:nvSpPr>
            <p:cNvPr id="79" name="矩形 78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81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82" name="矩形 81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4" name="AutoShape 27"/>
          <p:cNvSpPr>
            <a:spLocks noChangeArrowheads="1"/>
          </p:cNvSpPr>
          <p:nvPr/>
        </p:nvSpPr>
        <p:spPr bwMode="auto">
          <a:xfrm>
            <a:off x="2955605" y="3581983"/>
            <a:ext cx="2624507" cy="861975"/>
          </a:xfrm>
          <a:prstGeom prst="wedgeRoundRectCallout">
            <a:avLst>
              <a:gd name="adj1" fmla="val -66465"/>
              <a:gd name="adj2" fmla="val -56532"/>
              <a:gd name="adj3" fmla="val 16667"/>
            </a:avLst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仔细观察，找出每组事物的排列规律。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36" name="图片 35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utoUpdateAnimBg="0"/>
      <p:bldP spid="24" grpId="0" animBg="1"/>
      <p:bldP spid="2" grpId="0"/>
      <p:bldP spid="41" grpId="0" autoUpdateAnimBg="0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9"/>
          <p:cNvSpPr txBox="1">
            <a:spLocks noChangeArrowheads="1"/>
          </p:cNvSpPr>
          <p:nvPr/>
        </p:nvSpPr>
        <p:spPr bwMode="auto">
          <a:xfrm>
            <a:off x="539552" y="3622253"/>
            <a:ext cx="8543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 ， ， ， 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4113" y="915566"/>
            <a:ext cx="7756319" cy="954107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在下列横线上填合适的数、字母或图形，并说明理由。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2067694"/>
            <a:ext cx="7417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611560" y="2715766"/>
            <a:ext cx="8543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7664" y="3368402"/>
            <a:ext cx="1199845" cy="571500"/>
            <a:chOff x="1479550" y="3368402"/>
            <a:chExt cx="1292250" cy="571500"/>
          </a:xfrm>
        </p:grpSpPr>
        <p:sp>
          <p:nvSpPr>
            <p:cNvPr id="33" name="矩形 32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59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60" name="矩形 59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915816" y="3363838"/>
            <a:ext cx="1199845" cy="571500"/>
            <a:chOff x="1479550" y="3368402"/>
            <a:chExt cx="1292250" cy="571500"/>
          </a:xfrm>
        </p:grpSpPr>
        <p:sp>
          <p:nvSpPr>
            <p:cNvPr id="73" name="矩形 72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75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76" name="矩形 75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4283968" y="3373363"/>
            <a:ext cx="1199845" cy="571500"/>
            <a:chOff x="1479550" y="3368402"/>
            <a:chExt cx="1292250" cy="571500"/>
          </a:xfrm>
        </p:grpSpPr>
        <p:sp>
          <p:nvSpPr>
            <p:cNvPr id="79" name="矩形 78"/>
            <p:cNvSpPr/>
            <p:nvPr/>
          </p:nvSpPr>
          <p:spPr bwMode="auto">
            <a:xfrm>
              <a:off x="1479550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1979712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81" name="组合 20"/>
            <p:cNvGrpSpPr/>
            <p:nvPr/>
          </p:nvGrpSpPr>
          <p:grpSpPr bwMode="auto">
            <a:xfrm>
              <a:off x="2428156" y="3368402"/>
              <a:ext cx="343644" cy="571500"/>
              <a:chOff x="3048000" y="3657600"/>
              <a:chExt cx="381000" cy="762000"/>
            </a:xfrm>
          </p:grpSpPr>
          <p:sp>
            <p:nvSpPr>
              <p:cNvPr id="82" name="矩形 81"/>
              <p:cNvSpPr/>
              <p:nvPr/>
            </p:nvSpPr>
            <p:spPr bwMode="auto">
              <a:xfrm>
                <a:off x="3048000" y="3657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 bwMode="auto">
              <a:xfrm>
                <a:off x="3048000" y="4038600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5" name="AutoShape 4"/>
          <p:cNvSpPr>
            <a:spLocks noChangeArrowheads="1"/>
          </p:cNvSpPr>
          <p:nvPr/>
        </p:nvSpPr>
        <p:spPr bwMode="auto">
          <a:xfrm>
            <a:off x="1448765" y="2094122"/>
            <a:ext cx="1298744" cy="50323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C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/>
        </p:nvSpPr>
        <p:spPr bwMode="auto">
          <a:xfrm>
            <a:off x="2843808" y="2067694"/>
            <a:ext cx="1298744" cy="50323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C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AutoShape 4"/>
          <p:cNvSpPr>
            <a:spLocks noChangeArrowheads="1"/>
          </p:cNvSpPr>
          <p:nvPr/>
        </p:nvSpPr>
        <p:spPr bwMode="auto">
          <a:xfrm>
            <a:off x="4209360" y="2067694"/>
            <a:ext cx="1298744" cy="50323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C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2771800" y="2643758"/>
            <a:ext cx="0" cy="6127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7"/>
          <p:cNvSpPr>
            <a:spLocks noChangeShapeType="1"/>
          </p:cNvSpPr>
          <p:nvPr/>
        </p:nvSpPr>
        <p:spPr bwMode="auto">
          <a:xfrm>
            <a:off x="4067944" y="2643758"/>
            <a:ext cx="0" cy="6127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>
            <a:off x="5508104" y="2643758"/>
            <a:ext cx="0" cy="612775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1475656" y="3256533"/>
            <a:ext cx="1323035" cy="780976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Rectangle 10"/>
          <p:cNvSpPr>
            <a:spLocks noChangeArrowheads="1"/>
          </p:cNvSpPr>
          <p:nvPr/>
        </p:nvSpPr>
        <p:spPr bwMode="auto">
          <a:xfrm>
            <a:off x="2843808" y="3256533"/>
            <a:ext cx="1323035" cy="780976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Rectangle 10"/>
          <p:cNvSpPr>
            <a:spLocks noChangeArrowheads="1"/>
          </p:cNvSpPr>
          <p:nvPr/>
        </p:nvSpPr>
        <p:spPr bwMode="auto">
          <a:xfrm>
            <a:off x="4211960" y="3256533"/>
            <a:ext cx="1323035" cy="780976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52120" y="203807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1     1    2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18899" y="2686149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B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868144" y="3205188"/>
            <a:ext cx="2016364" cy="734714"/>
            <a:chOff x="1479549" y="3263158"/>
            <a:chExt cx="1723121" cy="590622"/>
          </a:xfrm>
        </p:grpSpPr>
        <p:sp>
          <p:nvSpPr>
            <p:cNvPr id="57" name="矩形 56"/>
            <p:cNvSpPr/>
            <p:nvPr/>
          </p:nvSpPr>
          <p:spPr bwMode="auto">
            <a:xfrm>
              <a:off x="1479549" y="3568030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168972" y="3543285"/>
              <a:ext cx="343644" cy="28575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b="1">
                <a:solidFill>
                  <a:schemeClr val="tx1"/>
                </a:solidFill>
                <a:latin typeface="+mj-lt"/>
                <a:ea typeface="+mj-ea"/>
                <a:sym typeface="宋体" panose="02010600030101010101" pitchFamily="2" charset="-122"/>
              </a:endParaRPr>
            </a:p>
          </p:txBody>
        </p:sp>
        <p:grpSp>
          <p:nvGrpSpPr>
            <p:cNvPr id="62" name="组合 20"/>
            <p:cNvGrpSpPr/>
            <p:nvPr/>
          </p:nvGrpSpPr>
          <p:grpSpPr bwMode="auto">
            <a:xfrm>
              <a:off x="2859026" y="3263158"/>
              <a:ext cx="343644" cy="571501"/>
              <a:chOff x="3525708" y="3517273"/>
              <a:chExt cx="381000" cy="762001"/>
            </a:xfrm>
          </p:grpSpPr>
          <p:sp>
            <p:nvSpPr>
              <p:cNvPr id="63" name="矩形 62"/>
              <p:cNvSpPr/>
              <p:nvPr/>
            </p:nvSpPr>
            <p:spPr bwMode="auto">
              <a:xfrm>
                <a:off x="3525708" y="3517273"/>
                <a:ext cx="381000" cy="381000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 bwMode="auto">
              <a:xfrm>
                <a:off x="3525708" y="3898273"/>
                <a:ext cx="381000" cy="381001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0" hangingPunct="0">
                  <a:buFontTx/>
                  <a:buNone/>
                  <a:defRPr/>
                </a:pPr>
                <a:endParaRPr lang="zh-CN" altLang="en-US" b="1">
                  <a:solidFill>
                    <a:schemeClr val="tx1"/>
                  </a:solidFill>
                  <a:latin typeface="+mj-lt"/>
                  <a:ea typeface="+mj-ea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65" name="TextBox 64"/>
          <p:cNvSpPr txBox="1"/>
          <p:nvPr/>
        </p:nvSpPr>
        <p:spPr>
          <a:xfrm>
            <a:off x="2843808" y="381893"/>
            <a:ext cx="3528392" cy="523220"/>
          </a:xfrm>
          <a:prstGeom prst="rect">
            <a:avLst/>
          </a:prstGeom>
          <a:noFill/>
          <a:ln w="19050"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事物的简单变化规律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475656" y="896402"/>
            <a:ext cx="3294370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规律，再填空。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7704" y="1452804"/>
            <a:ext cx="57246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1, 1, 2,  3,  5,  8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2123728" y="1428333"/>
            <a:ext cx="1210588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b="0" dirty="0" smtClean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=</a:t>
            </a:r>
            <a:endParaRPr lang="en-US" altLang="zh-CN" sz="4000" b="0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6296716" y="1419622"/>
            <a:ext cx="1011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5" y="381893"/>
            <a:ext cx="3096345" cy="523220"/>
          </a:xfrm>
          <a:prstGeom prst="rect">
            <a:avLst/>
          </a:prstGeom>
          <a:noFill/>
          <a:ln w="19050"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数的简单变化规律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7" y="3075806"/>
            <a:ext cx="100811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835696" y="2643758"/>
            <a:ext cx="2868644" cy="980275"/>
            <a:chOff x="111122" y="1453529"/>
            <a:chExt cx="2308135" cy="704240"/>
          </a:xfrm>
          <a:noFill/>
        </p:grpSpPr>
        <p:sp>
          <p:nvSpPr>
            <p:cNvPr id="36" name="云形标注 5"/>
            <p:cNvSpPr>
              <a:spLocks noChangeArrowheads="1"/>
            </p:cNvSpPr>
            <p:nvPr/>
          </p:nvSpPr>
          <p:spPr bwMode="auto">
            <a:xfrm>
              <a:off x="111122" y="1453529"/>
              <a:ext cx="2308135" cy="553398"/>
            </a:xfrm>
            <a:prstGeom prst="cloudCallout">
              <a:avLst>
                <a:gd name="adj1" fmla="val -56256"/>
                <a:gd name="adj2" fmla="val 7132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257672" y="1543360"/>
              <a:ext cx="1733817" cy="6144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有什么规律呢？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88024" y="2183062"/>
            <a:ext cx="3791137" cy="2188888"/>
            <a:chOff x="5171602" y="2399087"/>
            <a:chExt cx="3442948" cy="2188888"/>
          </a:xfrm>
        </p:grpSpPr>
        <p:grpSp>
          <p:nvGrpSpPr>
            <p:cNvPr id="39" name="组合 38"/>
            <p:cNvGrpSpPr/>
            <p:nvPr/>
          </p:nvGrpSpPr>
          <p:grpSpPr>
            <a:xfrm>
              <a:off x="5171602" y="2399087"/>
              <a:ext cx="3224192" cy="1315940"/>
              <a:chOff x="621891" y="2365521"/>
              <a:chExt cx="3464755" cy="706148"/>
            </a:xfrm>
            <a:noFill/>
          </p:grpSpPr>
          <p:sp>
            <p:nvSpPr>
              <p:cNvPr id="41" name="云形标注 5"/>
              <p:cNvSpPr>
                <a:spLocks noChangeArrowheads="1"/>
              </p:cNvSpPr>
              <p:nvPr/>
            </p:nvSpPr>
            <p:spPr bwMode="auto">
              <a:xfrm>
                <a:off x="621891" y="2365521"/>
                <a:ext cx="3464755" cy="706148"/>
              </a:xfrm>
              <a:prstGeom prst="cloudCallout">
                <a:avLst>
                  <a:gd name="adj1" fmla="val 29454"/>
                  <a:gd name="adj2" fmla="val 6776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1009566" y="2462930"/>
                <a:ext cx="2915195" cy="4589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我发现，第三个数是前两个数的和。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851124" y="3640783"/>
              <a:ext cx="763426" cy="947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2857E-6 L 0.17014 0.001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7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215 0.00124 L 0.25659 0.001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59 0.00124 L 0.33541 0.0012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19" grpId="3"/>
      <p:bldP spid="19" grpId="4"/>
      <p:bldP spid="19" grpId="5"/>
      <p:bldP spid="2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679032" y="987574"/>
            <a:ext cx="2946401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摆一摆，填一填。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438904"/>
            <a:ext cx="3240360" cy="523220"/>
          </a:xfrm>
          <a:prstGeom prst="rect">
            <a:avLst/>
          </a:prstGeom>
          <a:noFill/>
          <a:ln w="19050"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数的简单变化规律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3"/>
          <p:cNvGrpSpPr/>
          <p:nvPr/>
        </p:nvGrpSpPr>
        <p:grpSpPr bwMode="auto">
          <a:xfrm>
            <a:off x="1115616" y="2754616"/>
            <a:ext cx="1042476" cy="321190"/>
            <a:chOff x="0" y="0"/>
            <a:chExt cx="1068" cy="347"/>
          </a:xfrm>
          <a:noFill/>
        </p:grpSpPr>
        <p:sp>
          <p:nvSpPr>
            <p:cNvPr id="29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1403648" y="311819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3"/>
          <p:cNvGrpSpPr/>
          <p:nvPr/>
        </p:nvGrpSpPr>
        <p:grpSpPr bwMode="auto">
          <a:xfrm>
            <a:off x="2412805" y="2754616"/>
            <a:ext cx="1042476" cy="321190"/>
            <a:chOff x="0" y="0"/>
            <a:chExt cx="1068" cy="347"/>
          </a:xfrm>
          <a:noFill/>
        </p:grpSpPr>
        <p:sp>
          <p:nvSpPr>
            <p:cNvPr id="37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Group 3"/>
          <p:cNvGrpSpPr/>
          <p:nvPr/>
        </p:nvGrpSpPr>
        <p:grpSpPr bwMode="auto">
          <a:xfrm>
            <a:off x="2411760" y="2355726"/>
            <a:ext cx="1042476" cy="321190"/>
            <a:chOff x="0" y="0"/>
            <a:chExt cx="1068" cy="347"/>
          </a:xfrm>
          <a:noFill/>
        </p:grpSpPr>
        <p:sp>
          <p:nvSpPr>
            <p:cNvPr id="41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2719674" y="307580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3"/>
          <p:cNvGrpSpPr/>
          <p:nvPr/>
        </p:nvGrpSpPr>
        <p:grpSpPr bwMode="auto">
          <a:xfrm>
            <a:off x="3745548" y="2754616"/>
            <a:ext cx="1042476" cy="321190"/>
            <a:chOff x="0" y="0"/>
            <a:chExt cx="1068" cy="347"/>
          </a:xfrm>
          <a:noFill/>
        </p:grpSpPr>
        <p:sp>
          <p:nvSpPr>
            <p:cNvPr id="46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Group 3"/>
          <p:cNvGrpSpPr/>
          <p:nvPr/>
        </p:nvGrpSpPr>
        <p:grpSpPr bwMode="auto">
          <a:xfrm>
            <a:off x="3744503" y="2355726"/>
            <a:ext cx="1042476" cy="321190"/>
            <a:chOff x="0" y="0"/>
            <a:chExt cx="1068" cy="347"/>
          </a:xfrm>
          <a:noFill/>
        </p:grpSpPr>
        <p:sp>
          <p:nvSpPr>
            <p:cNvPr id="50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Group 3"/>
          <p:cNvGrpSpPr/>
          <p:nvPr/>
        </p:nvGrpSpPr>
        <p:grpSpPr bwMode="auto">
          <a:xfrm>
            <a:off x="3745548" y="1995686"/>
            <a:ext cx="1042476" cy="321190"/>
            <a:chOff x="0" y="0"/>
            <a:chExt cx="1068" cy="347"/>
          </a:xfrm>
          <a:noFill/>
        </p:grpSpPr>
        <p:sp>
          <p:nvSpPr>
            <p:cNvPr id="54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4067944" y="307580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Group 3"/>
          <p:cNvGrpSpPr/>
          <p:nvPr/>
        </p:nvGrpSpPr>
        <p:grpSpPr bwMode="auto">
          <a:xfrm>
            <a:off x="5185708" y="2754616"/>
            <a:ext cx="1042476" cy="321190"/>
            <a:chOff x="0" y="0"/>
            <a:chExt cx="1068" cy="347"/>
          </a:xfrm>
          <a:noFill/>
        </p:grpSpPr>
        <p:sp>
          <p:nvSpPr>
            <p:cNvPr id="59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Group 3"/>
          <p:cNvGrpSpPr/>
          <p:nvPr/>
        </p:nvGrpSpPr>
        <p:grpSpPr bwMode="auto">
          <a:xfrm>
            <a:off x="5184663" y="2355726"/>
            <a:ext cx="1042476" cy="321190"/>
            <a:chOff x="0" y="0"/>
            <a:chExt cx="1068" cy="347"/>
          </a:xfrm>
          <a:noFill/>
        </p:grpSpPr>
        <p:sp>
          <p:nvSpPr>
            <p:cNvPr id="63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Group 3"/>
          <p:cNvGrpSpPr/>
          <p:nvPr/>
        </p:nvGrpSpPr>
        <p:grpSpPr bwMode="auto">
          <a:xfrm>
            <a:off x="5185708" y="1962528"/>
            <a:ext cx="1042476" cy="321190"/>
            <a:chOff x="0" y="0"/>
            <a:chExt cx="1068" cy="347"/>
          </a:xfrm>
          <a:noFill/>
        </p:grpSpPr>
        <p:sp>
          <p:nvSpPr>
            <p:cNvPr id="67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0" name="Group 3"/>
          <p:cNvGrpSpPr/>
          <p:nvPr/>
        </p:nvGrpSpPr>
        <p:grpSpPr bwMode="auto">
          <a:xfrm>
            <a:off x="5184663" y="1563638"/>
            <a:ext cx="1042476" cy="321190"/>
            <a:chOff x="0" y="0"/>
            <a:chExt cx="1068" cy="347"/>
          </a:xfrm>
          <a:noFill/>
        </p:grpSpPr>
        <p:sp>
          <p:nvSpPr>
            <p:cNvPr id="71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4" name="Text Box 7"/>
          <p:cNvSpPr txBox="1">
            <a:spLocks noChangeArrowheads="1"/>
          </p:cNvSpPr>
          <p:nvPr/>
        </p:nvSpPr>
        <p:spPr bwMode="auto">
          <a:xfrm>
            <a:off x="5580112" y="304618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1763688" y="3118197"/>
            <a:ext cx="646331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+3=</a:t>
            </a:r>
            <a:endParaRPr lang="en-US" altLang="zh-CN" sz="2400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7"/>
          <p:cNvSpPr txBox="1">
            <a:spLocks noChangeArrowheads="1"/>
          </p:cNvSpPr>
          <p:nvPr/>
        </p:nvSpPr>
        <p:spPr bwMode="auto">
          <a:xfrm>
            <a:off x="7092280" y="3046188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Group 3"/>
          <p:cNvGrpSpPr/>
          <p:nvPr/>
        </p:nvGrpSpPr>
        <p:grpSpPr bwMode="auto">
          <a:xfrm>
            <a:off x="6769884" y="2754616"/>
            <a:ext cx="1042476" cy="321190"/>
            <a:chOff x="0" y="0"/>
            <a:chExt cx="1068" cy="347"/>
          </a:xfrm>
          <a:noFill/>
        </p:grpSpPr>
        <p:sp>
          <p:nvSpPr>
            <p:cNvPr id="78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Group 3"/>
          <p:cNvGrpSpPr/>
          <p:nvPr/>
        </p:nvGrpSpPr>
        <p:grpSpPr bwMode="auto">
          <a:xfrm>
            <a:off x="6768839" y="2355726"/>
            <a:ext cx="1042476" cy="321190"/>
            <a:chOff x="0" y="0"/>
            <a:chExt cx="1068" cy="347"/>
          </a:xfrm>
          <a:noFill/>
        </p:grpSpPr>
        <p:sp>
          <p:nvSpPr>
            <p:cNvPr id="82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5" name="Group 3"/>
          <p:cNvGrpSpPr/>
          <p:nvPr/>
        </p:nvGrpSpPr>
        <p:grpSpPr bwMode="auto">
          <a:xfrm>
            <a:off x="6769884" y="1962528"/>
            <a:ext cx="1042476" cy="321190"/>
            <a:chOff x="0" y="0"/>
            <a:chExt cx="1068" cy="347"/>
          </a:xfrm>
          <a:noFill/>
        </p:grpSpPr>
        <p:sp>
          <p:nvSpPr>
            <p:cNvPr id="86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9" name="Group 3"/>
          <p:cNvGrpSpPr/>
          <p:nvPr/>
        </p:nvGrpSpPr>
        <p:grpSpPr bwMode="auto">
          <a:xfrm>
            <a:off x="6768839" y="1563638"/>
            <a:ext cx="1042476" cy="321190"/>
            <a:chOff x="0" y="0"/>
            <a:chExt cx="1068" cy="347"/>
          </a:xfrm>
          <a:noFill/>
        </p:grpSpPr>
        <p:sp>
          <p:nvSpPr>
            <p:cNvPr id="90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3" name="Group 3"/>
          <p:cNvGrpSpPr/>
          <p:nvPr/>
        </p:nvGrpSpPr>
        <p:grpSpPr bwMode="auto">
          <a:xfrm>
            <a:off x="6804248" y="1203598"/>
            <a:ext cx="1042476" cy="321190"/>
            <a:chOff x="0" y="0"/>
            <a:chExt cx="1068" cy="347"/>
          </a:xfrm>
          <a:noFill/>
        </p:grpSpPr>
        <p:sp>
          <p:nvSpPr>
            <p:cNvPr id="94" name="Oval 4"/>
            <p:cNvSpPr>
              <a:spLocks noChangeArrowheads="1"/>
            </p:cNvSpPr>
            <p:nvPr/>
          </p:nvSpPr>
          <p:spPr bwMode="auto">
            <a:xfrm>
              <a:off x="0" y="0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Oval 5"/>
            <p:cNvSpPr>
              <a:spLocks noChangeArrowheads="1"/>
            </p:cNvSpPr>
            <p:nvPr/>
          </p:nvSpPr>
          <p:spPr bwMode="auto">
            <a:xfrm>
              <a:off x="368" y="5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Oval 6"/>
            <p:cNvSpPr>
              <a:spLocks noChangeArrowheads="1"/>
            </p:cNvSpPr>
            <p:nvPr/>
          </p:nvSpPr>
          <p:spPr bwMode="auto">
            <a:xfrm>
              <a:off x="737" y="16"/>
              <a:ext cx="331" cy="331"/>
            </a:xfrm>
            <a:prstGeom prst="ellipse">
              <a:avLst/>
            </a:prstGeom>
            <a:grp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 b="1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3528" y="411510"/>
            <a:ext cx="1166673" cy="1064551"/>
            <a:chOff x="670145" y="1457273"/>
            <a:chExt cx="1555361" cy="1419401"/>
          </a:xfrm>
        </p:grpSpPr>
        <p:pic>
          <p:nvPicPr>
            <p:cNvPr id="98" name="图片 9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矩形 98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187624" y="3424758"/>
            <a:ext cx="7023261" cy="1307232"/>
            <a:chOff x="1901874" y="3640783"/>
            <a:chExt cx="6378225" cy="130723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1901874" y="3864385"/>
              <a:ext cx="4986665" cy="1083630"/>
              <a:chOff x="-2891797" y="3151817"/>
              <a:chExt cx="5358730" cy="581488"/>
            </a:xfrm>
            <a:noFill/>
          </p:grpSpPr>
          <p:sp>
            <p:nvSpPr>
              <p:cNvPr id="103" name="云形标注 5"/>
              <p:cNvSpPr>
                <a:spLocks noChangeArrowheads="1"/>
              </p:cNvSpPr>
              <p:nvPr/>
            </p:nvSpPr>
            <p:spPr bwMode="auto">
              <a:xfrm>
                <a:off x="-2891797" y="3151817"/>
                <a:ext cx="5358730" cy="426927"/>
              </a:xfrm>
              <a:prstGeom prst="cloudCallout">
                <a:avLst>
                  <a:gd name="adj1" fmla="val 60331"/>
                  <a:gd name="adj2" fmla="val -10054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矩形 4"/>
              <p:cNvSpPr>
                <a:spLocks noChangeArrowheads="1"/>
              </p:cNvSpPr>
              <p:nvPr/>
            </p:nvSpPr>
            <p:spPr bwMode="auto">
              <a:xfrm>
                <a:off x="-2489442" y="3215265"/>
                <a:ext cx="4657359" cy="5180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先摆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个圆片，依次增加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个圆片。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  <a:p>
                <a:pPr>
                  <a:lnSpc>
                    <a:spcPct val="110000"/>
                  </a:lnSpc>
                  <a:defRPr/>
                </a:pPr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0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362920" y="3640783"/>
              <a:ext cx="917179" cy="109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5" name="组合 10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6" name="图片 10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1623E-6 L 0.15886 -0.003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885 -0.00308 L 0.29444 -0.0009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444 -0.00092 L 0.48333 -0.0009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5" grpId="1"/>
      <p:bldP spid="75" grpId="2"/>
      <p:bldP spid="75" grpId="3"/>
      <p:bldP spid="76" grpId="0"/>
    </p:bldLst>
  </p:timing>
</p:sld>
</file>

<file path=ppt/tags/tag1.xml><?xml version="1.0" encoding="utf-8"?>
<p:tagLst xmlns:p="http://schemas.openxmlformats.org/presentationml/2006/main">
  <p:tag name="KSO_WPP_MARK_KEY" val="61d3b358-d129-4a95-83db-b4594e959a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1264</Words>
  <Application>WPS 演示</Application>
  <PresentationFormat>全屏显示(16:9)</PresentationFormat>
  <Paragraphs>227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华文楷体</vt:lpstr>
      <vt:lpstr>微软雅黑</vt:lpstr>
      <vt:lpstr>幼圆</vt:lpstr>
      <vt:lpstr>等线</vt:lpstr>
      <vt:lpstr>楷体</vt:lpstr>
      <vt:lpstr>华文新魏</vt:lpstr>
      <vt:lpstr>Calibri</vt:lpstr>
      <vt:lpstr>Wingdings 2</vt:lpstr>
      <vt:lpstr>楷体_GB2312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2017-03-17T02:28:00Z</dcterms:created>
  <dcterms:modified xsi:type="dcterms:W3CDTF">2023-01-30T08:20:04Z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BD82DD03C9C74166BCD18606F31A0C07</vt:lpwstr>
  </property>
</Properties>
</file>