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84" r:id="rId3"/>
    <p:sldId id="510" r:id="rId4"/>
    <p:sldId id="472" r:id="rId5"/>
    <p:sldId id="527" r:id="rId7"/>
    <p:sldId id="566" r:id="rId8"/>
    <p:sldId id="567" r:id="rId9"/>
    <p:sldId id="565" r:id="rId10"/>
    <p:sldId id="568" r:id="rId11"/>
    <p:sldId id="569" r:id="rId12"/>
    <p:sldId id="524" r:id="rId13"/>
    <p:sldId id="577" r:id="rId14"/>
    <p:sldId id="560" r:id="rId15"/>
    <p:sldId id="575" r:id="rId16"/>
    <p:sldId id="586" r:id="rId17"/>
    <p:sldId id="585" r:id="rId18"/>
    <p:sldId id="587" r:id="rId19"/>
    <p:sldId id="579" r:id="rId20"/>
    <p:sldId id="588" r:id="rId21"/>
    <p:sldId id="589" r:id="rId22"/>
    <p:sldId id="507" r:id="rId23"/>
    <p:sldId id="590" r:id="rId24"/>
    <p:sldId id="501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华文楷体" panose="02010600040101010101" pitchFamily="2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70C0"/>
    <a:srgbClr val="00990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20" d="100"/>
          <a:sy n="120" d="100"/>
        </p:scale>
        <p:origin x="-1374" y="-64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问题解决（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17.emf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8.emf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17.emf"/><Relationship Id="rId2" Type="http://schemas.openxmlformats.org/officeDocument/2006/relationships/image" Target="../media/image10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27984" cy="424168"/>
            <a:chOff x="0" y="0"/>
            <a:chExt cx="4427984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427984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156363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三位数的加减法解决问题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三位数的加减法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40032" y="445727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755575" y="1059582"/>
            <a:ext cx="80385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故事书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。小明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页，第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看了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，还剩多少页？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5"/>
          <p:cNvSpPr txBox="1">
            <a:spLocks noChangeArrowheads="1"/>
          </p:cNvSpPr>
          <p:nvPr/>
        </p:nvSpPr>
        <p:spPr bwMode="auto">
          <a:xfrm>
            <a:off x="5292080" y="3141745"/>
            <a:ext cx="2880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372-172=200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5270170" y="2571750"/>
            <a:ext cx="3622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480-108=372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273780" y="3723878"/>
            <a:ext cx="3114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829443" y="1707654"/>
            <a:ext cx="2262837" cy="1013783"/>
            <a:chOff x="1257085" y="967627"/>
            <a:chExt cx="2254465" cy="1450605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3568" y="2721437"/>
            <a:ext cx="4536504" cy="1405815"/>
            <a:chOff x="539552" y="2721437"/>
            <a:chExt cx="5195909" cy="1405815"/>
          </a:xfrm>
        </p:grpSpPr>
        <p:grpSp>
          <p:nvGrpSpPr>
            <p:cNvPr id="26" name="组合 25"/>
            <p:cNvGrpSpPr/>
            <p:nvPr/>
          </p:nvGrpSpPr>
          <p:grpSpPr>
            <a:xfrm>
              <a:off x="1554079" y="2749877"/>
              <a:ext cx="4181382" cy="1377375"/>
              <a:chOff x="514123" y="1502282"/>
              <a:chExt cx="3118142" cy="1065327"/>
            </a:xfrm>
            <a:noFill/>
          </p:grpSpPr>
          <p:sp>
            <p:nvSpPr>
              <p:cNvPr id="33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3118142" cy="1065327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4"/>
              <p:cNvSpPr>
                <a:spLocks noChangeArrowheads="1"/>
              </p:cNvSpPr>
              <p:nvPr/>
            </p:nvSpPr>
            <p:spPr bwMode="auto">
              <a:xfrm>
                <a:off x="883339" y="1635704"/>
                <a:ext cx="2748926" cy="8426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一共的先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减第一天页数再减第二天页数等于剩下的。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39552" y="2721437"/>
              <a:ext cx="659798" cy="1405813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utoUpdateAnimBg="0"/>
      <p:bldP spid="56" grpId="0" autoUpdateAnimBg="0"/>
      <p:bldP spid="3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483518"/>
            <a:ext cx="82809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故事书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。小明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页，第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，还剩多少页？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5292080" y="3109486"/>
            <a:ext cx="3114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480-280=200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6"/>
          <p:cNvSpPr txBox="1">
            <a:spLocks noChangeArrowheads="1"/>
          </p:cNvSpPr>
          <p:nvPr/>
        </p:nvSpPr>
        <p:spPr bwMode="auto">
          <a:xfrm>
            <a:off x="5220072" y="2461414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108+172=280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220072" y="3776722"/>
            <a:ext cx="3114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552" y="2024126"/>
            <a:ext cx="4680520" cy="2014206"/>
            <a:chOff x="374603" y="2749877"/>
            <a:chExt cx="5360858" cy="2014206"/>
          </a:xfrm>
        </p:grpSpPr>
        <p:grpSp>
          <p:nvGrpSpPr>
            <p:cNvPr id="19" name="组合 18"/>
            <p:cNvGrpSpPr/>
            <p:nvPr/>
          </p:nvGrpSpPr>
          <p:grpSpPr>
            <a:xfrm>
              <a:off x="1554079" y="2749877"/>
              <a:ext cx="4181382" cy="2014206"/>
              <a:chOff x="514123" y="1502282"/>
              <a:chExt cx="3118142" cy="1557882"/>
            </a:xfrm>
            <a:noFill/>
          </p:grpSpPr>
          <p:sp>
            <p:nvSpPr>
              <p:cNvPr id="23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3118142" cy="1557882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883339" y="1790017"/>
                <a:ext cx="2748926" cy="9712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也可以先求两天一共看了多少页，再有剩下的页数。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374603" y="2827792"/>
              <a:ext cx="824747" cy="1549829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 bwMode="auto">
          <a:xfrm>
            <a:off x="5117475" y="1525310"/>
            <a:ext cx="2262837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utoUpdateAnimBg="0"/>
      <p:bldP spid="69" grpId="0" autoUpdateAnimBg="0"/>
      <p:bldP spid="3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4788024" y="1779662"/>
            <a:ext cx="35939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523+297=820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5076056" y="2355726"/>
            <a:ext cx="3310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523+820=1343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5004048" y="2973814"/>
            <a:ext cx="37055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：桃树和梨树一共有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1343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428684" y="481261"/>
            <a:ext cx="82809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果园里有梨树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棵，桃树比梨树多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棵。桃树和梨树一共有多少棵？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552" y="2024126"/>
            <a:ext cx="4320480" cy="2014206"/>
            <a:chOff x="374603" y="2749877"/>
            <a:chExt cx="4948484" cy="2014206"/>
          </a:xfrm>
        </p:grpSpPr>
        <p:grpSp>
          <p:nvGrpSpPr>
            <p:cNvPr id="19" name="组合 18"/>
            <p:cNvGrpSpPr/>
            <p:nvPr/>
          </p:nvGrpSpPr>
          <p:grpSpPr>
            <a:xfrm>
              <a:off x="1554079" y="2749877"/>
              <a:ext cx="3769008" cy="2014206"/>
              <a:chOff x="514123" y="1502282"/>
              <a:chExt cx="2810626" cy="1557882"/>
            </a:xfrm>
            <a:noFill/>
          </p:grpSpPr>
          <p:sp>
            <p:nvSpPr>
              <p:cNvPr id="23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2810626" cy="1557882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803122" y="1758757"/>
                <a:ext cx="2318404" cy="9712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先求出桃树的棵树，再求桃树和梨树的棵树。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374603" y="2827792"/>
              <a:ext cx="824747" cy="1549829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1" y="411510"/>
            <a:ext cx="818217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你能提出并解决哪些数学问题？并说说解决问题的方法。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827584" y="2265707"/>
            <a:ext cx="3267061" cy="810099"/>
          </a:xfrm>
          <a:prstGeom prst="wedgeRoundRectCallout">
            <a:avLst>
              <a:gd name="adj1" fmla="val 25340"/>
              <a:gd name="adj2" fmla="val -7076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先求出火车的再算火车和汽车一共行的距离。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323528" y="1227523"/>
            <a:ext cx="85689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）小明从家乡到重庆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，先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乘汽车，再乘动车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。小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家乡距离重庆多少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6527552" y="3793505"/>
            <a:ext cx="1112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755576" y="3147814"/>
            <a:ext cx="2517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120+270=390(km)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6" descr="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39952" y="2211710"/>
            <a:ext cx="4589462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8"/>
          <p:cNvGrpSpPr/>
          <p:nvPr/>
        </p:nvGrpSpPr>
        <p:grpSpPr bwMode="auto">
          <a:xfrm>
            <a:off x="5767139" y="2276797"/>
            <a:ext cx="2906713" cy="2236788"/>
            <a:chOff x="0" y="0"/>
            <a:chExt cx="1831" cy="1409"/>
          </a:xfrm>
        </p:grpSpPr>
        <p:sp>
          <p:nvSpPr>
            <p:cNvPr id="33" name="AutoShape 9"/>
            <p:cNvSpPr/>
            <p:nvPr/>
          </p:nvSpPr>
          <p:spPr bwMode="auto">
            <a:xfrm rot="-5400000">
              <a:off x="783" y="132"/>
              <a:ext cx="227" cy="1773"/>
            </a:xfrm>
            <a:prstGeom prst="leftBrace">
              <a:avLst>
                <a:gd name="adj1" fmla="val 43284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561" y="0"/>
              <a:ext cx="0" cy="1409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1"/>
            <p:cNvSpPr>
              <a:spLocks noChangeShapeType="1"/>
            </p:cNvSpPr>
            <p:nvPr/>
          </p:nvSpPr>
          <p:spPr bwMode="auto">
            <a:xfrm flipH="1">
              <a:off x="1814" y="45"/>
              <a:ext cx="17" cy="133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0" y="13"/>
              <a:ext cx="10" cy="137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755576" y="3579862"/>
            <a:ext cx="2517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390+120=510(km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755576" y="4011910"/>
            <a:ext cx="4365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答：小明家乡距离重庆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510km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 animBg="1"/>
      <p:bldP spid="15" grpId="0"/>
      <p:bldP spid="29" grpId="0" autoUpdateAnimBg="0"/>
      <p:bldP spid="30" grpId="0" autoUpdateAnimBg="0"/>
      <p:bldP spid="40" grpId="0" autoUpdateAnimBg="0"/>
      <p:bldP spid="4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539551" y="1172476"/>
            <a:ext cx="79928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）阅览室里原有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138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人。阅览室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现在有多少人？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3" descr="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0264" y="1726202"/>
            <a:ext cx="4374184" cy="163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 bwMode="auto">
          <a:xfrm>
            <a:off x="1483084" y="1557967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39551" y="411510"/>
            <a:ext cx="818217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你能提出并解决哪些数学问题？并说说解决问题的方法。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899592" y="2470125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138-35=103(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933626" y="2974181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103+28=131(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827584" y="3478237"/>
            <a:ext cx="3744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答：阅览室现在有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131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83969" y="3424758"/>
            <a:ext cx="4320479" cy="1091208"/>
            <a:chOff x="5004049" y="3136726"/>
            <a:chExt cx="4320479" cy="1091208"/>
          </a:xfrm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5004049" y="3147814"/>
              <a:ext cx="2736304" cy="1008112"/>
            </a:xfrm>
            <a:prstGeom prst="cloudCallout">
              <a:avLst>
                <a:gd name="adj1" fmla="val 71051"/>
                <a:gd name="adj2" fmla="val 7338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5336957" y="3219822"/>
              <a:ext cx="2115363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出来的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进来的。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407349" y="3136726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9" grpId="0" autoUpdateAnimBg="0"/>
      <p:bldP spid="3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539551" y="1172476"/>
            <a:ext cx="79928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）阅览室里原有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138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人。阅览室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现在有多少人？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3" descr="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0264" y="1726202"/>
            <a:ext cx="4374184" cy="163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 bwMode="auto">
          <a:xfrm>
            <a:off x="1483084" y="1629975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39551" y="411510"/>
            <a:ext cx="818217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你能提出并解决哪些数学问题？并说说解决问题的方法。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03848" y="3435846"/>
            <a:ext cx="5472608" cy="1058109"/>
            <a:chOff x="3923928" y="3147814"/>
            <a:chExt cx="5472608" cy="1058109"/>
          </a:xfrm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3923928" y="3147814"/>
              <a:ext cx="4392488" cy="1008112"/>
            </a:xfrm>
            <a:prstGeom prst="cloudCallout">
              <a:avLst>
                <a:gd name="adj1" fmla="val 55872"/>
                <a:gd name="adj2" fmla="val 1773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4355976" y="3291830"/>
              <a:ext cx="3600400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出来的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进来的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总体少的，总数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总体少的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623373" y="3363838"/>
              <a:ext cx="773163" cy="8420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55576" y="2499742"/>
            <a:ext cx="1893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35-28=7(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55576" y="3003798"/>
            <a:ext cx="220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138-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=131(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11560" y="3435846"/>
            <a:ext cx="23503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答：阅览室现在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131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utoUpdateAnimBg="0"/>
      <p:bldP spid="1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539551" y="1172476"/>
            <a:ext cx="79928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）阅览室里原有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 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人。阅览室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现在有多少人？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3" descr="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0264" y="1726202"/>
            <a:ext cx="4374184" cy="163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 bwMode="auto">
          <a:xfrm>
            <a:off x="1483084" y="1557967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39551" y="411510"/>
            <a:ext cx="818217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你能提出并解决哪些数学问题？并说说解决问题的方法。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83969" y="3424758"/>
            <a:ext cx="4320479" cy="1091208"/>
            <a:chOff x="5004049" y="3136726"/>
            <a:chExt cx="4320479" cy="1091208"/>
          </a:xfrm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5004049" y="3147814"/>
              <a:ext cx="2736304" cy="1008112"/>
            </a:xfrm>
            <a:prstGeom prst="cloudCallout">
              <a:avLst>
                <a:gd name="adj1" fmla="val 71051"/>
                <a:gd name="adj2" fmla="val 7338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5408965" y="3254780"/>
              <a:ext cx="2115363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总数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进去的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出来的。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407349" y="3136726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082102" y="2571750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138+28=166(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116136" y="3075806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166-35=131(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71600" y="3579862"/>
            <a:ext cx="26597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答：阅览室现在有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131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utoUpdateAnimBg="0"/>
      <p:bldP spid="1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411510"/>
            <a:ext cx="8136904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参加以下兴趣组的活动（每人只参加一组）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。科技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组有多少人？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076056" y="3507854"/>
            <a:ext cx="3170233" cy="942312"/>
          </a:xfrm>
          <a:prstGeom prst="wedgeRoundRectCallout">
            <a:avLst>
              <a:gd name="adj1" fmla="val 14311"/>
              <a:gd name="adj2" fmla="val -65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体育组人数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艺术组人数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科技组人数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305718" y="3334221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187-68=119(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339752" y="3694261"/>
            <a:ext cx="220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119-54=65(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321395" y="4054301"/>
            <a:ext cx="2970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答：科技组有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99269" y="1419622"/>
          <a:ext cx="6585099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5033"/>
                <a:gridCol w="2195033"/>
                <a:gridCol w="219503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体育组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68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艺术组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 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科技组（ ）人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41737" y="1585426"/>
            <a:ext cx="830064" cy="10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1" y="1635305"/>
            <a:ext cx="853306" cy="10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1336" y="1599763"/>
            <a:ext cx="916969" cy="97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 bwMode="auto">
          <a:xfrm>
            <a:off x="979028" y="3286159"/>
            <a:ext cx="1576748" cy="1013783"/>
            <a:chOff x="1257085" y="967627"/>
            <a:chExt cx="2254465" cy="1450605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utoUpdateAnimBg="0"/>
      <p:bldP spid="40" grpId="0" autoUpdateAnimBg="0"/>
      <p:bldP spid="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411510"/>
            <a:ext cx="8136904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参加以下兴趣组的活动（每人只参加一组）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。科技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组有多少人？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076056" y="3507854"/>
            <a:ext cx="3170233" cy="942312"/>
          </a:xfrm>
          <a:prstGeom prst="wedgeRoundRectCallout">
            <a:avLst>
              <a:gd name="adj1" fmla="val 14311"/>
              <a:gd name="adj2" fmla="val -65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体育组人数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艺术组人数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科技组人数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99269" y="1419622"/>
          <a:ext cx="6585099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5033"/>
                <a:gridCol w="2195033"/>
                <a:gridCol w="219503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体育组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68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艺术组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 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科技组（ ）人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41737" y="1585426"/>
            <a:ext cx="830064" cy="10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1" y="1635305"/>
            <a:ext cx="853306" cy="10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1336" y="1599763"/>
            <a:ext cx="916969" cy="97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 bwMode="auto">
          <a:xfrm>
            <a:off x="979028" y="3286159"/>
            <a:ext cx="1576748" cy="1013783"/>
            <a:chOff x="1257085" y="967627"/>
            <a:chExt cx="2254465" cy="1450605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396083" y="3291830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187-54=133(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430117" y="3681487"/>
            <a:ext cx="220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133-68=65(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177379" y="4083918"/>
            <a:ext cx="2970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答：科技组有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utoUpdateAnimBg="0"/>
      <p:bldP spid="16" grpId="0" autoUpdateAnimBg="0"/>
      <p:bldP spid="1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411510"/>
            <a:ext cx="8136904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参加以下兴趣组的活动（每人只参加一组）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。科技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组有多少人？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002168" y="3435846"/>
            <a:ext cx="3314248" cy="1051524"/>
          </a:xfrm>
          <a:prstGeom prst="wedgeRoundRectCallout">
            <a:avLst>
              <a:gd name="adj1" fmla="val 16323"/>
              <a:gd name="adj2" fmla="val -5686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先求艺术组人数与体育组人数的和，再用总数减去它们的和就是科技组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99269" y="1419622"/>
          <a:ext cx="6585099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5033"/>
                <a:gridCol w="2195033"/>
                <a:gridCol w="219503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体育组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68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艺术组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 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科技组（ ）人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41737" y="1585426"/>
            <a:ext cx="830064" cy="10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1" y="1635305"/>
            <a:ext cx="853306" cy="10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1336" y="1599763"/>
            <a:ext cx="916969" cy="97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 bwMode="auto">
          <a:xfrm>
            <a:off x="979028" y="3286159"/>
            <a:ext cx="1576748" cy="1013783"/>
            <a:chOff x="1257085" y="967627"/>
            <a:chExt cx="2254465" cy="1450605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324075" y="3291830"/>
            <a:ext cx="220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68+54=122(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286101" y="3723878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187-122=65(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249387" y="4083918"/>
            <a:ext cx="2970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答：科技组有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utoUpdateAnimBg="0"/>
      <p:bldP spid="20" grpId="0" autoUpdateAnimBg="0"/>
      <p:bldP spid="2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1347614"/>
            <a:ext cx="5158225" cy="309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1347614"/>
            <a:ext cx="3475116" cy="2952379"/>
            <a:chOff x="880860" y="1453529"/>
            <a:chExt cx="3475116" cy="2952379"/>
          </a:xfrm>
        </p:grpSpPr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1004331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20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848129" y="1635646"/>
                <a:ext cx="2753591" cy="9541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观察右图，你能提取哪些信息？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1600" y="2046757"/>
            <a:ext cx="6984776" cy="19651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剩余问题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的方法：在购买东西时，可以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先计算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出购买的东西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要多少钱，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用手里的钱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减去一共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用的钱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就是剩下的钱。一个数连减两个数等于这个数减这两个数的和。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3608" y="1932821"/>
            <a:ext cx="6829634" cy="24391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加减混合运算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解决问题：（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比一个数少几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的数，用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计算；求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比一个数多几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的数，用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比少（或多）求和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”的问题的解决方法；先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求出比少（或多）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的数；再用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加法求出两数的和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131840" y="1707654"/>
            <a:ext cx="4320480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5732" y="1563638"/>
            <a:ext cx="6269512" cy="210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1475656" y="1040418"/>
            <a:ext cx="2316904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19" name="图片 18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3367980"/>
            <a:ext cx="1008112" cy="116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2063397" y="3556794"/>
            <a:ext cx="6181011" cy="978308"/>
            <a:chOff x="411069" y="1577728"/>
            <a:chExt cx="4829278" cy="1358034"/>
          </a:xfrm>
          <a:noFill/>
        </p:grpSpPr>
        <p:sp>
          <p:nvSpPr>
            <p:cNvPr id="29" name="云形标注 5"/>
            <p:cNvSpPr>
              <a:spLocks noChangeArrowheads="1"/>
            </p:cNvSpPr>
            <p:nvPr/>
          </p:nvSpPr>
          <p:spPr bwMode="auto">
            <a:xfrm>
              <a:off x="411069" y="1577728"/>
              <a:ext cx="4829278" cy="1358034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813430" y="1709707"/>
              <a:ext cx="4426917" cy="9161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已知成语词典和故事书的价格，小男孩用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元买这两本后剩了多少钱？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3" descr="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6316" y="934730"/>
            <a:ext cx="5654013" cy="189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467544" y="411510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5562" y="293179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300-78=222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57570" y="342713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222-152=70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940152" y="389751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90151" y="2961407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买成语词典剩的钱。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987824" y="342539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再买故事书剩的钱。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755576" y="2926119"/>
            <a:ext cx="2262837" cy="1013783"/>
            <a:chOff x="1257085" y="967627"/>
            <a:chExt cx="2254465" cy="1450605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59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3681" y="2859782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300-152=148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868144" y="3435846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148-78=70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905306" y="386789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80411" y="3393455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再成语词典剩的钱。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80412" y="288939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买故事书剩的钱。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 descr="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6316" y="934730"/>
            <a:ext cx="5654013" cy="189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467544" y="411510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755576" y="2926119"/>
            <a:ext cx="2262837" cy="1013783"/>
            <a:chOff x="1257085" y="967627"/>
            <a:chExt cx="2254465" cy="1450605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5820474" y="3795886"/>
            <a:ext cx="2351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2631974" y="2974181"/>
            <a:ext cx="5612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一共用去多少元？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78+152=230(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2627784" y="3376612"/>
            <a:ext cx="5615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 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−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230=70(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 descr="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6316" y="934730"/>
            <a:ext cx="5654013" cy="189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467544" y="411510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755576" y="2926119"/>
            <a:ext cx="2262837" cy="1013783"/>
            <a:chOff x="1257085" y="967627"/>
            <a:chExt cx="2254465" cy="1450605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1" grpId="0" autoUpdateAnimBg="0"/>
      <p:bldP spid="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1352" y="915566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300-152=148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29745" y="1377231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148-78=70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19872" y="185946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1072" y="91556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300-78=222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1072" y="135541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222-152=70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7584" y="185946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341352" y="974416"/>
            <a:ext cx="0" cy="1354515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932607" y="987574"/>
            <a:ext cx="7545" cy="1333559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869177" y="92336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78+152=230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57570" y="138502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300-230=70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40152" y="186726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7544" y="411510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2931790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组合 51"/>
          <p:cNvGrpSpPr/>
          <p:nvPr/>
        </p:nvGrpSpPr>
        <p:grpSpPr>
          <a:xfrm>
            <a:off x="1703356" y="2355726"/>
            <a:ext cx="3084668" cy="2160240"/>
            <a:chOff x="178455" y="1401200"/>
            <a:chExt cx="2363304" cy="1033094"/>
          </a:xfrm>
          <a:noFill/>
        </p:grpSpPr>
        <p:sp>
          <p:nvSpPr>
            <p:cNvPr id="53" name="云形标注 5"/>
            <p:cNvSpPr>
              <a:spLocks noChangeArrowheads="1"/>
            </p:cNvSpPr>
            <p:nvPr/>
          </p:nvSpPr>
          <p:spPr bwMode="auto">
            <a:xfrm>
              <a:off x="178455" y="1401200"/>
              <a:ext cx="2308135" cy="1033094"/>
            </a:xfrm>
            <a:prstGeom prst="cloudCallout">
              <a:avLst>
                <a:gd name="adj1" fmla="val -61285"/>
                <a:gd name="adj2" fmla="val 1227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380172" y="1531386"/>
              <a:ext cx="2161587" cy="7995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成语词典和故事书的价钱之和加上剩下的钱数，看是否等于总钱数。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88024" y="2571749"/>
            <a:ext cx="4032450" cy="1872209"/>
            <a:chOff x="5302390" y="1982611"/>
            <a:chExt cx="3662098" cy="1872209"/>
          </a:xfrm>
        </p:grpSpPr>
        <p:grpSp>
          <p:nvGrpSpPr>
            <p:cNvPr id="58" name="组合 57"/>
            <p:cNvGrpSpPr/>
            <p:nvPr/>
          </p:nvGrpSpPr>
          <p:grpSpPr>
            <a:xfrm>
              <a:off x="5302390" y="1982611"/>
              <a:ext cx="3093403" cy="1080122"/>
              <a:chOff x="762437" y="2142033"/>
              <a:chExt cx="3324208" cy="579605"/>
            </a:xfrm>
            <a:noFill/>
          </p:grpSpPr>
          <p:sp>
            <p:nvSpPr>
              <p:cNvPr id="60" name="云形标注 5"/>
              <p:cNvSpPr>
                <a:spLocks noChangeArrowheads="1"/>
              </p:cNvSpPr>
              <p:nvPr/>
            </p:nvSpPr>
            <p:spPr bwMode="auto">
              <a:xfrm>
                <a:off x="762437" y="2142033"/>
                <a:ext cx="3324208" cy="579605"/>
              </a:xfrm>
              <a:prstGeom prst="cloudCallout">
                <a:avLst>
                  <a:gd name="adj1" fmla="val 38682"/>
                  <a:gd name="adj2" fmla="val 545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矩形 4"/>
              <p:cNvSpPr>
                <a:spLocks noChangeArrowheads="1"/>
              </p:cNvSpPr>
              <p:nvPr/>
            </p:nvSpPr>
            <p:spPr bwMode="auto">
              <a:xfrm>
                <a:off x="1009566" y="2180674"/>
                <a:ext cx="2915195" cy="4589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怎样检验计算结果对不对？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9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47309" y="276361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21" grpId="0"/>
      <p:bldP spid="22" grpId="0"/>
      <p:bldP spid="29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475656" y="536362"/>
            <a:ext cx="663770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鸭和鹅一共有多少只？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9503" y="1131590"/>
            <a:ext cx="6030849" cy="173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7" name="图片 16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7663" y="2931790"/>
            <a:ext cx="5688633" cy="1512168"/>
            <a:chOff x="465233" y="2715766"/>
            <a:chExt cx="5871116" cy="1512168"/>
          </a:xfrm>
        </p:grpSpPr>
        <p:grpSp>
          <p:nvGrpSpPr>
            <p:cNvPr id="21" name="组合 20"/>
            <p:cNvGrpSpPr/>
            <p:nvPr/>
          </p:nvGrpSpPr>
          <p:grpSpPr>
            <a:xfrm>
              <a:off x="1554079" y="2749876"/>
              <a:ext cx="4782270" cy="1478058"/>
              <a:chOff x="514123" y="1502282"/>
              <a:chExt cx="3566236" cy="1143201"/>
            </a:xfrm>
            <a:noFill/>
          </p:grpSpPr>
          <p:sp>
            <p:nvSpPr>
              <p:cNvPr id="23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3566236" cy="1143201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4"/>
              <p:cNvSpPr>
                <a:spLocks noChangeArrowheads="1"/>
              </p:cNvSpPr>
              <p:nvPr/>
            </p:nvSpPr>
            <p:spPr bwMode="auto">
              <a:xfrm>
                <a:off x="810557" y="1642983"/>
                <a:ext cx="3099413" cy="8426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根据题意理解，要先求出鹅的只数再算鸭和鹅一共有多少只。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465233" y="2715766"/>
              <a:ext cx="743180" cy="129614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1785" y="3075806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680-375=305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023793" y="3571151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680+305=985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46335" y="4041527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答：鸭和鹅一共有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261959" y="310542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鹅的只数。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259632" y="356940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鸭和鹅一共有多少只。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4574" y="464354"/>
            <a:ext cx="663770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鸭和鹅一共有多少只？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3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9503" y="1131590"/>
            <a:ext cx="6030849" cy="173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59" grpId="0"/>
      <p:bldP spid="61" grpId="0"/>
    </p:bldLst>
  </p:timing>
</p:sld>
</file>

<file path=ppt/tags/tag1.xml><?xml version="1.0" encoding="utf-8"?>
<p:tagLst xmlns:p="http://schemas.openxmlformats.org/presentationml/2006/main">
  <p:tag name="KSO_WPP_MARK_KEY" val="5b3444ad-7674-4590-85ef-5f1d455883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1965</Words>
  <Application>WPS 演示</Application>
  <PresentationFormat>全屏显示(16:9)</PresentationFormat>
  <Paragraphs>364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华文楷体</vt:lpstr>
      <vt:lpstr>微软雅黑</vt:lpstr>
      <vt:lpstr>幼圆</vt:lpstr>
      <vt:lpstr>等线</vt:lpstr>
      <vt:lpstr>楷体</vt:lpstr>
      <vt:lpstr>华文新魏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2017-03-17T02:28:00Z</dcterms:created>
  <dcterms:modified xsi:type="dcterms:W3CDTF">2023-01-30T08:20:59Z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CC7ACEBAE4BC4CF6B465E1DDD29577FC</vt:lpwstr>
  </property>
</Properties>
</file>