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90" r:id="rId5"/>
    <p:sldId id="269" r:id="rId6"/>
    <p:sldId id="281" r:id="rId7"/>
    <p:sldId id="283" r:id="rId8"/>
    <p:sldId id="284" r:id="rId9"/>
    <p:sldId id="287" r:id="rId10"/>
    <p:sldId id="288" r:id="rId11"/>
    <p:sldId id="289" r:id="rId12"/>
    <p:sldId id="263" r:id="rId13"/>
    <p:sldId id="264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4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685800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8675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A833BB28-9B76-4282-A23E-E93C6B60D4AB}" type="datetime1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28677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8678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8679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56177A4D-7F34-41E5-96C3-06B6B06E66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latin typeface="Times New Roman" panose="02020603050405020304" pitchFamily="18" charset="0"/>
              </a:rPr>
              <a:t>1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latin typeface="Times New Roman" panose="02020603050405020304" pitchFamily="18" charset="0"/>
              </a:rPr>
              <a:t>10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latin typeface="Times New Roman" panose="02020603050405020304" pitchFamily="18" charset="0"/>
              </a:rPr>
              <a:t>11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13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latin typeface="Times New Roman" panose="02020603050405020304" pitchFamily="18" charset="0"/>
              </a:rPr>
              <a:t>14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latin typeface="Times New Roman" panose="02020603050405020304" pitchFamily="18" charset="0"/>
              </a:rPr>
              <a:t>15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7314F7D0-8512-4E3B-8790-B5AAC09B80F6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3E7E0D6-1017-4AE2-95D9-32B0CC7644F1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A2B1001F-7766-4A2A-8B9F-99AECFD4DB49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2A83D4F-ADE8-4F9C-A3DF-A52B97593568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22511436-6476-43E4-9A12-5D0C2A180951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29EF5D0-2A08-4EDD-A939-A96EF923B30A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D1E4B092-AF6B-4C8A-8045-A48EFA6A2B0E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C5ABE67-4C04-42AC-B88E-3EE5C9816D7E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988E72AB-4146-49DB-9DBC-21BBC1071585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7A67DD6-28A4-427A-8FBC-A8400CDF515B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30DDD230-48CD-46B7-8353-A1272DBE1647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E93D73F-7B79-4AD0-8ADE-3AA1FF3DBA8B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lang="zh-CN" altLang="en-US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lang="zh-CN" altLang="en-US" noProof="1">
              <a:sym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016BC999-7DB2-4F02-88C0-7A12C16718A3}" type="slidenum">
              <a:rPr lang="zh-CN" altLang="en-US"/>
            </a:fld>
            <a:endParaRPr lang="zh-CN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AD0D32F-C847-4E8D-88D7-41B962BDD0C1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E9E19A82-2F6E-4C00-B0C8-AE44FF262A39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E76576C-2B01-4B94-9B81-1AAA9D81C403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76AD46A5-D13A-498F-B50E-17AC6EECA132}" type="slidenum">
              <a:rPr lang="zh-CN" altLang="en-US"/>
            </a:fld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5A25E8-6E32-460E-AD96-3A222273E840}" type="datetime1">
              <a:rPr lang="en-US" altLang="en-US"/>
            </a:fld>
            <a:endParaRPr lang="en-US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248" y="1555115"/>
            <a:ext cx="3924776" cy="4608195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5613" y="608013"/>
            <a:ext cx="8228012" cy="70643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FA3F34AE-F98E-4D76-9208-362375835350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1088C57-0930-40F3-BA99-9D168276B448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9815BD44-760C-43C3-8B17-2EEB019770C5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88F6241-6386-45A4-96F4-CE03A83031B6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455613" y="608013"/>
            <a:ext cx="82280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455613" y="1490663"/>
            <a:ext cx="8228012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0"/>
            <a:r>
              <a:rPr lang="zh-CN" smtClean="0"/>
              <a:t>第二级</a:t>
            </a:r>
            <a:endParaRPr lang="zh-CN" smtClean="0"/>
          </a:p>
          <a:p>
            <a:pPr lvl="0"/>
            <a:r>
              <a:rPr lang="zh-CN" smtClean="0"/>
              <a:t>第三级</a:t>
            </a:r>
            <a:endParaRPr lang="zh-CN" smtClean="0"/>
          </a:p>
          <a:p>
            <a:pPr lvl="0"/>
            <a:r>
              <a:rPr lang="zh-CN" smtClean="0"/>
              <a:t>第四级</a:t>
            </a:r>
            <a:endParaRPr lang="zh-CN" smtClean="0"/>
          </a:p>
          <a:p>
            <a:pPr lvl="0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  <p:custDataLst>
              <p:tags r:id="rId14"/>
            </p:custDataLst>
          </p:nvPr>
        </p:nvSpPr>
        <p:spPr bwMode="auto">
          <a:xfrm>
            <a:off x="458788" y="6315075"/>
            <a:ext cx="202565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7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2021/6/10 Thursday</a:t>
            </a:r>
            <a:endParaRPr lang="en-US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  <p:custDataLst>
              <p:tags r:id="rId15"/>
            </p:custDataLst>
          </p:nvPr>
        </p:nvSpPr>
        <p:spPr bwMode="auto">
          <a:xfrm>
            <a:off x="3087688" y="6315075"/>
            <a:ext cx="296862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7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endParaRPr lang="en-US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>
              <a:defRPr sz="7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●"/>
        <a:defRPr sz="13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SzPct val="100000"/>
        <a:buFont typeface="Wingdings" panose="05000000000000000000" pitchFamily="2" charset="2"/>
        <a:buChar char=""/>
        <a:tabLst>
          <a:tab pos="1206500" algn="l"/>
        </a:tabLst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0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单圆角矩形 1"/>
          <p:cNvSpPr/>
          <p:nvPr/>
        </p:nvSpPr>
        <p:spPr>
          <a:xfrm>
            <a:off x="0" y="1340768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 w="12700" cap="flat" cmpd="sng" algn="ctr">
            <a:solidFill>
              <a:srgbClr val="8DD2E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3315" name="Line 10"/>
          <p:cNvCxnSpPr>
            <a:cxnSpLocks noChangeShapeType="1"/>
          </p:cNvCxnSpPr>
          <p:nvPr/>
        </p:nvCxnSpPr>
        <p:spPr bwMode="auto">
          <a:xfrm flipV="1">
            <a:off x="2251075" y="2020218"/>
            <a:ext cx="3600450" cy="19050"/>
          </a:xfrm>
          <a:prstGeom prst="line">
            <a:avLst/>
          </a:prstGeom>
          <a:noFill/>
          <a:ln w="57150" cmpd="thickThin" algn="ctr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1" name="Rectangle 6"/>
          <p:cNvSpPr/>
          <p:nvPr/>
        </p:nvSpPr>
        <p:spPr>
          <a:xfrm>
            <a:off x="0" y="3068960"/>
            <a:ext cx="9144000" cy="83099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 </a:t>
            </a: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 数 的 除 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Rectangle 9"/>
          <p:cNvSpPr/>
          <p:nvPr/>
        </p:nvSpPr>
        <p:spPr>
          <a:xfrm>
            <a:off x="163468" y="1402318"/>
            <a:ext cx="5338321" cy="63094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en-US" sz="35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3500" b="1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</a:t>
            </a:r>
            <a:r>
              <a:rPr lang="en-US" altLang="en-US" sz="35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en-US" sz="3500" b="1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有余数的除法</a:t>
            </a:r>
            <a:endParaRPr lang="en-US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C:\Users\jzzou\Desktop\图片5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500" y="1144588"/>
            <a:ext cx="7858125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501650"/>
            <a:ext cx="5915025" cy="584200"/>
          </a:xfrm>
          <a:ln cap="flat" algn="ctr">
            <a:round/>
            <a:headEnd type="none" w="med" len="med"/>
            <a:tailEnd type="none" w="med" len="med"/>
          </a:ln>
        </p:spPr>
        <p:txBody>
          <a:bodyPr lIns="91443" tIns="45721" rIns="91443" bIns="45721">
            <a:spAutoFit/>
          </a:bodyPr>
          <a:lstStyle/>
          <a:p>
            <a:pPr eaLnBrk="1" hangingPunct="1"/>
            <a:r>
              <a:rPr lang="zh-CN" altLang="en-US" sz="3200" smtClean="0">
                <a:latin typeface="Arial" panose="020B0604020202020204" pitchFamily="34" charset="0"/>
                <a:sym typeface="宋体" panose="02010600030101010101" pitchFamily="2" charset="-122"/>
              </a:rPr>
              <a:t>    分一分，填一填。（</a:t>
            </a:r>
            <a:r>
              <a:rPr lang="en-US" altLang="zh-CN" sz="3200" smtClean="0">
                <a:latin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zh-CN" altLang="en-US" sz="3200" smtClean="0">
                <a:latin typeface="Arial" panose="020B0604020202020204" pitchFamily="34" charset="0"/>
                <a:sym typeface="宋体" panose="02010600030101010101" pitchFamily="2" charset="-122"/>
              </a:rPr>
              <a:t>串）</a:t>
            </a:r>
            <a:endParaRPr lang="zh-CN" altLang="en-US" sz="3200" smtClean="0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72" name="Rectangle 4"/>
          <p:cNvSpPr/>
          <p:nvPr/>
        </p:nvSpPr>
        <p:spPr>
          <a:xfrm>
            <a:off x="795338" y="3405188"/>
            <a:ext cx="7634287" cy="3168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、每人分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串，可以分给（    ）人。</a:t>
            </a:r>
            <a:b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）＝（      ）（人） </a:t>
            </a:r>
            <a:b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、每人分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串，可以分给（    ）人，还剩（    ）串。</a:t>
            </a:r>
            <a:b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）＝（      ）（人）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）（串）</a:t>
            </a:r>
            <a:b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、每人分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串，可以分给（    ）人，还剩（    ）串 。</a:t>
            </a:r>
            <a:b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）＝（      ）（人） 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）（串）</a:t>
            </a:r>
            <a:endParaRPr lang="zh-CN" altLang="en-US" sz="2400" b="1">
              <a:solidFill>
                <a:srgbClr val="0F1423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、 每人分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串，可以分给（    ）人</a:t>
            </a:r>
            <a:endParaRPr lang="zh-CN" altLang="en-US" sz="2400" b="1">
              <a:solidFill>
                <a:srgbClr val="0F1423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   ）＝（      ）（人） </a:t>
            </a:r>
            <a:r>
              <a:rPr lang="en-US" altLang="zh-CN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0F1423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（   ）（串）</a:t>
            </a:r>
            <a:endParaRPr lang="zh-CN" altLang="en-US" sz="24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2533" name="组合 1"/>
          <p:cNvGrpSpPr/>
          <p:nvPr/>
        </p:nvGrpSpPr>
        <p:grpSpPr bwMode="auto">
          <a:xfrm>
            <a:off x="714375" y="1339850"/>
            <a:ext cx="7673975" cy="1963738"/>
            <a:chOff x="1125" y="2110"/>
            <a:chExt cx="12084" cy="3092"/>
          </a:xfrm>
        </p:grpSpPr>
        <p:sp>
          <p:nvSpPr>
            <p:cNvPr id="32803" name="Oval 5"/>
            <p:cNvSpPr/>
            <p:nvPr/>
          </p:nvSpPr>
          <p:spPr>
            <a:xfrm>
              <a:off x="1125" y="2110"/>
              <a:ext cx="2040" cy="306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804" name="Oval 6"/>
            <p:cNvSpPr/>
            <p:nvPr/>
          </p:nvSpPr>
          <p:spPr>
            <a:xfrm>
              <a:off x="3572" y="2110"/>
              <a:ext cx="2040" cy="306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805" name="Oval 7"/>
            <p:cNvSpPr/>
            <p:nvPr/>
          </p:nvSpPr>
          <p:spPr>
            <a:xfrm>
              <a:off x="6060" y="2110"/>
              <a:ext cx="2040" cy="306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806" name="Oval 8"/>
            <p:cNvSpPr/>
            <p:nvPr/>
          </p:nvSpPr>
          <p:spPr>
            <a:xfrm>
              <a:off x="8647" y="2110"/>
              <a:ext cx="2040" cy="306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807" name="Oval 9"/>
            <p:cNvSpPr/>
            <p:nvPr/>
          </p:nvSpPr>
          <p:spPr>
            <a:xfrm>
              <a:off x="10942" y="2140"/>
              <a:ext cx="2267" cy="306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2774" name="Rectangle 10"/>
          <p:cNvSpPr/>
          <p:nvPr/>
        </p:nvSpPr>
        <p:spPr>
          <a:xfrm>
            <a:off x="4352925" y="3440113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75" name="Rectangle 11"/>
          <p:cNvSpPr/>
          <p:nvPr/>
        </p:nvSpPr>
        <p:spPr>
          <a:xfrm>
            <a:off x="1066800" y="379730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76" name="Rectangle 12"/>
          <p:cNvSpPr/>
          <p:nvPr/>
        </p:nvSpPr>
        <p:spPr>
          <a:xfrm>
            <a:off x="2428875" y="379730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77" name="Rectangle 13"/>
          <p:cNvSpPr/>
          <p:nvPr/>
        </p:nvSpPr>
        <p:spPr>
          <a:xfrm>
            <a:off x="3781425" y="379730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2543" name="组合 2"/>
          <p:cNvGrpSpPr/>
          <p:nvPr/>
        </p:nvGrpSpPr>
        <p:grpSpPr bwMode="auto">
          <a:xfrm>
            <a:off x="714375" y="1144588"/>
            <a:ext cx="6864350" cy="2282825"/>
            <a:chOff x="1125" y="1803"/>
            <a:chExt cx="10810" cy="3594"/>
          </a:xfrm>
        </p:grpSpPr>
        <p:sp>
          <p:nvSpPr>
            <p:cNvPr id="32800" name="Oval 15"/>
            <p:cNvSpPr/>
            <p:nvPr/>
          </p:nvSpPr>
          <p:spPr>
            <a:xfrm>
              <a:off x="5070" y="1915"/>
              <a:ext cx="3288" cy="328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801" name="Oval 16"/>
            <p:cNvSpPr/>
            <p:nvPr/>
          </p:nvSpPr>
          <p:spPr>
            <a:xfrm>
              <a:off x="8648" y="2110"/>
              <a:ext cx="3287" cy="328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802" name="Oval 17"/>
            <p:cNvSpPr/>
            <p:nvPr/>
          </p:nvSpPr>
          <p:spPr>
            <a:xfrm>
              <a:off x="1125" y="1803"/>
              <a:ext cx="3515" cy="340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2779" name="Rectangle 18"/>
          <p:cNvSpPr/>
          <p:nvPr/>
        </p:nvSpPr>
        <p:spPr>
          <a:xfrm>
            <a:off x="1000125" y="451167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0" name="Rectangle 19"/>
          <p:cNvSpPr/>
          <p:nvPr/>
        </p:nvSpPr>
        <p:spPr>
          <a:xfrm>
            <a:off x="2428875" y="450215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1" name="Rectangle 20"/>
          <p:cNvSpPr/>
          <p:nvPr/>
        </p:nvSpPr>
        <p:spPr>
          <a:xfrm>
            <a:off x="3781425" y="452755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2" name="Rectangle 21"/>
          <p:cNvSpPr/>
          <p:nvPr/>
        </p:nvSpPr>
        <p:spPr>
          <a:xfrm>
            <a:off x="6197600" y="450215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3" name="Rectangle 22"/>
          <p:cNvSpPr/>
          <p:nvPr/>
        </p:nvSpPr>
        <p:spPr>
          <a:xfrm>
            <a:off x="6496050" y="4154488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4" name="Rectangle 23"/>
          <p:cNvSpPr/>
          <p:nvPr/>
        </p:nvSpPr>
        <p:spPr>
          <a:xfrm>
            <a:off x="4352925" y="4154488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2553" name="组合 3"/>
          <p:cNvGrpSpPr/>
          <p:nvPr/>
        </p:nvGrpSpPr>
        <p:grpSpPr bwMode="auto">
          <a:xfrm>
            <a:off x="714375" y="1254125"/>
            <a:ext cx="6234113" cy="2101850"/>
            <a:chOff x="1125" y="1975"/>
            <a:chExt cx="9818" cy="3309"/>
          </a:xfrm>
        </p:grpSpPr>
        <p:sp>
          <p:nvSpPr>
            <p:cNvPr id="32798" name="Oval 25"/>
            <p:cNvSpPr/>
            <p:nvPr/>
          </p:nvSpPr>
          <p:spPr>
            <a:xfrm>
              <a:off x="6065" y="2225"/>
              <a:ext cx="4878" cy="305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2799" name="Oval 26"/>
            <p:cNvSpPr/>
            <p:nvPr/>
          </p:nvSpPr>
          <p:spPr>
            <a:xfrm>
              <a:off x="1125" y="1975"/>
              <a:ext cx="4878" cy="305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2786" name="Rectangle 27"/>
          <p:cNvSpPr/>
          <p:nvPr/>
        </p:nvSpPr>
        <p:spPr>
          <a:xfrm>
            <a:off x="1000125" y="521652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7" name="Rectangle 28"/>
          <p:cNvSpPr/>
          <p:nvPr/>
        </p:nvSpPr>
        <p:spPr>
          <a:xfrm>
            <a:off x="2428875" y="521652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8" name="Rectangle 29"/>
          <p:cNvSpPr/>
          <p:nvPr/>
        </p:nvSpPr>
        <p:spPr>
          <a:xfrm>
            <a:off x="3781425" y="521652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89" name="Rectangle 30"/>
          <p:cNvSpPr/>
          <p:nvPr/>
        </p:nvSpPr>
        <p:spPr>
          <a:xfrm>
            <a:off x="6256338" y="524192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0" name="Rectangle 31"/>
          <p:cNvSpPr/>
          <p:nvPr/>
        </p:nvSpPr>
        <p:spPr>
          <a:xfrm>
            <a:off x="6496050" y="4859338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1" name="Rectangle 32"/>
          <p:cNvSpPr/>
          <p:nvPr/>
        </p:nvSpPr>
        <p:spPr>
          <a:xfrm>
            <a:off x="4352925" y="478790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2" name="Rectangle 27"/>
          <p:cNvSpPr/>
          <p:nvPr/>
        </p:nvSpPr>
        <p:spPr>
          <a:xfrm>
            <a:off x="1000125" y="594042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3" name="Rectangle 28"/>
          <p:cNvSpPr/>
          <p:nvPr/>
        </p:nvSpPr>
        <p:spPr>
          <a:xfrm>
            <a:off x="2428875" y="594042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4" name="Rectangle 29"/>
          <p:cNvSpPr/>
          <p:nvPr/>
        </p:nvSpPr>
        <p:spPr>
          <a:xfrm>
            <a:off x="3786188" y="5930900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5" name="Rectangle 30"/>
          <p:cNvSpPr/>
          <p:nvPr/>
        </p:nvSpPr>
        <p:spPr>
          <a:xfrm>
            <a:off x="6230938" y="5965825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6" name="Oval 25"/>
          <p:cNvSpPr/>
          <p:nvPr/>
        </p:nvSpPr>
        <p:spPr>
          <a:xfrm>
            <a:off x="714375" y="1119188"/>
            <a:ext cx="4918075" cy="2230437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2797" name="Rectangle 32"/>
          <p:cNvSpPr/>
          <p:nvPr/>
        </p:nvSpPr>
        <p:spPr>
          <a:xfrm>
            <a:off x="4429125" y="5573713"/>
            <a:ext cx="790575" cy="561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32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32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3"/>
          <p:cNvSpPr/>
          <p:nvPr/>
        </p:nvSpPr>
        <p:spPr>
          <a:xfrm>
            <a:off x="1071563" y="5145088"/>
            <a:ext cx="403860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9÷4 </a:t>
            </a:r>
            <a:r>
              <a:rPr lang="zh-CN" altLang="en-US" sz="4000" b="1">
                <a:latin typeface="Times New Roman" panose="02020603050405020304" pitchFamily="18" charset="0"/>
                <a:sym typeface="宋体" panose="02010600030101010101" pitchFamily="2" charset="-122"/>
              </a:rPr>
              <a:t>＝ □</a:t>
            </a:r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……□</a:t>
            </a:r>
            <a:endParaRPr lang="zh-CN" altLang="en-US" sz="72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23555" name="Picture 5" descr="有余数的除法练习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625" y="787400"/>
            <a:ext cx="6049963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4"/>
          <p:cNvSpPr/>
          <p:nvPr/>
        </p:nvSpPr>
        <p:spPr>
          <a:xfrm>
            <a:off x="3298825" y="5422900"/>
            <a:ext cx="24177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C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2               1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2"/>
          <p:cNvGrpSpPr/>
          <p:nvPr/>
        </p:nvGrpSpPr>
        <p:grpSpPr bwMode="auto">
          <a:xfrm>
            <a:off x="1163638" y="2533650"/>
            <a:ext cx="2698750" cy="950913"/>
            <a:chOff x="3244929" y="2553734"/>
            <a:chExt cx="2698671" cy="951356"/>
          </a:xfrm>
        </p:grpSpPr>
        <p:sp>
          <p:nvSpPr>
            <p:cNvPr id="24579" name="直接连接符 6"/>
            <p:cNvSpPr>
              <a:spLocks noChangeShapeType="1"/>
            </p:cNvSpPr>
            <p:nvPr/>
          </p:nvSpPr>
          <p:spPr bwMode="auto">
            <a:xfrm>
              <a:off x="4191000" y="2667000"/>
              <a:ext cx="1752600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3" name="弧形 9"/>
            <p:cNvSpPr/>
            <p:nvPr/>
          </p:nvSpPr>
          <p:spPr bwMode="auto">
            <a:xfrm rot="2760000">
              <a:off x="3318509" y="2480154"/>
              <a:ext cx="951356" cy="1098518"/>
            </a:xfrm>
            <a:prstGeom prst="arc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/>
              <a:endParaRPr lang="zh-CN" altLang="en-US" b="1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867" name="Text Box 6"/>
          <p:cNvSpPr/>
          <p:nvPr/>
        </p:nvSpPr>
        <p:spPr>
          <a:xfrm>
            <a:off x="2362200" y="2590800"/>
            <a:ext cx="22098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5   0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68" name="Text Box 6"/>
          <p:cNvSpPr/>
          <p:nvPr/>
        </p:nvSpPr>
        <p:spPr>
          <a:xfrm>
            <a:off x="1447800" y="2514600"/>
            <a:ext cx="9906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69" name="Text Box 6"/>
          <p:cNvSpPr/>
          <p:nvPr/>
        </p:nvSpPr>
        <p:spPr>
          <a:xfrm>
            <a:off x="3352800" y="1676400"/>
            <a:ext cx="9906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70" name="Text Box 6"/>
          <p:cNvSpPr/>
          <p:nvPr/>
        </p:nvSpPr>
        <p:spPr>
          <a:xfrm>
            <a:off x="2362200" y="3276600"/>
            <a:ext cx="22098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4   2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4585" name="组合 24"/>
          <p:cNvGrpSpPr/>
          <p:nvPr/>
        </p:nvGrpSpPr>
        <p:grpSpPr bwMode="auto">
          <a:xfrm>
            <a:off x="2209800" y="4114800"/>
            <a:ext cx="2057400" cy="1014413"/>
            <a:chOff x="3581400" y="4114875"/>
            <a:chExt cx="2057400" cy="1014341"/>
          </a:xfrm>
        </p:grpSpPr>
        <p:sp>
          <p:nvSpPr>
            <p:cNvPr id="24586" name="直接连接符 18"/>
            <p:cNvSpPr>
              <a:spLocks noChangeShapeType="1"/>
            </p:cNvSpPr>
            <p:nvPr/>
          </p:nvSpPr>
          <p:spPr bwMode="auto">
            <a:xfrm>
              <a:off x="3581400" y="4267225"/>
              <a:ext cx="1752600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Text Box 6"/>
            <p:cNvSpPr>
              <a:spLocks noChangeArrowheads="1"/>
            </p:cNvSpPr>
            <p:nvPr/>
          </p:nvSpPr>
          <p:spPr bwMode="auto">
            <a:xfrm>
              <a:off x="4648200" y="4114875"/>
              <a:ext cx="990600" cy="1014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000" b="1">
                  <a:latin typeface="Times New Roman" panose="02020603050405020304" pitchFamily="18" charset="0"/>
                  <a:sym typeface="宋体" panose="02010600030101010101" pitchFamily="2" charset="-122"/>
                </a:rPr>
                <a:t>8</a:t>
              </a:r>
              <a:endParaRPr lang="zh-CN" altLang="en-US" sz="60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6872" name="Text Box 3"/>
          <p:cNvSpPr/>
          <p:nvPr/>
        </p:nvSpPr>
        <p:spPr>
          <a:xfrm>
            <a:off x="685800" y="457200"/>
            <a:ext cx="7500938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50÷6 </a:t>
            </a:r>
            <a:r>
              <a:rPr lang="zh-CN" altLang="en-US" sz="6000" b="1">
                <a:latin typeface="Times New Roman" panose="02020603050405020304" pitchFamily="18" charset="0"/>
                <a:sym typeface="宋体" panose="02010600030101010101" pitchFamily="2" charset="-122"/>
              </a:rPr>
              <a:t>＝       </a:t>
            </a:r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……        </a:t>
            </a:r>
            <a:endParaRPr lang="zh-CN" altLang="en-US" sz="60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73" name="Text Box 4"/>
          <p:cNvSpPr/>
          <p:nvPr/>
        </p:nvSpPr>
        <p:spPr>
          <a:xfrm>
            <a:off x="4092575" y="381000"/>
            <a:ext cx="3262313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CC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8            2</a:t>
            </a:r>
            <a:endParaRPr lang="zh-CN" altLang="en-US" sz="6000" b="1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4590" name="组合 12"/>
          <p:cNvGrpSpPr/>
          <p:nvPr/>
        </p:nvGrpSpPr>
        <p:grpSpPr bwMode="auto">
          <a:xfrm>
            <a:off x="3830638" y="2533650"/>
            <a:ext cx="2698750" cy="950913"/>
            <a:chOff x="3244929" y="2553734"/>
            <a:chExt cx="2698671" cy="951356"/>
          </a:xfrm>
        </p:grpSpPr>
        <p:sp>
          <p:nvSpPr>
            <p:cNvPr id="24591" name="直接连接符 6"/>
            <p:cNvSpPr>
              <a:spLocks noChangeShapeType="1"/>
            </p:cNvSpPr>
            <p:nvPr/>
          </p:nvSpPr>
          <p:spPr bwMode="auto">
            <a:xfrm>
              <a:off x="4191000" y="2667000"/>
              <a:ext cx="1752600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9" name="弧形 31"/>
            <p:cNvSpPr/>
            <p:nvPr/>
          </p:nvSpPr>
          <p:spPr bwMode="auto">
            <a:xfrm rot="2760000">
              <a:off x="3318509" y="2480154"/>
              <a:ext cx="951356" cy="1098518"/>
            </a:xfrm>
            <a:prstGeom prst="arc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/>
              <a:endParaRPr lang="zh-CN" altLang="en-US" b="1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6875" name="Text Box 6"/>
          <p:cNvSpPr/>
          <p:nvPr/>
        </p:nvSpPr>
        <p:spPr>
          <a:xfrm>
            <a:off x="5029200" y="2590800"/>
            <a:ext cx="22098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5   0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76" name="Text Box 6"/>
          <p:cNvSpPr/>
          <p:nvPr/>
        </p:nvSpPr>
        <p:spPr>
          <a:xfrm>
            <a:off x="4114800" y="2514600"/>
            <a:ext cx="9906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77" name="Text Box 6"/>
          <p:cNvSpPr/>
          <p:nvPr/>
        </p:nvSpPr>
        <p:spPr>
          <a:xfrm>
            <a:off x="6019800" y="1676400"/>
            <a:ext cx="9906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6878" name="Text Box 6"/>
          <p:cNvSpPr/>
          <p:nvPr/>
        </p:nvSpPr>
        <p:spPr>
          <a:xfrm>
            <a:off x="5029200" y="3276600"/>
            <a:ext cx="22098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000" b="1">
                <a:latin typeface="Times New Roman" panose="02020603050405020304" pitchFamily="18" charset="0"/>
                <a:sym typeface="宋体" panose="02010600030101010101" pitchFamily="2" charset="-122"/>
              </a:rPr>
              <a:t>4   8</a:t>
            </a:r>
            <a:endParaRPr lang="zh-CN" altLang="en-US" sz="6000" b="1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4597" name="组合 24"/>
          <p:cNvGrpSpPr/>
          <p:nvPr/>
        </p:nvGrpSpPr>
        <p:grpSpPr bwMode="auto">
          <a:xfrm>
            <a:off x="4876800" y="4191000"/>
            <a:ext cx="2057400" cy="1014413"/>
            <a:chOff x="3581400" y="4191050"/>
            <a:chExt cx="2057400" cy="1014341"/>
          </a:xfrm>
        </p:grpSpPr>
        <p:sp>
          <p:nvSpPr>
            <p:cNvPr id="24598" name="直接连接符 18"/>
            <p:cNvSpPr>
              <a:spLocks noChangeShapeType="1"/>
            </p:cNvSpPr>
            <p:nvPr/>
          </p:nvSpPr>
          <p:spPr bwMode="auto">
            <a:xfrm>
              <a:off x="3581400" y="4267225"/>
              <a:ext cx="1752600" cy="0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Text Box 6"/>
            <p:cNvSpPr>
              <a:spLocks noChangeArrowheads="1"/>
            </p:cNvSpPr>
            <p:nvPr/>
          </p:nvSpPr>
          <p:spPr bwMode="auto">
            <a:xfrm>
              <a:off x="4648200" y="4191050"/>
              <a:ext cx="990600" cy="1014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6000" b="1">
                  <a:latin typeface="Times New Roman" panose="02020603050405020304" pitchFamily="18" charset="0"/>
                  <a:sym typeface="宋体" panose="02010600030101010101" pitchFamily="2" charset="-122"/>
                </a:rPr>
                <a:t>2</a:t>
              </a:r>
              <a:endParaRPr lang="zh-CN" altLang="en-US" sz="60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24600" name="Picture 2" descr="C:\Users\jzzou\Desktop\img023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54864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01" name="圆角矩形标注 39"/>
          <p:cNvSpPr>
            <a:spLocks noChangeArrowheads="1"/>
          </p:cNvSpPr>
          <p:nvPr/>
        </p:nvSpPr>
        <p:spPr bwMode="auto">
          <a:xfrm>
            <a:off x="228600" y="3810000"/>
            <a:ext cx="1600200" cy="1600200"/>
          </a:xfrm>
          <a:prstGeom prst="wedgeRoundRectCallout">
            <a:avLst>
              <a:gd name="adj1" fmla="val -34032"/>
              <a:gd name="adj2" fmla="val 62500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zh-CN" altLang="en-US" sz="4400" b="1">
                <a:latin typeface="宋体" panose="02010600030101010101" pitchFamily="2" charset="-122"/>
                <a:sym typeface="宋体" panose="02010600030101010101" pitchFamily="2" charset="-122"/>
              </a:rPr>
              <a:t>我这样算</a:t>
            </a:r>
            <a:endParaRPr lang="zh-CN" altLang="en-US" sz="44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4602" name="Picture 3" descr="C:\Users\jzzou\Desktop\img07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96200" y="3733800"/>
            <a:ext cx="8667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03" name="圆角矩形标注 40"/>
          <p:cNvSpPr>
            <a:spLocks noChangeArrowheads="1"/>
          </p:cNvSpPr>
          <p:nvPr/>
        </p:nvSpPr>
        <p:spPr bwMode="auto">
          <a:xfrm>
            <a:off x="7010400" y="1905000"/>
            <a:ext cx="1600200" cy="1600200"/>
          </a:xfrm>
          <a:prstGeom prst="wedgeRoundRectCallout">
            <a:avLst>
              <a:gd name="adj1" fmla="val 20824"/>
              <a:gd name="adj2" fmla="val 63644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zh-CN" altLang="en-US" sz="4400" b="1">
                <a:latin typeface="宋体" panose="02010600030101010101" pitchFamily="2" charset="-122"/>
                <a:sym typeface="宋体" panose="02010600030101010101" pitchFamily="2" charset="-122"/>
              </a:rPr>
              <a:t>我这样算</a:t>
            </a:r>
            <a:endParaRPr lang="zh-CN" altLang="en-US" sz="44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884" name="文本框 5"/>
          <p:cNvSpPr/>
          <p:nvPr/>
        </p:nvSpPr>
        <p:spPr>
          <a:xfrm>
            <a:off x="2362200" y="5410200"/>
            <a:ext cx="1808163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×</a:t>
            </a:r>
            <a:endParaRPr lang="zh-CN" altLang="en-US" sz="5400">
              <a:solidFill>
                <a:srgbClr val="FF0000"/>
              </a:solidFill>
            </a:endParaRPr>
          </a:p>
        </p:txBody>
      </p:sp>
      <p:sp>
        <p:nvSpPr>
          <p:cNvPr id="36885" name="文本框 6"/>
          <p:cNvSpPr/>
          <p:nvPr/>
        </p:nvSpPr>
        <p:spPr>
          <a:xfrm>
            <a:off x="4721225" y="5486400"/>
            <a:ext cx="1808163" cy="92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</a:rPr>
              <a:t>√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3"/>
          <p:cNvSpPr/>
          <p:nvPr/>
        </p:nvSpPr>
        <p:spPr>
          <a:xfrm>
            <a:off x="6680200" y="2108200"/>
            <a:ext cx="7620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5603" name="Group 11"/>
          <p:cNvGrpSpPr/>
          <p:nvPr/>
        </p:nvGrpSpPr>
        <p:grpSpPr bwMode="auto">
          <a:xfrm>
            <a:off x="5497513" y="2286000"/>
            <a:ext cx="2243137" cy="1214438"/>
            <a:chOff x="0" y="6"/>
            <a:chExt cx="1413" cy="765"/>
          </a:xfrm>
        </p:grpSpPr>
        <p:sp>
          <p:nvSpPr>
            <p:cNvPr id="25604" name="Rectangle 12"/>
            <p:cNvSpPr>
              <a:spLocks noChangeArrowheads="1"/>
            </p:cNvSpPr>
            <p:nvPr/>
          </p:nvSpPr>
          <p:spPr bwMode="auto">
            <a:xfrm>
              <a:off x="0" y="51"/>
              <a:ext cx="141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4000" b="1">
                  <a:solidFill>
                    <a:srgbClr val="0F1423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9  8 0</a:t>
              </a:r>
              <a:endPara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05" name="Line 13"/>
            <p:cNvSpPr>
              <a:spLocks noChangeShapeType="1"/>
            </p:cNvSpPr>
            <p:nvPr/>
          </p:nvSpPr>
          <p:spPr bwMode="auto">
            <a:xfrm>
              <a:off x="473" y="246"/>
              <a:ext cx="635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Rectangle 14"/>
            <p:cNvSpPr>
              <a:spLocks noChangeArrowheads="1"/>
            </p:cNvSpPr>
            <p:nvPr/>
          </p:nvSpPr>
          <p:spPr bwMode="auto">
            <a:xfrm>
              <a:off x="281" y="6"/>
              <a:ext cx="681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4400" b="1">
                  <a:solidFill>
                    <a:srgbClr val="0F1423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）</a:t>
              </a:r>
              <a:endParaRPr lang="en-US" altLang="zh-CN" sz="4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8916" name="Rectangle 19"/>
          <p:cNvSpPr/>
          <p:nvPr/>
        </p:nvSpPr>
        <p:spPr>
          <a:xfrm>
            <a:off x="4470400" y="2095500"/>
            <a:ext cx="7620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5608" name="Group 3"/>
          <p:cNvGrpSpPr/>
          <p:nvPr/>
        </p:nvGrpSpPr>
        <p:grpSpPr bwMode="auto">
          <a:xfrm>
            <a:off x="1033463" y="2286000"/>
            <a:ext cx="2243137" cy="1143000"/>
            <a:chOff x="-72" y="6"/>
            <a:chExt cx="1413" cy="720"/>
          </a:xfrm>
        </p:grpSpPr>
        <p:sp>
          <p:nvSpPr>
            <p:cNvPr id="25609" name="Rectangle 6"/>
            <p:cNvSpPr>
              <a:spLocks noChangeArrowheads="1"/>
            </p:cNvSpPr>
            <p:nvPr/>
          </p:nvSpPr>
          <p:spPr bwMode="auto">
            <a:xfrm>
              <a:off x="204" y="6"/>
              <a:ext cx="681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4400" b="1">
                  <a:solidFill>
                    <a:srgbClr val="0F1423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）</a:t>
              </a:r>
              <a:endParaRPr lang="en-US" altLang="zh-CN" sz="4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10" name="Rectangle 4"/>
            <p:cNvSpPr>
              <a:spLocks noChangeArrowheads="1"/>
            </p:cNvSpPr>
            <p:nvPr/>
          </p:nvSpPr>
          <p:spPr bwMode="auto">
            <a:xfrm>
              <a:off x="-72" y="6"/>
              <a:ext cx="141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4000" b="1">
                  <a:solidFill>
                    <a:srgbClr val="0F1423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4  2 7</a:t>
              </a:r>
              <a:endPara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11" name="Line 5"/>
            <p:cNvSpPr>
              <a:spLocks noChangeShapeType="1"/>
            </p:cNvSpPr>
            <p:nvPr/>
          </p:nvSpPr>
          <p:spPr bwMode="auto">
            <a:xfrm>
              <a:off x="408" y="246"/>
              <a:ext cx="635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18" name="Rectangle 2"/>
          <p:cNvSpPr>
            <a:spLocks noGrp="1"/>
          </p:cNvSpPr>
          <p:nvPr>
            <p:ph type="title"/>
          </p:nvPr>
        </p:nvSpPr>
        <p:spPr>
          <a:xfrm>
            <a:off x="815975" y="981075"/>
            <a:ext cx="2243138" cy="708025"/>
          </a:xfrm>
          <a:ln cap="flat" algn="ctr">
            <a:round/>
            <a:headEnd type="none" w="med" len="med"/>
            <a:tailEnd type="none" w="med" len="med"/>
          </a:ln>
        </p:spPr>
        <p:txBody>
          <a:bodyPr lIns="91443" tIns="45721" rIns="91443" bIns="45721">
            <a:spAutoFit/>
          </a:bodyPr>
          <a:lstStyle/>
          <a:p>
            <a:pPr defTabSz="685800" fontAlgn="base"/>
            <a:r>
              <a:rPr lang="en-US" sz="4000" smtClean="0">
                <a:solidFill>
                  <a:srgbClr val="26262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试一试</a:t>
            </a:r>
            <a:endParaRPr lang="en-US" sz="4000" smtClean="0">
              <a:solidFill>
                <a:srgbClr val="262626"/>
              </a:solidFill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5613" name="Group 7"/>
          <p:cNvGrpSpPr/>
          <p:nvPr/>
        </p:nvGrpSpPr>
        <p:grpSpPr bwMode="auto">
          <a:xfrm>
            <a:off x="3265488" y="2286000"/>
            <a:ext cx="2243137" cy="1214438"/>
            <a:chOff x="0" y="6"/>
            <a:chExt cx="1413" cy="765"/>
          </a:xfrm>
        </p:grpSpPr>
        <p:sp>
          <p:nvSpPr>
            <p:cNvPr id="25614" name="Rectangle 10"/>
            <p:cNvSpPr>
              <a:spLocks noChangeArrowheads="1"/>
            </p:cNvSpPr>
            <p:nvPr/>
          </p:nvSpPr>
          <p:spPr bwMode="auto">
            <a:xfrm>
              <a:off x="286" y="6"/>
              <a:ext cx="681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4400" b="1">
                  <a:solidFill>
                    <a:srgbClr val="0F1423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）</a:t>
              </a:r>
              <a:endParaRPr lang="en-US" altLang="zh-CN" sz="44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15" name="Rectangle 8"/>
            <p:cNvSpPr>
              <a:spLocks noChangeArrowheads="1"/>
            </p:cNvSpPr>
            <p:nvPr/>
          </p:nvSpPr>
          <p:spPr bwMode="auto">
            <a:xfrm>
              <a:off x="0" y="51"/>
              <a:ext cx="141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4000" b="1">
                  <a:solidFill>
                    <a:srgbClr val="0F1423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7  5 8</a:t>
              </a:r>
              <a:endPara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16" name="Line 9"/>
            <p:cNvSpPr>
              <a:spLocks noChangeShapeType="1"/>
            </p:cNvSpPr>
            <p:nvPr/>
          </p:nvSpPr>
          <p:spPr bwMode="auto">
            <a:xfrm>
              <a:off x="506" y="246"/>
              <a:ext cx="635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20" name="Rectangle 15"/>
          <p:cNvSpPr/>
          <p:nvPr/>
        </p:nvSpPr>
        <p:spPr>
          <a:xfrm>
            <a:off x="2209800" y="2057400"/>
            <a:ext cx="7620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921" name="Rectangle 16"/>
          <p:cNvSpPr/>
          <p:nvPr/>
        </p:nvSpPr>
        <p:spPr>
          <a:xfrm>
            <a:off x="1905000" y="3200400"/>
            <a:ext cx="9779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2 4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25619" name="Line 17"/>
          <p:cNvCxnSpPr>
            <a:cxnSpLocks noChangeShapeType="1"/>
          </p:cNvCxnSpPr>
          <p:nvPr/>
        </p:nvCxnSpPr>
        <p:spPr bwMode="auto">
          <a:xfrm>
            <a:off x="1871663" y="3733800"/>
            <a:ext cx="1143000" cy="0"/>
          </a:xfrm>
          <a:prstGeom prst="line">
            <a:avLst/>
          </a:prstGeom>
          <a:noFill/>
          <a:ln w="28575" algn="ctr">
            <a:solidFill>
              <a:srgbClr val="EE180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23" name="Rectangle 18"/>
          <p:cNvSpPr/>
          <p:nvPr/>
        </p:nvSpPr>
        <p:spPr>
          <a:xfrm>
            <a:off x="2209800" y="3733800"/>
            <a:ext cx="7620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924" name="Rectangle 20"/>
          <p:cNvSpPr/>
          <p:nvPr/>
        </p:nvSpPr>
        <p:spPr>
          <a:xfrm>
            <a:off x="4191000" y="3136900"/>
            <a:ext cx="9906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5 6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25622" name="Line 21"/>
          <p:cNvCxnSpPr>
            <a:cxnSpLocks noChangeShapeType="1"/>
          </p:cNvCxnSpPr>
          <p:nvPr/>
        </p:nvCxnSpPr>
        <p:spPr bwMode="auto">
          <a:xfrm>
            <a:off x="4114800" y="3657600"/>
            <a:ext cx="1143000" cy="0"/>
          </a:xfrm>
          <a:prstGeom prst="line">
            <a:avLst/>
          </a:prstGeom>
          <a:noFill/>
          <a:ln w="28575" algn="ctr">
            <a:solidFill>
              <a:srgbClr val="EE180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26" name="Rectangle 22"/>
          <p:cNvSpPr/>
          <p:nvPr/>
        </p:nvSpPr>
        <p:spPr>
          <a:xfrm>
            <a:off x="4495800" y="3657600"/>
            <a:ext cx="7620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8927" name="Rectangle 24"/>
          <p:cNvSpPr/>
          <p:nvPr/>
        </p:nvSpPr>
        <p:spPr>
          <a:xfrm>
            <a:off x="6324600" y="3111500"/>
            <a:ext cx="10668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7 2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cxnSp>
        <p:nvCxnSpPr>
          <p:cNvPr id="25625" name="Line 25"/>
          <p:cNvCxnSpPr>
            <a:cxnSpLocks noChangeShapeType="1"/>
          </p:cNvCxnSpPr>
          <p:nvPr/>
        </p:nvCxnSpPr>
        <p:spPr bwMode="auto">
          <a:xfrm>
            <a:off x="6400800" y="3657600"/>
            <a:ext cx="1143000" cy="0"/>
          </a:xfrm>
          <a:prstGeom prst="line">
            <a:avLst/>
          </a:prstGeom>
          <a:noFill/>
          <a:ln w="28575" algn="ctr">
            <a:solidFill>
              <a:srgbClr val="EE180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29" name="Rectangle 26"/>
          <p:cNvSpPr/>
          <p:nvPr/>
        </p:nvSpPr>
        <p:spPr>
          <a:xfrm>
            <a:off x="6705600" y="3644900"/>
            <a:ext cx="762000" cy="533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000" b="1">
                <a:solidFill>
                  <a:srgbClr val="EE180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8</a:t>
            </a:r>
            <a:endParaRPr lang="en-US" altLang="zh-CN" sz="4000" b="1">
              <a:solidFill>
                <a:srgbClr val="EE180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 fill="hold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 fill="hold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 fill="hold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6" grpId="0" animBg="1"/>
      <p:bldP spid="38920" grpId="0" animBg="1"/>
      <p:bldP spid="38921" grpId="0" animBg="1"/>
      <p:bldP spid="38923" grpId="0" animBg="1"/>
      <p:bldP spid="38924" grpId="0" animBg="1"/>
      <p:bldP spid="38926" grpId="0" animBg="1"/>
      <p:bldP spid="38927" grpId="0" animBg="1"/>
      <p:bldP spid="389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ChangeArrowheads="1"/>
          </p:cNvSpPr>
          <p:nvPr/>
        </p:nvSpPr>
        <p:spPr bwMode="auto">
          <a:xfrm>
            <a:off x="6286500" y="3000375"/>
            <a:ext cx="1084263" cy="4429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6627" name="Rectangle 8"/>
          <p:cNvSpPr>
            <a:spLocks noChangeArrowheads="1"/>
          </p:cNvSpPr>
          <p:nvPr/>
        </p:nvSpPr>
        <p:spPr bwMode="auto">
          <a:xfrm>
            <a:off x="6500813" y="2214563"/>
            <a:ext cx="1084262" cy="44291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6628" name="Rectangle 8"/>
          <p:cNvSpPr>
            <a:spLocks noChangeArrowheads="1"/>
          </p:cNvSpPr>
          <p:nvPr/>
        </p:nvSpPr>
        <p:spPr bwMode="auto">
          <a:xfrm>
            <a:off x="5857875" y="1714500"/>
            <a:ext cx="1084263" cy="4429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6629" name="Rectangle 8"/>
          <p:cNvSpPr>
            <a:spLocks noChangeArrowheads="1"/>
          </p:cNvSpPr>
          <p:nvPr/>
        </p:nvSpPr>
        <p:spPr bwMode="auto">
          <a:xfrm>
            <a:off x="4286250" y="1571625"/>
            <a:ext cx="1084263" cy="4429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1714500" y="3214688"/>
            <a:ext cx="1084263" cy="44291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6631" name="Rectangle 8"/>
          <p:cNvSpPr>
            <a:spLocks noChangeArrowheads="1"/>
          </p:cNvSpPr>
          <p:nvPr/>
        </p:nvSpPr>
        <p:spPr bwMode="auto">
          <a:xfrm>
            <a:off x="1214438" y="2714625"/>
            <a:ext cx="1084262" cy="4429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1357313" y="1857375"/>
            <a:ext cx="1084262" cy="4429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800" b="1">
              <a:latin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6633" name="Group 3"/>
          <p:cNvGrpSpPr/>
          <p:nvPr/>
        </p:nvGrpSpPr>
        <p:grpSpPr bwMode="auto">
          <a:xfrm>
            <a:off x="1116013" y="836613"/>
            <a:ext cx="6869112" cy="2828925"/>
            <a:chOff x="0" y="0"/>
            <a:chExt cx="4327" cy="1782"/>
          </a:xfrm>
        </p:grpSpPr>
        <p:sp>
          <p:nvSpPr>
            <p:cNvPr id="40983" name="Text Box 13"/>
            <p:cNvSpPr/>
            <p:nvPr/>
          </p:nvSpPr>
          <p:spPr>
            <a:xfrm>
              <a:off x="152" y="643"/>
              <a:ext cx="845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36÷7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0984" name="Text Box 15"/>
            <p:cNvSpPr/>
            <p:nvPr/>
          </p:nvSpPr>
          <p:spPr>
            <a:xfrm>
              <a:off x="62" y="1138"/>
              <a:ext cx="726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26÷3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0985" name="Text Box 17"/>
            <p:cNvSpPr/>
            <p:nvPr/>
          </p:nvSpPr>
          <p:spPr>
            <a:xfrm>
              <a:off x="377" y="1453"/>
              <a:ext cx="726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49÷8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0986" name="Text Box 16"/>
            <p:cNvSpPr/>
            <p:nvPr/>
          </p:nvSpPr>
          <p:spPr>
            <a:xfrm>
              <a:off x="3257" y="1363"/>
              <a:ext cx="680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20÷6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0987" name="Text Box 19"/>
            <p:cNvSpPr/>
            <p:nvPr/>
          </p:nvSpPr>
          <p:spPr>
            <a:xfrm>
              <a:off x="2993" y="544"/>
              <a:ext cx="680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41÷5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0988" name="Text Box 20"/>
            <p:cNvSpPr/>
            <p:nvPr/>
          </p:nvSpPr>
          <p:spPr>
            <a:xfrm>
              <a:off x="1996" y="454"/>
              <a:ext cx="680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38÷4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6640" name="Rectangle 8"/>
            <p:cNvSpPr>
              <a:spLocks noChangeArrowheads="1"/>
            </p:cNvSpPr>
            <p:nvPr/>
          </p:nvSpPr>
          <p:spPr bwMode="auto">
            <a:xfrm>
              <a:off x="1134" y="454"/>
              <a:ext cx="683" cy="27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8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0990" name="Text Box 18"/>
            <p:cNvSpPr/>
            <p:nvPr/>
          </p:nvSpPr>
          <p:spPr>
            <a:xfrm>
              <a:off x="1134" y="454"/>
              <a:ext cx="816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13÷2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6642" name="Text Box 12"/>
            <p:cNvSpPr>
              <a:spLocks noChangeArrowheads="1"/>
            </p:cNvSpPr>
            <p:nvPr/>
          </p:nvSpPr>
          <p:spPr bwMode="auto">
            <a:xfrm>
              <a:off x="0" y="0"/>
              <a:ext cx="1361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宋体" panose="02010600030101010101" pitchFamily="2" charset="-122"/>
                  <a:sym typeface="宋体" panose="02010600030101010101" pitchFamily="2" charset="-122"/>
                </a:rPr>
                <a:t>送信（连线）</a:t>
              </a:r>
              <a:endParaRPr lang="zh-CN" altLang="en-US" sz="2800" b="1">
                <a:latin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0992" name="Text Box 14"/>
            <p:cNvSpPr/>
            <p:nvPr/>
          </p:nvSpPr>
          <p:spPr>
            <a:xfrm>
              <a:off x="3392" y="868"/>
              <a:ext cx="935" cy="32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sym typeface="宋体" panose="02010600030101010101" pitchFamily="2" charset="-122"/>
                </a:rPr>
                <a:t>44÷6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cxnSp>
        <p:nvCxnSpPr>
          <p:cNvPr id="26644" name="Line 21"/>
          <p:cNvCxnSpPr>
            <a:cxnSpLocks noChangeShapeType="1"/>
          </p:cNvCxnSpPr>
          <p:nvPr/>
        </p:nvCxnSpPr>
        <p:spPr bwMode="auto">
          <a:xfrm>
            <a:off x="2555875" y="2133600"/>
            <a:ext cx="863600" cy="2232025"/>
          </a:xfrm>
          <a:prstGeom prst="line">
            <a:avLst/>
          </a:prstGeom>
          <a:noFill/>
          <a:ln w="1905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6645" name="Group 22"/>
          <p:cNvGrpSpPr/>
          <p:nvPr/>
        </p:nvGrpSpPr>
        <p:grpSpPr bwMode="auto">
          <a:xfrm>
            <a:off x="1571625" y="4076700"/>
            <a:ext cx="5870575" cy="1546225"/>
            <a:chOff x="-847" y="272"/>
            <a:chExt cx="3698" cy="974"/>
          </a:xfrm>
        </p:grpSpPr>
        <p:pic>
          <p:nvPicPr>
            <p:cNvPr id="26646" name="Picture 23" descr="df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" y="318"/>
              <a:ext cx="524" cy="928"/>
            </a:xfrm>
            <a:prstGeom prst="rect">
              <a:avLst/>
            </a:prstGeom>
            <a:noFill/>
            <a:ln w="9525" algn="ctr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47" name="Picture 24" descr="d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51" y="272"/>
              <a:ext cx="524" cy="973"/>
            </a:xfrm>
            <a:prstGeom prst="rect">
              <a:avLst/>
            </a:prstGeom>
            <a:noFill/>
            <a:ln w="9525" algn="ctr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648" name="Text Box 25"/>
            <p:cNvSpPr>
              <a:spLocks noChangeArrowheads="1"/>
            </p:cNvSpPr>
            <p:nvPr/>
          </p:nvSpPr>
          <p:spPr bwMode="auto">
            <a:xfrm>
              <a:off x="-847" y="494"/>
              <a:ext cx="907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3333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余数是</a:t>
              </a:r>
              <a:r>
                <a:rPr lang="en-US" altLang="zh-CN" sz="2800" b="1">
                  <a:solidFill>
                    <a:srgbClr val="3333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1</a:t>
              </a:r>
              <a:endPara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6649" name="Text Box 26"/>
            <p:cNvSpPr>
              <a:spLocks noChangeArrowheads="1"/>
            </p:cNvSpPr>
            <p:nvPr/>
          </p:nvSpPr>
          <p:spPr bwMode="auto">
            <a:xfrm>
              <a:off x="1898" y="494"/>
              <a:ext cx="953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3333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余数是</a:t>
              </a:r>
              <a:r>
                <a:rPr lang="en-US" altLang="zh-CN" sz="2800" b="1">
                  <a:solidFill>
                    <a:srgbClr val="3333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2</a:t>
              </a:r>
              <a:endPara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cxnSp>
        <p:nvCxnSpPr>
          <p:cNvPr id="26650" name="Line 27"/>
          <p:cNvCxnSpPr>
            <a:cxnSpLocks noChangeShapeType="1"/>
          </p:cNvCxnSpPr>
          <p:nvPr/>
        </p:nvCxnSpPr>
        <p:spPr bwMode="auto">
          <a:xfrm>
            <a:off x="3348038" y="1916113"/>
            <a:ext cx="71437" cy="2449512"/>
          </a:xfrm>
          <a:prstGeom prst="line">
            <a:avLst/>
          </a:prstGeom>
          <a:noFill/>
          <a:ln w="1905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1" name="Line 28"/>
          <p:cNvCxnSpPr>
            <a:cxnSpLocks noChangeShapeType="1"/>
          </p:cNvCxnSpPr>
          <p:nvPr/>
        </p:nvCxnSpPr>
        <p:spPr bwMode="auto">
          <a:xfrm>
            <a:off x="2771775" y="3500438"/>
            <a:ext cx="720725" cy="86360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2" name="Line 29"/>
          <p:cNvCxnSpPr>
            <a:cxnSpLocks noChangeShapeType="1"/>
          </p:cNvCxnSpPr>
          <p:nvPr/>
        </p:nvCxnSpPr>
        <p:spPr bwMode="auto">
          <a:xfrm>
            <a:off x="2286000" y="2857500"/>
            <a:ext cx="3365500" cy="1435100"/>
          </a:xfrm>
          <a:prstGeom prst="line">
            <a:avLst/>
          </a:prstGeom>
          <a:noFill/>
          <a:ln w="1905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3" name="Line 30"/>
          <p:cNvCxnSpPr>
            <a:cxnSpLocks noChangeShapeType="1"/>
          </p:cNvCxnSpPr>
          <p:nvPr/>
        </p:nvCxnSpPr>
        <p:spPr bwMode="auto">
          <a:xfrm>
            <a:off x="4787900" y="1916113"/>
            <a:ext cx="863600" cy="2376487"/>
          </a:xfrm>
          <a:prstGeom prst="line">
            <a:avLst/>
          </a:prstGeom>
          <a:noFill/>
          <a:ln w="1905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4" name="Line 31"/>
          <p:cNvCxnSpPr>
            <a:cxnSpLocks noChangeShapeType="1"/>
          </p:cNvCxnSpPr>
          <p:nvPr/>
        </p:nvCxnSpPr>
        <p:spPr bwMode="auto">
          <a:xfrm flipV="1">
            <a:off x="3419475" y="2060575"/>
            <a:ext cx="2447925" cy="2232025"/>
          </a:xfrm>
          <a:prstGeom prst="line">
            <a:avLst/>
          </a:prstGeom>
          <a:noFill/>
          <a:ln w="1905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5" name="Line 32"/>
          <p:cNvCxnSpPr>
            <a:cxnSpLocks noChangeShapeType="1"/>
          </p:cNvCxnSpPr>
          <p:nvPr/>
        </p:nvCxnSpPr>
        <p:spPr bwMode="auto">
          <a:xfrm flipH="1">
            <a:off x="5651500" y="3284538"/>
            <a:ext cx="649288" cy="1008062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56" name="Line 33"/>
          <p:cNvCxnSpPr>
            <a:cxnSpLocks noChangeShapeType="1"/>
          </p:cNvCxnSpPr>
          <p:nvPr/>
        </p:nvCxnSpPr>
        <p:spPr bwMode="auto">
          <a:xfrm flipH="1">
            <a:off x="5651500" y="2492375"/>
            <a:ext cx="865188" cy="1655763"/>
          </a:xfrm>
          <a:prstGeom prst="line">
            <a:avLst/>
          </a:prstGeom>
          <a:noFill/>
          <a:ln w="1905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New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49100" y="11074400"/>
            <a:ext cx="317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2"/>
          <p:cNvSpPr>
            <a:spLocks noGrp="1" noChangeArrowheads="1"/>
          </p:cNvSpPr>
          <p:nvPr/>
        </p:nvSpPr>
        <p:spPr bwMode="auto">
          <a:xfrm>
            <a:off x="457200" y="-23813"/>
            <a:ext cx="8229600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     习</a:t>
            </a:r>
            <a:endParaRPr lang="zh-CN" altLang="en-US" sz="3600" b="1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文本框 1"/>
          <p:cNvSpPr>
            <a:spLocks noChangeArrowheads="1"/>
          </p:cNvSpPr>
          <p:nvPr/>
        </p:nvSpPr>
        <p:spPr bwMode="auto">
          <a:xfrm>
            <a:off x="417513" y="1352550"/>
            <a:ext cx="2867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判断正误</a:t>
            </a:r>
            <a:endParaRPr lang="zh-CN" altLang="en-US" sz="3200" b="1"/>
          </a:p>
        </p:txBody>
      </p:sp>
      <p:graphicFrame>
        <p:nvGraphicFramePr>
          <p:cNvPr id="14340" name="对象 -2147482615"/>
          <p:cNvGraphicFramePr>
            <a:graphicFrameLocks noChangeAspect="1"/>
          </p:cNvGraphicFramePr>
          <p:nvPr/>
        </p:nvGraphicFramePr>
        <p:xfrm>
          <a:off x="1600200" y="2311400"/>
          <a:ext cx="1481138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" r:id="rId1" imgW="190500" imgH="457200" progId="Equation.KSEE3">
                  <p:embed/>
                </p:oleObj>
              </mc:Choice>
              <mc:Fallback>
                <p:oleObj name="" r:id="rId1" imgW="190500" imgH="457200" progId="Equation.KSEE3">
                  <p:embed/>
                  <p:pic>
                    <p:nvPicPr>
                      <p:cNvPr id="0" name="对象 -2147482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311400"/>
                        <a:ext cx="1481138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文本框 2"/>
          <p:cNvSpPr>
            <a:spLocks noChangeArrowheads="1"/>
          </p:cNvSpPr>
          <p:nvPr/>
        </p:nvSpPr>
        <p:spPr bwMode="auto">
          <a:xfrm>
            <a:off x="2054225" y="2897188"/>
            <a:ext cx="833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3 0</a:t>
            </a:r>
            <a:endParaRPr lang="en-US" altLang="zh-CN" sz="3200"/>
          </a:p>
        </p:txBody>
      </p:sp>
      <p:sp>
        <p:nvSpPr>
          <p:cNvPr id="14342" name="文本框 3"/>
          <p:cNvSpPr>
            <a:spLocks noChangeArrowheads="1"/>
          </p:cNvSpPr>
          <p:nvPr/>
        </p:nvSpPr>
        <p:spPr bwMode="auto">
          <a:xfrm>
            <a:off x="1600200" y="2897188"/>
            <a:ext cx="835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5</a:t>
            </a:r>
            <a:endParaRPr lang="en-US" altLang="zh-CN" sz="3200"/>
          </a:p>
        </p:txBody>
      </p:sp>
      <p:sp>
        <p:nvSpPr>
          <p:cNvPr id="14343" name="文本框 4"/>
          <p:cNvSpPr>
            <a:spLocks noChangeArrowheads="1"/>
          </p:cNvSpPr>
          <p:nvPr/>
        </p:nvSpPr>
        <p:spPr bwMode="auto">
          <a:xfrm>
            <a:off x="2376488" y="2314575"/>
            <a:ext cx="835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6</a:t>
            </a:r>
            <a:endParaRPr lang="en-US" altLang="zh-CN" sz="3200"/>
          </a:p>
        </p:txBody>
      </p:sp>
      <p:sp>
        <p:nvSpPr>
          <p:cNvPr id="16392" name="文本框 5"/>
          <p:cNvSpPr/>
          <p:nvPr/>
        </p:nvSpPr>
        <p:spPr>
          <a:xfrm>
            <a:off x="1916113" y="3979863"/>
            <a:ext cx="928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×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6393" name="文本框 6"/>
          <p:cNvSpPr/>
          <p:nvPr/>
        </p:nvSpPr>
        <p:spPr>
          <a:xfrm>
            <a:off x="576263" y="4591050"/>
            <a:ext cx="102393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改正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14346" name="对象 -2147482615"/>
          <p:cNvGraphicFramePr>
            <a:graphicFrameLocks noChangeAspect="1"/>
          </p:cNvGraphicFramePr>
          <p:nvPr/>
        </p:nvGraphicFramePr>
        <p:xfrm>
          <a:off x="1730375" y="4416425"/>
          <a:ext cx="1481138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7" name="" r:id="rId3" imgW="190500" imgH="457200" progId="Equation.KSEE3">
                  <p:embed/>
                </p:oleObj>
              </mc:Choice>
              <mc:Fallback>
                <p:oleObj name="" r:id="rId3" imgW="190500" imgH="457200" progId="Equation.KSEE3">
                  <p:embed/>
                  <p:pic>
                    <p:nvPicPr>
                      <p:cNvPr id="0" name="对象 -2147482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75" y="4416425"/>
                        <a:ext cx="1481138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5" name="文本框 9"/>
          <p:cNvSpPr/>
          <p:nvPr/>
        </p:nvSpPr>
        <p:spPr>
          <a:xfrm>
            <a:off x="2182813" y="5002213"/>
            <a:ext cx="835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3 0</a:t>
            </a:r>
            <a:endParaRPr lang="en-US" altLang="zh-CN" sz="3200"/>
          </a:p>
        </p:txBody>
      </p:sp>
      <p:sp>
        <p:nvSpPr>
          <p:cNvPr id="16396" name="文本框 10"/>
          <p:cNvSpPr/>
          <p:nvPr/>
        </p:nvSpPr>
        <p:spPr>
          <a:xfrm>
            <a:off x="1730375" y="5002213"/>
            <a:ext cx="8350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5</a:t>
            </a:r>
            <a:endParaRPr lang="en-US" altLang="zh-CN" sz="3200"/>
          </a:p>
        </p:txBody>
      </p:sp>
      <p:sp>
        <p:nvSpPr>
          <p:cNvPr id="16397" name="文本框 11"/>
          <p:cNvSpPr/>
          <p:nvPr/>
        </p:nvSpPr>
        <p:spPr>
          <a:xfrm>
            <a:off x="2449513" y="4418013"/>
            <a:ext cx="835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 6</a:t>
            </a:r>
            <a:endParaRPr lang="en-US" altLang="zh-CN" sz="3200" b="1"/>
          </a:p>
        </p:txBody>
      </p:sp>
      <p:cxnSp>
        <p:nvCxnSpPr>
          <p:cNvPr id="14350" name="直接连接符 12"/>
          <p:cNvCxnSpPr>
            <a:cxnSpLocks noChangeShapeType="1"/>
          </p:cNvCxnSpPr>
          <p:nvPr/>
        </p:nvCxnSpPr>
        <p:spPr bwMode="auto">
          <a:xfrm>
            <a:off x="2124075" y="6092825"/>
            <a:ext cx="893763" cy="95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9" name="文本框 13"/>
          <p:cNvSpPr/>
          <p:nvPr/>
        </p:nvSpPr>
        <p:spPr>
          <a:xfrm>
            <a:off x="2182813" y="5508625"/>
            <a:ext cx="835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3 0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6400" name="文本框 14"/>
          <p:cNvSpPr/>
          <p:nvPr/>
        </p:nvSpPr>
        <p:spPr>
          <a:xfrm>
            <a:off x="2182813" y="6027738"/>
            <a:ext cx="83502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   0</a:t>
            </a:r>
            <a:endParaRPr lang="en-US" altLang="zh-CN" sz="3200">
              <a:solidFill>
                <a:srgbClr val="FF0000"/>
              </a:solidFill>
            </a:endParaRPr>
          </a:p>
        </p:txBody>
      </p:sp>
      <p:graphicFrame>
        <p:nvGraphicFramePr>
          <p:cNvPr id="14353" name="对象 -2147482615"/>
          <p:cNvGraphicFramePr>
            <a:graphicFrameLocks noChangeAspect="1"/>
          </p:cNvGraphicFramePr>
          <p:nvPr/>
        </p:nvGraphicFramePr>
        <p:xfrm>
          <a:off x="3665538" y="1720850"/>
          <a:ext cx="1481137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" name="" r:id="rId4" imgW="190500" imgH="457200" progId="Equation.KSEE3">
                  <p:embed/>
                </p:oleObj>
              </mc:Choice>
              <mc:Fallback>
                <p:oleObj name="" r:id="rId4" imgW="190500" imgH="457200" progId="Equation.KSEE3">
                  <p:embed/>
                  <p:pic>
                    <p:nvPicPr>
                      <p:cNvPr id="0" name="对象 -2147482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5538" y="1720850"/>
                        <a:ext cx="1481137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4" name="文本框 17"/>
          <p:cNvSpPr>
            <a:spLocks noChangeArrowheads="1"/>
          </p:cNvSpPr>
          <p:nvPr/>
        </p:nvSpPr>
        <p:spPr bwMode="auto">
          <a:xfrm>
            <a:off x="4117975" y="2306638"/>
            <a:ext cx="835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2 8</a:t>
            </a:r>
            <a:endParaRPr lang="en-US" altLang="zh-CN" sz="3200"/>
          </a:p>
        </p:txBody>
      </p:sp>
      <p:sp>
        <p:nvSpPr>
          <p:cNvPr id="14355" name="文本框 18"/>
          <p:cNvSpPr>
            <a:spLocks noChangeArrowheads="1"/>
          </p:cNvSpPr>
          <p:nvPr/>
        </p:nvSpPr>
        <p:spPr bwMode="auto">
          <a:xfrm>
            <a:off x="3665538" y="2306638"/>
            <a:ext cx="833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7</a:t>
            </a:r>
            <a:endParaRPr lang="en-US" altLang="zh-CN" sz="3200"/>
          </a:p>
        </p:txBody>
      </p:sp>
      <p:sp>
        <p:nvSpPr>
          <p:cNvPr id="14356" name="文本框 19"/>
          <p:cNvSpPr>
            <a:spLocks noChangeArrowheads="1"/>
          </p:cNvSpPr>
          <p:nvPr/>
        </p:nvSpPr>
        <p:spPr bwMode="auto">
          <a:xfrm>
            <a:off x="4117975" y="1724025"/>
            <a:ext cx="835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4</a:t>
            </a:r>
            <a:endParaRPr lang="en-US" altLang="zh-CN" sz="3200"/>
          </a:p>
        </p:txBody>
      </p:sp>
      <p:sp>
        <p:nvSpPr>
          <p:cNvPr id="16405" name="文本框 20"/>
          <p:cNvSpPr/>
          <p:nvPr/>
        </p:nvSpPr>
        <p:spPr>
          <a:xfrm>
            <a:off x="3808413" y="4075113"/>
            <a:ext cx="928687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×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14358" name="对象 -2147482615"/>
          <p:cNvGraphicFramePr>
            <a:graphicFrameLocks noChangeAspect="1"/>
          </p:cNvGraphicFramePr>
          <p:nvPr/>
        </p:nvGraphicFramePr>
        <p:xfrm>
          <a:off x="3792538" y="4430713"/>
          <a:ext cx="1481137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" r:id="rId5" imgW="190500" imgH="457200" progId="Equation.KSEE3">
                  <p:embed/>
                </p:oleObj>
              </mc:Choice>
              <mc:Fallback>
                <p:oleObj name="" r:id="rId5" imgW="190500" imgH="457200" progId="Equation.KSEE3">
                  <p:embed/>
                  <p:pic>
                    <p:nvPicPr>
                      <p:cNvPr id="0" name="对象 -2147482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2538" y="4430713"/>
                        <a:ext cx="1481137" cy="1252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7" name="文本框 35"/>
          <p:cNvSpPr/>
          <p:nvPr/>
        </p:nvSpPr>
        <p:spPr>
          <a:xfrm>
            <a:off x="4244975" y="5016500"/>
            <a:ext cx="835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2 8</a:t>
            </a:r>
            <a:endParaRPr lang="en-US" altLang="zh-CN" sz="3200"/>
          </a:p>
        </p:txBody>
      </p:sp>
      <p:sp>
        <p:nvSpPr>
          <p:cNvPr id="16408" name="文本框 36"/>
          <p:cNvSpPr/>
          <p:nvPr/>
        </p:nvSpPr>
        <p:spPr>
          <a:xfrm>
            <a:off x="3792538" y="5000625"/>
            <a:ext cx="83343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7</a:t>
            </a:r>
            <a:endParaRPr lang="en-US" altLang="zh-CN" sz="3200"/>
          </a:p>
        </p:txBody>
      </p:sp>
      <p:sp>
        <p:nvSpPr>
          <p:cNvPr id="16409" name="文本框 37"/>
          <p:cNvSpPr/>
          <p:nvPr/>
        </p:nvSpPr>
        <p:spPr>
          <a:xfrm>
            <a:off x="4498975" y="4433888"/>
            <a:ext cx="835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 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6410" name="文本框 38"/>
          <p:cNvSpPr/>
          <p:nvPr/>
        </p:nvSpPr>
        <p:spPr>
          <a:xfrm>
            <a:off x="4244975" y="5583238"/>
            <a:ext cx="8588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2 8</a:t>
            </a:r>
            <a:endParaRPr lang="en-US" altLang="zh-CN" sz="3200"/>
          </a:p>
        </p:txBody>
      </p:sp>
      <p:cxnSp>
        <p:nvCxnSpPr>
          <p:cNvPr id="14363" name="直接连接符 39"/>
          <p:cNvCxnSpPr>
            <a:cxnSpLocks noChangeShapeType="1"/>
          </p:cNvCxnSpPr>
          <p:nvPr/>
        </p:nvCxnSpPr>
        <p:spPr bwMode="auto">
          <a:xfrm>
            <a:off x="4191000" y="6134100"/>
            <a:ext cx="942975" cy="7938"/>
          </a:xfrm>
          <a:prstGeom prst="line">
            <a:avLst/>
          </a:prstGeom>
          <a:noFill/>
          <a:ln w="28575" algn="ctr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12" name="文本框 40"/>
          <p:cNvSpPr/>
          <p:nvPr/>
        </p:nvSpPr>
        <p:spPr>
          <a:xfrm>
            <a:off x="4595813" y="6134100"/>
            <a:ext cx="4079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0</a:t>
            </a:r>
            <a:endParaRPr lang="en-US" altLang="zh-CN" sz="3200"/>
          </a:p>
        </p:txBody>
      </p:sp>
      <p:sp>
        <p:nvSpPr>
          <p:cNvPr id="14365" name="文本框 41"/>
          <p:cNvSpPr>
            <a:spLocks noChangeArrowheads="1"/>
          </p:cNvSpPr>
          <p:nvPr/>
        </p:nvSpPr>
        <p:spPr bwMode="auto">
          <a:xfrm>
            <a:off x="4108450" y="2847975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2 8</a:t>
            </a:r>
            <a:endParaRPr lang="en-US" altLang="zh-CN" sz="3200"/>
          </a:p>
        </p:txBody>
      </p:sp>
      <p:cxnSp>
        <p:nvCxnSpPr>
          <p:cNvPr id="14366" name="直接连接符 42"/>
          <p:cNvCxnSpPr>
            <a:cxnSpLocks noChangeShapeType="1"/>
          </p:cNvCxnSpPr>
          <p:nvPr/>
        </p:nvCxnSpPr>
        <p:spPr bwMode="auto">
          <a:xfrm>
            <a:off x="3924300" y="3425825"/>
            <a:ext cx="942975" cy="635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67" name="文本框 43"/>
          <p:cNvSpPr>
            <a:spLocks noChangeArrowheads="1"/>
          </p:cNvSpPr>
          <p:nvPr/>
        </p:nvSpPr>
        <p:spPr bwMode="auto">
          <a:xfrm>
            <a:off x="4233863" y="3481388"/>
            <a:ext cx="846137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  0</a:t>
            </a:r>
            <a:endParaRPr lang="en-US" altLang="zh-CN" sz="3200"/>
          </a:p>
        </p:txBody>
      </p:sp>
      <p:graphicFrame>
        <p:nvGraphicFramePr>
          <p:cNvPr id="14368" name="对象 -2147482615"/>
          <p:cNvGraphicFramePr>
            <a:graphicFrameLocks noChangeAspect="1"/>
          </p:cNvGraphicFramePr>
          <p:nvPr/>
        </p:nvGraphicFramePr>
        <p:xfrm>
          <a:off x="6159500" y="1847850"/>
          <a:ext cx="1481138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" r:id="rId6" imgW="190500" imgH="457200" progId="Equation.KSEE3">
                  <p:embed/>
                </p:oleObj>
              </mc:Choice>
              <mc:Fallback>
                <p:oleObj name="" r:id="rId6" imgW="190500" imgH="457200" progId="Equation.KSEE3">
                  <p:embed/>
                  <p:pic>
                    <p:nvPicPr>
                      <p:cNvPr id="0" name="对象 -21474826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00" y="1847850"/>
                        <a:ext cx="1481138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69" name="文本框 46"/>
          <p:cNvSpPr>
            <a:spLocks noChangeArrowheads="1"/>
          </p:cNvSpPr>
          <p:nvPr/>
        </p:nvSpPr>
        <p:spPr bwMode="auto">
          <a:xfrm>
            <a:off x="6613525" y="2433638"/>
            <a:ext cx="833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2 4</a:t>
            </a:r>
            <a:endParaRPr lang="en-US" altLang="zh-CN" sz="3200"/>
          </a:p>
        </p:txBody>
      </p:sp>
      <p:sp>
        <p:nvSpPr>
          <p:cNvPr id="14370" name="文本框 47"/>
          <p:cNvSpPr>
            <a:spLocks noChangeArrowheads="1"/>
          </p:cNvSpPr>
          <p:nvPr/>
        </p:nvSpPr>
        <p:spPr bwMode="auto">
          <a:xfrm>
            <a:off x="6159500" y="2433638"/>
            <a:ext cx="835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3</a:t>
            </a:r>
            <a:endParaRPr lang="en-US" altLang="zh-CN" sz="3200"/>
          </a:p>
        </p:txBody>
      </p:sp>
      <p:sp>
        <p:nvSpPr>
          <p:cNvPr id="14371" name="文本框 48"/>
          <p:cNvSpPr>
            <a:spLocks noChangeArrowheads="1"/>
          </p:cNvSpPr>
          <p:nvPr/>
        </p:nvSpPr>
        <p:spPr bwMode="auto">
          <a:xfrm>
            <a:off x="6613525" y="1851025"/>
            <a:ext cx="833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   8</a:t>
            </a:r>
            <a:endParaRPr lang="en-US" altLang="zh-CN" sz="3200"/>
          </a:p>
        </p:txBody>
      </p:sp>
      <p:sp>
        <p:nvSpPr>
          <p:cNvPr id="14372" name="文本框 49"/>
          <p:cNvSpPr>
            <a:spLocks noChangeArrowheads="1"/>
          </p:cNvSpPr>
          <p:nvPr/>
        </p:nvSpPr>
        <p:spPr bwMode="auto">
          <a:xfrm>
            <a:off x="6613525" y="2981325"/>
            <a:ext cx="8461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2 4</a:t>
            </a:r>
            <a:endParaRPr lang="en-US" altLang="zh-CN" sz="3200"/>
          </a:p>
        </p:txBody>
      </p:sp>
      <p:cxnSp>
        <p:nvCxnSpPr>
          <p:cNvPr id="14373" name="直接连接符 50"/>
          <p:cNvCxnSpPr>
            <a:cxnSpLocks noChangeShapeType="1"/>
          </p:cNvCxnSpPr>
          <p:nvPr/>
        </p:nvCxnSpPr>
        <p:spPr bwMode="auto">
          <a:xfrm>
            <a:off x="6419850" y="3552825"/>
            <a:ext cx="942975" cy="635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74" name="文本框 51"/>
          <p:cNvSpPr>
            <a:spLocks noChangeArrowheads="1"/>
          </p:cNvSpPr>
          <p:nvPr/>
        </p:nvSpPr>
        <p:spPr bwMode="auto">
          <a:xfrm>
            <a:off x="6727825" y="3608388"/>
            <a:ext cx="846138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  0</a:t>
            </a:r>
            <a:endParaRPr lang="en-US" altLang="zh-CN" sz="3200"/>
          </a:p>
        </p:txBody>
      </p:sp>
      <p:sp>
        <p:nvSpPr>
          <p:cNvPr id="16423" name="文本框 52"/>
          <p:cNvSpPr/>
          <p:nvPr/>
        </p:nvSpPr>
        <p:spPr>
          <a:xfrm>
            <a:off x="6364288" y="4064000"/>
            <a:ext cx="928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nimBg="1"/>
      <p:bldP spid="16395" grpId="0" animBg="1"/>
      <p:bldP spid="16396" grpId="0" animBg="1"/>
      <p:bldP spid="16397" grpId="0" animBg="1"/>
      <p:bldP spid="16399" grpId="0" animBg="1"/>
      <p:bldP spid="16400" grpId="0" animBg="1"/>
      <p:bldP spid="16405" grpId="0" animBg="1"/>
      <p:bldP spid="16407" grpId="0" animBg="1"/>
      <p:bldP spid="16408" grpId="0" animBg="1"/>
      <p:bldP spid="16409" grpId="0" animBg="1"/>
      <p:bldP spid="16410" grpId="0" animBg="1"/>
      <p:bldP spid="16412" grpId="0" animBg="1"/>
      <p:bldP spid="164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55613" y="58738"/>
            <a:ext cx="8231187" cy="736600"/>
          </a:xfrm>
          <a:ln cap="flat" algn="ctr">
            <a:round/>
            <a:headEnd type="none" w="med" len="med"/>
            <a:tailEnd type="none" w="med" len="med"/>
          </a:ln>
        </p:spPr>
        <p:txBody>
          <a:bodyPr lIns="91443" tIns="45721" rIns="91443" bIns="45721"/>
          <a:lstStyle/>
          <a:p>
            <a:pPr defTabSz="685800" fontAlgn="base"/>
            <a:r>
              <a:rPr lang="en-US" sz="3600" dirty="0" err="1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游戏“分一分</a:t>
            </a:r>
            <a:r>
              <a:rPr lang="en-US" sz="36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en-US" altLang="zh-CN" sz="3600" dirty="0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8435" name="Text Box 3"/>
          <p:cNvSpPr/>
          <p:nvPr/>
        </p:nvSpPr>
        <p:spPr>
          <a:xfrm>
            <a:off x="1506538" y="4289425"/>
            <a:ext cx="63103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每人分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个，可以分给（   ）人。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Text Box 4"/>
          <p:cNvSpPr/>
          <p:nvPr/>
        </p:nvSpPr>
        <p:spPr>
          <a:xfrm>
            <a:off x="2986088" y="4872038"/>
            <a:ext cx="28416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18÷6=3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（人）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5" name="Picture 5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33688" y="5524500"/>
            <a:ext cx="22193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6" name="Group 7"/>
          <p:cNvGrpSpPr/>
          <p:nvPr/>
        </p:nvGrpSpPr>
        <p:grpSpPr bwMode="auto">
          <a:xfrm>
            <a:off x="4394200" y="1719263"/>
            <a:ext cx="3954463" cy="1954212"/>
            <a:chOff x="23" y="-7"/>
            <a:chExt cx="2491" cy="1231"/>
          </a:xfrm>
        </p:grpSpPr>
        <p:sp>
          <p:nvSpPr>
            <p:cNvPr id="15367" name="Oval 8"/>
            <p:cNvSpPr>
              <a:spLocks noChangeArrowheads="1"/>
            </p:cNvSpPr>
            <p:nvPr/>
          </p:nvSpPr>
          <p:spPr bwMode="auto">
            <a:xfrm>
              <a:off x="885" y="-2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68" name="Oval 9"/>
            <p:cNvSpPr>
              <a:spLocks noChangeArrowheads="1"/>
            </p:cNvSpPr>
            <p:nvPr/>
          </p:nvSpPr>
          <p:spPr bwMode="auto">
            <a:xfrm>
              <a:off x="1316" y="-2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69" name="Oval 10"/>
            <p:cNvSpPr>
              <a:spLocks noChangeArrowheads="1"/>
            </p:cNvSpPr>
            <p:nvPr/>
          </p:nvSpPr>
          <p:spPr bwMode="auto">
            <a:xfrm>
              <a:off x="885" y="431"/>
              <a:ext cx="337" cy="379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0" name="Oval 11"/>
            <p:cNvSpPr>
              <a:spLocks noChangeArrowheads="1"/>
            </p:cNvSpPr>
            <p:nvPr/>
          </p:nvSpPr>
          <p:spPr bwMode="auto">
            <a:xfrm>
              <a:off x="1316" y="431"/>
              <a:ext cx="337" cy="379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1" name="Oval 12"/>
            <p:cNvSpPr>
              <a:spLocks noChangeArrowheads="1"/>
            </p:cNvSpPr>
            <p:nvPr/>
          </p:nvSpPr>
          <p:spPr bwMode="auto">
            <a:xfrm>
              <a:off x="1747" y="-2"/>
              <a:ext cx="337" cy="379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2" name="Oval 13"/>
            <p:cNvSpPr>
              <a:spLocks noChangeArrowheads="1"/>
            </p:cNvSpPr>
            <p:nvPr/>
          </p:nvSpPr>
          <p:spPr bwMode="auto">
            <a:xfrm>
              <a:off x="1747" y="430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3" name="Oval 14"/>
            <p:cNvSpPr>
              <a:spLocks noChangeArrowheads="1"/>
            </p:cNvSpPr>
            <p:nvPr/>
          </p:nvSpPr>
          <p:spPr bwMode="auto">
            <a:xfrm>
              <a:off x="2177" y="-2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4" name="Oval 15"/>
            <p:cNvSpPr>
              <a:spLocks noChangeArrowheads="1"/>
            </p:cNvSpPr>
            <p:nvPr/>
          </p:nvSpPr>
          <p:spPr bwMode="auto">
            <a:xfrm>
              <a:off x="2177" y="431"/>
              <a:ext cx="337" cy="379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5" name="Oval 16"/>
            <p:cNvSpPr>
              <a:spLocks noChangeArrowheads="1"/>
            </p:cNvSpPr>
            <p:nvPr/>
          </p:nvSpPr>
          <p:spPr bwMode="auto">
            <a:xfrm>
              <a:off x="23" y="844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6" name="Oval 17"/>
            <p:cNvSpPr>
              <a:spLocks noChangeArrowheads="1"/>
            </p:cNvSpPr>
            <p:nvPr/>
          </p:nvSpPr>
          <p:spPr bwMode="auto">
            <a:xfrm>
              <a:off x="454" y="844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7" name="Oval 18"/>
            <p:cNvSpPr>
              <a:spLocks noChangeArrowheads="1"/>
            </p:cNvSpPr>
            <p:nvPr/>
          </p:nvSpPr>
          <p:spPr bwMode="auto">
            <a:xfrm>
              <a:off x="885" y="844"/>
              <a:ext cx="336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8" name="Oval 19"/>
            <p:cNvSpPr>
              <a:spLocks noChangeArrowheads="1"/>
            </p:cNvSpPr>
            <p:nvPr/>
          </p:nvSpPr>
          <p:spPr bwMode="auto">
            <a:xfrm>
              <a:off x="1315" y="844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79" name="Oval 20"/>
            <p:cNvSpPr>
              <a:spLocks noChangeArrowheads="1"/>
            </p:cNvSpPr>
            <p:nvPr/>
          </p:nvSpPr>
          <p:spPr bwMode="auto">
            <a:xfrm>
              <a:off x="1746" y="844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0" name="Oval 21"/>
            <p:cNvSpPr>
              <a:spLocks noChangeArrowheads="1"/>
            </p:cNvSpPr>
            <p:nvPr/>
          </p:nvSpPr>
          <p:spPr bwMode="auto">
            <a:xfrm>
              <a:off x="2177" y="844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1" name="Oval 22"/>
            <p:cNvSpPr>
              <a:spLocks noChangeArrowheads="1"/>
            </p:cNvSpPr>
            <p:nvPr/>
          </p:nvSpPr>
          <p:spPr bwMode="auto">
            <a:xfrm>
              <a:off x="23" y="430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2" name="Oval 23"/>
            <p:cNvSpPr>
              <a:spLocks noChangeArrowheads="1"/>
            </p:cNvSpPr>
            <p:nvPr/>
          </p:nvSpPr>
          <p:spPr bwMode="auto">
            <a:xfrm>
              <a:off x="454" y="430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3" name="Oval 24"/>
            <p:cNvSpPr>
              <a:spLocks noChangeArrowheads="1"/>
            </p:cNvSpPr>
            <p:nvPr/>
          </p:nvSpPr>
          <p:spPr bwMode="auto">
            <a:xfrm>
              <a:off x="23" y="-2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4" name="Oval 25"/>
            <p:cNvSpPr>
              <a:spLocks noChangeArrowheads="1"/>
            </p:cNvSpPr>
            <p:nvPr/>
          </p:nvSpPr>
          <p:spPr bwMode="auto">
            <a:xfrm>
              <a:off x="454" y="-2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5" name="Oval 12"/>
            <p:cNvSpPr>
              <a:spLocks noChangeArrowheads="1"/>
            </p:cNvSpPr>
            <p:nvPr/>
          </p:nvSpPr>
          <p:spPr bwMode="auto">
            <a:xfrm>
              <a:off x="1747" y="-7"/>
              <a:ext cx="337" cy="379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6" name="Oval 13"/>
            <p:cNvSpPr>
              <a:spLocks noChangeArrowheads="1"/>
            </p:cNvSpPr>
            <p:nvPr/>
          </p:nvSpPr>
          <p:spPr bwMode="auto">
            <a:xfrm>
              <a:off x="1747" y="425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7" name="Oval 14"/>
            <p:cNvSpPr>
              <a:spLocks noChangeArrowheads="1"/>
            </p:cNvSpPr>
            <p:nvPr/>
          </p:nvSpPr>
          <p:spPr bwMode="auto">
            <a:xfrm>
              <a:off x="2177" y="-7"/>
              <a:ext cx="337" cy="380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88" name="Oval 15"/>
            <p:cNvSpPr>
              <a:spLocks noChangeArrowheads="1"/>
            </p:cNvSpPr>
            <p:nvPr/>
          </p:nvSpPr>
          <p:spPr bwMode="auto">
            <a:xfrm>
              <a:off x="2177" y="426"/>
              <a:ext cx="337" cy="379"/>
            </a:xfrm>
            <a:prstGeom prst="ellipse">
              <a:avLst/>
            </a:prstGeom>
            <a:solidFill>
              <a:srgbClr val="CFA2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</p:grpSp>
      <p:grpSp>
        <p:nvGrpSpPr>
          <p:cNvPr id="15389" name="Group 32"/>
          <p:cNvGrpSpPr/>
          <p:nvPr/>
        </p:nvGrpSpPr>
        <p:grpSpPr bwMode="auto">
          <a:xfrm>
            <a:off x="5640388" y="1627188"/>
            <a:ext cx="1462087" cy="731837"/>
            <a:chOff x="818" y="29"/>
            <a:chExt cx="921" cy="461"/>
          </a:xfrm>
        </p:grpSpPr>
        <p:sp>
          <p:nvSpPr>
            <p:cNvPr id="15390" name="Rectangle 37"/>
            <p:cNvSpPr>
              <a:spLocks noChangeArrowheads="1"/>
            </p:cNvSpPr>
            <p:nvPr/>
          </p:nvSpPr>
          <p:spPr bwMode="auto">
            <a:xfrm>
              <a:off x="818" y="36"/>
              <a:ext cx="45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  <p:sp>
          <p:nvSpPr>
            <p:cNvPr id="15391" name="Rectangle 41"/>
            <p:cNvSpPr>
              <a:spLocks noChangeArrowheads="1"/>
            </p:cNvSpPr>
            <p:nvPr/>
          </p:nvSpPr>
          <p:spPr bwMode="auto">
            <a:xfrm flipH="1">
              <a:off x="1671" y="29"/>
              <a:ext cx="68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3200"/>
            </a:p>
          </p:txBody>
        </p:sp>
      </p:grpSp>
      <p:pic>
        <p:nvPicPr>
          <p:cNvPr id="15392" name="Picture 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8875" y="1757363"/>
            <a:ext cx="2881313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3" name="Text Box 44"/>
          <p:cNvSpPr>
            <a:spLocks noChangeArrowheads="1"/>
          </p:cNvSpPr>
          <p:nvPr/>
        </p:nvSpPr>
        <p:spPr bwMode="auto">
          <a:xfrm>
            <a:off x="1638300" y="971550"/>
            <a:ext cx="61483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ts val="3025"/>
              </a:lnSpc>
            </a:pPr>
            <a:r>
              <a:rPr lang="zh-CN" altLang="en-US" sz="3200" b="1" dirty="0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每个小组拿出 </a:t>
            </a:r>
            <a:r>
              <a:rPr lang="en-US" altLang="zh-CN" sz="3200" b="1" dirty="0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3200" b="1" dirty="0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个小圆片分一分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94" name="Group 7"/>
          <p:cNvGrpSpPr/>
          <p:nvPr/>
        </p:nvGrpSpPr>
        <p:grpSpPr bwMode="auto">
          <a:xfrm>
            <a:off x="635000" y="835025"/>
            <a:ext cx="1223963" cy="850900"/>
            <a:chOff x="195" y="210"/>
            <a:chExt cx="924" cy="619"/>
          </a:xfrm>
        </p:grpSpPr>
        <p:pic>
          <p:nvPicPr>
            <p:cNvPr id="15395" name="Picture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96" name="Text Box 9"/>
            <p:cNvSpPr>
              <a:spLocks noChangeArrowheads="1"/>
            </p:cNvSpPr>
            <p:nvPr/>
          </p:nvSpPr>
          <p:spPr bwMode="auto">
            <a:xfrm>
              <a:off x="506" y="251"/>
              <a:ext cx="182" cy="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en-US" altLang="zh-CN" sz="2400" b="1"/>
            </a:p>
          </p:txBody>
        </p:sp>
      </p:grpSp>
      <p:sp>
        <p:nvSpPr>
          <p:cNvPr id="15397" name="流程图: 可选过程 5"/>
          <p:cNvSpPr>
            <a:spLocks noChangeArrowheads="1"/>
          </p:cNvSpPr>
          <p:nvPr/>
        </p:nvSpPr>
        <p:spPr bwMode="auto">
          <a:xfrm>
            <a:off x="4340225" y="1638300"/>
            <a:ext cx="1300163" cy="2160588"/>
          </a:xfrm>
          <a:prstGeom prst="flowChartAlternateProcess">
            <a:avLst/>
          </a:prstGeom>
          <a:noFill/>
          <a:ln w="28575" algn="ctr">
            <a:solidFill>
              <a:srgbClr val="446DA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en-US" altLang="en-US" sz="3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98" name="流程图: 可选过程 6"/>
          <p:cNvSpPr>
            <a:spLocks noChangeArrowheads="1"/>
          </p:cNvSpPr>
          <p:nvPr/>
        </p:nvSpPr>
        <p:spPr bwMode="auto">
          <a:xfrm>
            <a:off x="5711825" y="1627188"/>
            <a:ext cx="1300163" cy="2160587"/>
          </a:xfrm>
          <a:prstGeom prst="flowChartAlternateProcess">
            <a:avLst/>
          </a:prstGeom>
          <a:noFill/>
          <a:ln w="28575" algn="ctr">
            <a:solidFill>
              <a:srgbClr val="446DA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en-US" altLang="en-US" sz="3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99" name="流程图: 可选过程 7"/>
          <p:cNvSpPr>
            <a:spLocks noChangeArrowheads="1"/>
          </p:cNvSpPr>
          <p:nvPr/>
        </p:nvSpPr>
        <p:spPr bwMode="auto">
          <a:xfrm>
            <a:off x="7102475" y="1638300"/>
            <a:ext cx="1300163" cy="2160588"/>
          </a:xfrm>
          <a:prstGeom prst="flowChartAlternateProcess">
            <a:avLst/>
          </a:prstGeom>
          <a:noFill/>
          <a:ln w="28575" algn="ctr">
            <a:solidFill>
              <a:srgbClr val="446DA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en-US" altLang="en-US" sz="3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400" name="Text Box 9"/>
          <p:cNvSpPr>
            <a:spLocks noChangeArrowheads="1"/>
          </p:cNvSpPr>
          <p:nvPr/>
        </p:nvSpPr>
        <p:spPr bwMode="auto">
          <a:xfrm>
            <a:off x="1160463" y="981075"/>
            <a:ext cx="2397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/>
              <a:t>1</a:t>
            </a:r>
            <a:endParaRPr lang="en-US" altLang="zh-CN" sz="3200" b="1"/>
          </a:p>
        </p:txBody>
      </p:sp>
      <p:sp>
        <p:nvSpPr>
          <p:cNvPr id="18447" name="文本框 9"/>
          <p:cNvSpPr/>
          <p:nvPr/>
        </p:nvSpPr>
        <p:spPr>
          <a:xfrm>
            <a:off x="6000750" y="4289425"/>
            <a:ext cx="7223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3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/>
          <p:nvPr/>
        </p:nvSpPr>
        <p:spPr>
          <a:xfrm>
            <a:off x="1835150" y="4229100"/>
            <a:ext cx="6770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  ÷  7 =  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（人）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‥‥‥4(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Text Box 30"/>
          <p:cNvSpPr/>
          <p:nvPr/>
        </p:nvSpPr>
        <p:spPr>
          <a:xfrm>
            <a:off x="1835150" y="3454400"/>
            <a:ext cx="6105525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每人分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个，可以分给（  ）人。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388" name="Group 32"/>
          <p:cNvGrpSpPr/>
          <p:nvPr/>
        </p:nvGrpSpPr>
        <p:grpSpPr bwMode="auto">
          <a:xfrm>
            <a:off x="5640388" y="909638"/>
            <a:ext cx="1462087" cy="731837"/>
            <a:chOff x="818" y="29"/>
            <a:chExt cx="921" cy="461"/>
          </a:xfrm>
        </p:grpSpPr>
        <p:sp>
          <p:nvSpPr>
            <p:cNvPr id="16389" name="Rectangle 37"/>
            <p:cNvSpPr>
              <a:spLocks noChangeArrowheads="1"/>
            </p:cNvSpPr>
            <p:nvPr/>
          </p:nvSpPr>
          <p:spPr bwMode="auto">
            <a:xfrm>
              <a:off x="818" y="36"/>
              <a:ext cx="45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  <p:sp>
          <p:nvSpPr>
            <p:cNvPr id="16390" name="Rectangle 41"/>
            <p:cNvSpPr>
              <a:spLocks noChangeArrowheads="1"/>
            </p:cNvSpPr>
            <p:nvPr/>
          </p:nvSpPr>
          <p:spPr bwMode="auto">
            <a:xfrm flipH="1">
              <a:off x="1671" y="29"/>
              <a:ext cx="68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</p:grpSp>
      <p:pic>
        <p:nvPicPr>
          <p:cNvPr id="16391" name="Picture 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2213" y="1138238"/>
            <a:ext cx="2879725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44"/>
          <p:cNvSpPr>
            <a:spLocks noChangeArrowheads="1"/>
          </p:cNvSpPr>
          <p:nvPr/>
        </p:nvSpPr>
        <p:spPr bwMode="auto">
          <a:xfrm>
            <a:off x="1736725" y="355600"/>
            <a:ext cx="61483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ts val="3025"/>
              </a:lnSpc>
            </a:pPr>
            <a:r>
              <a:rPr lang="zh-CN" altLang="en-US" sz="3200" b="1" dirty="0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每个小组拿出 </a:t>
            </a:r>
            <a:r>
              <a:rPr lang="en-US" altLang="zh-CN" sz="3200" b="1" dirty="0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3200" b="1" dirty="0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个小圆片分一分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3" name="Group 7"/>
          <p:cNvGrpSpPr/>
          <p:nvPr/>
        </p:nvGrpSpPr>
        <p:grpSpPr bwMode="auto">
          <a:xfrm>
            <a:off x="428625" y="215900"/>
            <a:ext cx="1223963" cy="850900"/>
            <a:chOff x="195" y="210"/>
            <a:chExt cx="924" cy="619"/>
          </a:xfrm>
        </p:grpSpPr>
        <p:pic>
          <p:nvPicPr>
            <p:cNvPr id="16394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5" name="Text Box 9"/>
            <p:cNvSpPr>
              <a:spLocks noChangeArrowheads="1"/>
            </p:cNvSpPr>
            <p:nvPr/>
          </p:nvSpPr>
          <p:spPr bwMode="auto">
            <a:xfrm>
              <a:off x="506" y="251"/>
              <a:ext cx="182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b="1"/>
                <a:t>2</a:t>
              </a:r>
              <a:endParaRPr lang="en-US" altLang="zh-CN" sz="3600" b="1"/>
            </a:p>
          </p:txBody>
        </p:sp>
      </p:grpSp>
      <p:sp>
        <p:nvSpPr>
          <p:cNvPr id="20488" name="Oval 24"/>
          <p:cNvSpPr/>
          <p:nvPr/>
        </p:nvSpPr>
        <p:spPr>
          <a:xfrm>
            <a:off x="4737100" y="1066800"/>
            <a:ext cx="461963" cy="471488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89" name="Oval 24"/>
          <p:cNvSpPr/>
          <p:nvPr/>
        </p:nvSpPr>
        <p:spPr>
          <a:xfrm>
            <a:off x="5199063" y="1066800"/>
            <a:ext cx="463550" cy="471488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0" name="Oval 24"/>
          <p:cNvSpPr/>
          <p:nvPr/>
        </p:nvSpPr>
        <p:spPr>
          <a:xfrm>
            <a:off x="5662613" y="1044575"/>
            <a:ext cx="461962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1" name="Oval 24"/>
          <p:cNvSpPr/>
          <p:nvPr/>
        </p:nvSpPr>
        <p:spPr>
          <a:xfrm>
            <a:off x="6124575" y="1044575"/>
            <a:ext cx="463550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2" name="Oval 24"/>
          <p:cNvSpPr/>
          <p:nvPr/>
        </p:nvSpPr>
        <p:spPr>
          <a:xfrm>
            <a:off x="6588125" y="1044575"/>
            <a:ext cx="463550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3" name="Oval 24"/>
          <p:cNvSpPr/>
          <p:nvPr/>
        </p:nvSpPr>
        <p:spPr>
          <a:xfrm>
            <a:off x="7051675" y="1066800"/>
            <a:ext cx="461963" cy="471488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4" name="Oval 24"/>
          <p:cNvSpPr/>
          <p:nvPr/>
        </p:nvSpPr>
        <p:spPr>
          <a:xfrm>
            <a:off x="7513638" y="1066800"/>
            <a:ext cx="463550" cy="471488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5" name="圆角矩形 19"/>
          <p:cNvSpPr/>
          <p:nvPr/>
        </p:nvSpPr>
        <p:spPr>
          <a:xfrm>
            <a:off x="4572000" y="981075"/>
            <a:ext cx="3600450" cy="719138"/>
          </a:xfrm>
          <a:prstGeom prst="roundRect">
            <a:avLst/>
          </a:prstGeom>
          <a:noFill/>
          <a:ln w="28575" cap="flat" cmpd="sng" algn="ctr">
            <a:solidFill>
              <a:srgbClr val="446DA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 sz="1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6404" name="Group 32"/>
          <p:cNvGrpSpPr/>
          <p:nvPr/>
        </p:nvGrpSpPr>
        <p:grpSpPr bwMode="auto">
          <a:xfrm>
            <a:off x="5624513" y="1682750"/>
            <a:ext cx="1462087" cy="731838"/>
            <a:chOff x="818" y="29"/>
            <a:chExt cx="921" cy="461"/>
          </a:xfrm>
        </p:grpSpPr>
        <p:sp>
          <p:nvSpPr>
            <p:cNvPr id="16405" name="Rectangle 37"/>
            <p:cNvSpPr>
              <a:spLocks noChangeArrowheads="1"/>
            </p:cNvSpPr>
            <p:nvPr/>
          </p:nvSpPr>
          <p:spPr bwMode="auto">
            <a:xfrm>
              <a:off x="818" y="36"/>
              <a:ext cx="45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  <p:sp>
          <p:nvSpPr>
            <p:cNvPr id="16406" name="Rectangle 41"/>
            <p:cNvSpPr>
              <a:spLocks noChangeArrowheads="1"/>
            </p:cNvSpPr>
            <p:nvPr/>
          </p:nvSpPr>
          <p:spPr bwMode="auto">
            <a:xfrm flipH="1">
              <a:off x="1671" y="29"/>
              <a:ext cx="68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</p:grpSp>
      <p:sp>
        <p:nvSpPr>
          <p:cNvPr id="20497" name="Oval 24"/>
          <p:cNvSpPr/>
          <p:nvPr/>
        </p:nvSpPr>
        <p:spPr>
          <a:xfrm>
            <a:off x="4719638" y="1839913"/>
            <a:ext cx="463550" cy="471487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8" name="Oval 24"/>
          <p:cNvSpPr/>
          <p:nvPr/>
        </p:nvSpPr>
        <p:spPr>
          <a:xfrm>
            <a:off x="5183188" y="1839913"/>
            <a:ext cx="461962" cy="471487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499" name="Oval 24"/>
          <p:cNvSpPr/>
          <p:nvPr/>
        </p:nvSpPr>
        <p:spPr>
          <a:xfrm>
            <a:off x="5645150" y="1817688"/>
            <a:ext cx="463550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0" name="Oval 24"/>
          <p:cNvSpPr/>
          <p:nvPr/>
        </p:nvSpPr>
        <p:spPr>
          <a:xfrm>
            <a:off x="6108700" y="1817688"/>
            <a:ext cx="463550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1" name="Oval 24"/>
          <p:cNvSpPr/>
          <p:nvPr/>
        </p:nvSpPr>
        <p:spPr>
          <a:xfrm>
            <a:off x="6572250" y="1817688"/>
            <a:ext cx="461963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2" name="Oval 24"/>
          <p:cNvSpPr/>
          <p:nvPr/>
        </p:nvSpPr>
        <p:spPr>
          <a:xfrm>
            <a:off x="7034213" y="1839913"/>
            <a:ext cx="463550" cy="471487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3" name="Oval 24"/>
          <p:cNvSpPr/>
          <p:nvPr/>
        </p:nvSpPr>
        <p:spPr>
          <a:xfrm>
            <a:off x="7497763" y="1839913"/>
            <a:ext cx="463550" cy="471487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4" name="圆角矩形 30"/>
          <p:cNvSpPr/>
          <p:nvPr/>
        </p:nvSpPr>
        <p:spPr>
          <a:xfrm>
            <a:off x="4572000" y="1700213"/>
            <a:ext cx="3600450" cy="720725"/>
          </a:xfrm>
          <a:prstGeom prst="roundRect">
            <a:avLst/>
          </a:prstGeom>
          <a:noFill/>
          <a:ln w="28575" cap="flat" cmpd="sng" algn="ctr">
            <a:solidFill>
              <a:srgbClr val="446DA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 sz="1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6415" name="Group 32"/>
          <p:cNvGrpSpPr/>
          <p:nvPr/>
        </p:nvGrpSpPr>
        <p:grpSpPr bwMode="auto">
          <a:xfrm>
            <a:off x="5624513" y="2400300"/>
            <a:ext cx="1462087" cy="731838"/>
            <a:chOff x="818" y="29"/>
            <a:chExt cx="921" cy="461"/>
          </a:xfrm>
        </p:grpSpPr>
        <p:sp>
          <p:nvSpPr>
            <p:cNvPr id="16416" name="Rectangle 37"/>
            <p:cNvSpPr>
              <a:spLocks noChangeArrowheads="1"/>
            </p:cNvSpPr>
            <p:nvPr/>
          </p:nvSpPr>
          <p:spPr bwMode="auto">
            <a:xfrm>
              <a:off x="818" y="36"/>
              <a:ext cx="45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  <p:sp>
          <p:nvSpPr>
            <p:cNvPr id="16417" name="Rectangle 41"/>
            <p:cNvSpPr>
              <a:spLocks noChangeArrowheads="1"/>
            </p:cNvSpPr>
            <p:nvPr/>
          </p:nvSpPr>
          <p:spPr bwMode="auto">
            <a:xfrm flipH="1">
              <a:off x="1671" y="29"/>
              <a:ext cx="68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</p:grpSp>
      <p:sp>
        <p:nvSpPr>
          <p:cNvPr id="20506" name="Oval 24"/>
          <p:cNvSpPr/>
          <p:nvPr/>
        </p:nvSpPr>
        <p:spPr>
          <a:xfrm>
            <a:off x="4719638" y="2557463"/>
            <a:ext cx="463550" cy="471487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7" name="Oval 24"/>
          <p:cNvSpPr/>
          <p:nvPr/>
        </p:nvSpPr>
        <p:spPr>
          <a:xfrm>
            <a:off x="5183188" y="2557463"/>
            <a:ext cx="461962" cy="471487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8" name="Oval 24"/>
          <p:cNvSpPr/>
          <p:nvPr/>
        </p:nvSpPr>
        <p:spPr>
          <a:xfrm>
            <a:off x="5645150" y="2535238"/>
            <a:ext cx="463550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09" name="Oval 24"/>
          <p:cNvSpPr/>
          <p:nvPr/>
        </p:nvSpPr>
        <p:spPr>
          <a:xfrm>
            <a:off x="6108700" y="2535238"/>
            <a:ext cx="463550" cy="473075"/>
          </a:xfrm>
          <a:prstGeom prst="ellipse">
            <a:avLst/>
          </a:prstGeom>
          <a:solidFill>
            <a:srgbClr val="CFA2FC"/>
          </a:solidFill>
          <a:ln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00"/>
          </a:p>
        </p:txBody>
      </p:sp>
      <p:sp>
        <p:nvSpPr>
          <p:cNvPr id="20510" name="圆角矩形 41"/>
          <p:cNvSpPr/>
          <p:nvPr/>
        </p:nvSpPr>
        <p:spPr>
          <a:xfrm>
            <a:off x="4540250" y="2433638"/>
            <a:ext cx="3600450" cy="719137"/>
          </a:xfrm>
          <a:prstGeom prst="roundRect">
            <a:avLst/>
          </a:prstGeom>
          <a:noFill/>
          <a:ln w="28575" cap="flat" cmpd="sng" algn="ctr">
            <a:solidFill>
              <a:srgbClr val="446DA9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en-US" altLang="en-US" sz="1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0511" name="文本框 42"/>
          <p:cNvSpPr/>
          <p:nvPr/>
        </p:nvSpPr>
        <p:spPr>
          <a:xfrm>
            <a:off x="6254750" y="3454400"/>
            <a:ext cx="517525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cxnSp>
        <p:nvCxnSpPr>
          <p:cNvPr id="16424" name="直接箭头连接符 44"/>
          <p:cNvCxnSpPr>
            <a:cxnSpLocks noChangeShapeType="1"/>
          </p:cNvCxnSpPr>
          <p:nvPr/>
        </p:nvCxnSpPr>
        <p:spPr bwMode="auto">
          <a:xfrm>
            <a:off x="2305050" y="4776788"/>
            <a:ext cx="0" cy="541337"/>
          </a:xfrm>
          <a:prstGeom prst="line">
            <a:avLst/>
          </a:prstGeom>
          <a:noFill/>
          <a:ln w="28575" algn="ctr">
            <a:solidFill>
              <a:srgbClr val="446DA9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13" name="文本框 45"/>
          <p:cNvSpPr/>
          <p:nvPr/>
        </p:nvSpPr>
        <p:spPr>
          <a:xfrm>
            <a:off x="1593850" y="5424488"/>
            <a:ext cx="142081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被除数</a:t>
            </a:r>
            <a:endParaRPr lang="zh-CN" altLang="en-US" sz="3200"/>
          </a:p>
        </p:txBody>
      </p:sp>
      <p:cxnSp>
        <p:nvCxnSpPr>
          <p:cNvPr id="16426" name="直接箭头连接符 46"/>
          <p:cNvCxnSpPr>
            <a:cxnSpLocks noChangeShapeType="1"/>
          </p:cNvCxnSpPr>
          <p:nvPr/>
        </p:nvCxnSpPr>
        <p:spPr bwMode="auto">
          <a:xfrm>
            <a:off x="3636963" y="4776788"/>
            <a:ext cx="0" cy="541337"/>
          </a:xfrm>
          <a:prstGeom prst="line">
            <a:avLst/>
          </a:prstGeom>
          <a:noFill/>
          <a:ln w="28575" algn="ctr">
            <a:solidFill>
              <a:srgbClr val="446DA9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15" name="文本框 47"/>
          <p:cNvSpPr/>
          <p:nvPr/>
        </p:nvSpPr>
        <p:spPr>
          <a:xfrm>
            <a:off x="2897188" y="5424488"/>
            <a:ext cx="147955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   除数</a:t>
            </a:r>
            <a:endParaRPr lang="zh-CN" altLang="en-US" sz="3200"/>
          </a:p>
        </p:txBody>
      </p:sp>
      <p:sp>
        <p:nvSpPr>
          <p:cNvPr id="20516" name="文本框 48"/>
          <p:cNvSpPr/>
          <p:nvPr/>
        </p:nvSpPr>
        <p:spPr>
          <a:xfrm>
            <a:off x="4483100" y="5424488"/>
            <a:ext cx="117951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商</a:t>
            </a:r>
            <a:endParaRPr lang="zh-CN" altLang="en-US" sz="3200"/>
          </a:p>
        </p:txBody>
      </p:sp>
      <p:cxnSp>
        <p:nvCxnSpPr>
          <p:cNvPr id="16429" name="直接箭头连接符 49"/>
          <p:cNvCxnSpPr>
            <a:cxnSpLocks noChangeShapeType="1"/>
          </p:cNvCxnSpPr>
          <p:nvPr/>
        </p:nvCxnSpPr>
        <p:spPr bwMode="auto">
          <a:xfrm>
            <a:off x="4719638" y="4776788"/>
            <a:ext cx="0" cy="541337"/>
          </a:xfrm>
          <a:prstGeom prst="line">
            <a:avLst/>
          </a:prstGeom>
          <a:noFill/>
          <a:ln w="28575" algn="ctr">
            <a:solidFill>
              <a:srgbClr val="446DA9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30" name="直接箭头连接符 50"/>
          <p:cNvCxnSpPr>
            <a:cxnSpLocks noChangeShapeType="1"/>
          </p:cNvCxnSpPr>
          <p:nvPr/>
        </p:nvCxnSpPr>
        <p:spPr bwMode="auto">
          <a:xfrm>
            <a:off x="7364413" y="4776788"/>
            <a:ext cx="0" cy="541337"/>
          </a:xfrm>
          <a:prstGeom prst="line">
            <a:avLst/>
          </a:prstGeom>
          <a:noFill/>
          <a:ln w="28575" algn="ctr">
            <a:solidFill>
              <a:srgbClr val="446DA9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19" name="文本框 51"/>
          <p:cNvSpPr/>
          <p:nvPr/>
        </p:nvSpPr>
        <p:spPr>
          <a:xfrm>
            <a:off x="7034213" y="5424488"/>
            <a:ext cx="1179512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余数</a:t>
            </a:r>
            <a:endParaRPr lang="zh-CN" altLang="en-US" sz="3200"/>
          </a:p>
        </p:txBody>
      </p:sp>
      <p:sp>
        <p:nvSpPr>
          <p:cNvPr id="20520" name="文本框 52"/>
          <p:cNvSpPr/>
          <p:nvPr/>
        </p:nvSpPr>
        <p:spPr>
          <a:xfrm>
            <a:off x="1192213" y="6153150"/>
            <a:ext cx="130333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读作：</a:t>
            </a:r>
            <a:endParaRPr lang="zh-CN" altLang="en-US" sz="3200"/>
          </a:p>
        </p:txBody>
      </p:sp>
      <p:sp>
        <p:nvSpPr>
          <p:cNvPr id="20521" name="文本框 53"/>
          <p:cNvSpPr/>
          <p:nvPr/>
        </p:nvSpPr>
        <p:spPr>
          <a:xfrm>
            <a:off x="2384425" y="6143625"/>
            <a:ext cx="57165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18</a:t>
            </a:r>
            <a:r>
              <a:rPr lang="zh-CN" altLang="en-US" sz="3200" dirty="0">
                <a:solidFill>
                  <a:srgbClr val="FF0000"/>
                </a:solidFill>
              </a:rPr>
              <a:t>除以</a:t>
            </a:r>
            <a:r>
              <a:rPr lang="en-US" altLang="zh-CN" sz="3200" dirty="0">
                <a:solidFill>
                  <a:srgbClr val="FF0000"/>
                </a:solidFill>
              </a:rPr>
              <a:t>7</a:t>
            </a:r>
            <a:r>
              <a:rPr lang="zh-CN" altLang="en-US" sz="3200" dirty="0">
                <a:solidFill>
                  <a:srgbClr val="FF0000"/>
                </a:solidFill>
              </a:rPr>
              <a:t>等于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>
                <a:solidFill>
                  <a:srgbClr val="FF0000"/>
                </a:solidFill>
              </a:rPr>
              <a:t>人余</a:t>
            </a:r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r>
              <a:rPr lang="zh-CN" altLang="en-US" sz="3200" dirty="0">
                <a:solidFill>
                  <a:srgbClr val="FF0000"/>
                </a:solidFill>
              </a:rPr>
              <a:t>个。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522" name="文本框 54"/>
          <p:cNvSpPr/>
          <p:nvPr/>
        </p:nvSpPr>
        <p:spPr>
          <a:xfrm>
            <a:off x="6772275" y="2486025"/>
            <a:ext cx="15160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/>
              <a:t>可以分给一个人吗？</a:t>
            </a:r>
            <a:endParaRPr lang="zh-CN" altLang="en-US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 fill="hold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 fill="hold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 fill="hold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 fill="hold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 fill="hold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 fill="hold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 fill="hold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 fill="hold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 fill="hold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 fill="hold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 fill="hold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 fill="hold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 fill="hold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 fill="hold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 fill="hold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 fill="hold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 fill="hold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 fill="hold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 fill="hold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3" grpId="1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7" grpId="0" animBg="1"/>
      <p:bldP spid="20498" grpId="0" animBg="1"/>
      <p:bldP spid="20499" grpId="0" animBg="1"/>
      <p:bldP spid="20500" grpId="0" animBg="1"/>
      <p:bldP spid="20501" grpId="0" animBg="1"/>
      <p:bldP spid="20502" grpId="0" animBg="1"/>
      <p:bldP spid="20503" grpId="0" animBg="1"/>
      <p:bldP spid="20504" grpId="0" animBg="1"/>
      <p:bldP spid="20506" grpId="0" animBg="1"/>
      <p:bldP spid="20507" grpId="0" animBg="1"/>
      <p:bldP spid="20508" grpId="0" animBg="1"/>
      <p:bldP spid="20509" grpId="0" animBg="1"/>
      <p:bldP spid="20510" grpId="0" animBg="1"/>
      <p:bldP spid="20511" grpId="0" animBg="1"/>
      <p:bldP spid="20513" grpId="0" animBg="1"/>
      <p:bldP spid="20515" grpId="0" animBg="1"/>
      <p:bldP spid="20516" grpId="0" animBg="1"/>
      <p:bldP spid="20519" grpId="0" animBg="1"/>
      <p:bldP spid="20520" grpId="0" animBg="1"/>
      <p:bldP spid="20521" grpId="0" animBg="1"/>
      <p:bldP spid="205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/>
          <p:nvPr/>
        </p:nvSpPr>
        <p:spPr>
          <a:xfrm>
            <a:off x="1835150" y="4229100"/>
            <a:ext cx="67706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  ÷  7 =  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（人）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‥‥‥5(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Text Box 30"/>
          <p:cNvSpPr/>
          <p:nvPr/>
        </p:nvSpPr>
        <p:spPr>
          <a:xfrm>
            <a:off x="1835150" y="3454400"/>
            <a:ext cx="6105525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每人分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个，可以分给（  ）人。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2" name="Group 32"/>
          <p:cNvGrpSpPr/>
          <p:nvPr/>
        </p:nvGrpSpPr>
        <p:grpSpPr bwMode="auto">
          <a:xfrm>
            <a:off x="5640388" y="909638"/>
            <a:ext cx="1462087" cy="731837"/>
            <a:chOff x="818" y="29"/>
            <a:chExt cx="921" cy="461"/>
          </a:xfrm>
        </p:grpSpPr>
        <p:sp>
          <p:nvSpPr>
            <p:cNvPr id="17413" name="Rectangle 37"/>
            <p:cNvSpPr>
              <a:spLocks noChangeArrowheads="1"/>
            </p:cNvSpPr>
            <p:nvPr/>
          </p:nvSpPr>
          <p:spPr bwMode="auto">
            <a:xfrm>
              <a:off x="818" y="36"/>
              <a:ext cx="45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  <p:sp>
          <p:nvSpPr>
            <p:cNvPr id="17414" name="Rectangle 41"/>
            <p:cNvSpPr>
              <a:spLocks noChangeArrowheads="1"/>
            </p:cNvSpPr>
            <p:nvPr/>
          </p:nvSpPr>
          <p:spPr bwMode="auto">
            <a:xfrm flipH="1">
              <a:off x="1671" y="29"/>
              <a:ext cx="68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100"/>
            </a:p>
          </p:txBody>
        </p:sp>
      </p:grpSp>
      <p:pic>
        <p:nvPicPr>
          <p:cNvPr id="17415" name="Picture 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2213" y="1138238"/>
            <a:ext cx="2879725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 Box 44"/>
          <p:cNvSpPr>
            <a:spLocks noChangeArrowheads="1"/>
          </p:cNvSpPr>
          <p:nvPr/>
        </p:nvSpPr>
        <p:spPr bwMode="auto">
          <a:xfrm>
            <a:off x="1736725" y="355600"/>
            <a:ext cx="61483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ts val="3025"/>
              </a:lnSpc>
            </a:pPr>
            <a:r>
              <a:rPr lang="zh-CN" altLang="en-US" sz="3200" b="1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每个小组拿出 </a:t>
            </a:r>
            <a:r>
              <a:rPr lang="en-US" altLang="zh-CN" sz="3200" b="1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3200" b="1">
                <a:solidFill>
                  <a:srgbClr val="231F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个小圆片分一分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7" name="Group 7"/>
          <p:cNvGrpSpPr/>
          <p:nvPr/>
        </p:nvGrpSpPr>
        <p:grpSpPr bwMode="auto">
          <a:xfrm>
            <a:off x="368300" y="215900"/>
            <a:ext cx="1223963" cy="850900"/>
            <a:chOff x="195" y="210"/>
            <a:chExt cx="924" cy="619"/>
          </a:xfrm>
        </p:grpSpPr>
        <p:pic>
          <p:nvPicPr>
            <p:cNvPr id="17418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9" name="Text Box 9"/>
            <p:cNvSpPr>
              <a:spLocks noChangeArrowheads="1"/>
            </p:cNvSpPr>
            <p:nvPr/>
          </p:nvSpPr>
          <p:spPr bwMode="auto">
            <a:xfrm>
              <a:off x="506" y="251"/>
              <a:ext cx="182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b="1"/>
                <a:t>3</a:t>
              </a:r>
              <a:endParaRPr lang="en-US" altLang="zh-CN" sz="3600" b="1"/>
            </a:p>
          </p:txBody>
        </p:sp>
      </p:grpSp>
      <p:sp>
        <p:nvSpPr>
          <p:cNvPr id="22536" name="文本框 42"/>
          <p:cNvSpPr/>
          <p:nvPr/>
        </p:nvSpPr>
        <p:spPr>
          <a:xfrm>
            <a:off x="6400800" y="3454400"/>
            <a:ext cx="517525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2537" name="文本框 52"/>
          <p:cNvSpPr/>
          <p:nvPr/>
        </p:nvSpPr>
        <p:spPr>
          <a:xfrm>
            <a:off x="1192213" y="5076825"/>
            <a:ext cx="130333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读作：</a:t>
            </a:r>
            <a:endParaRPr lang="zh-CN" altLang="en-US" sz="3200"/>
          </a:p>
        </p:txBody>
      </p:sp>
      <p:sp>
        <p:nvSpPr>
          <p:cNvPr id="22538" name="文本框 53"/>
          <p:cNvSpPr/>
          <p:nvPr/>
        </p:nvSpPr>
        <p:spPr>
          <a:xfrm>
            <a:off x="2495550" y="5076825"/>
            <a:ext cx="5716588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19</a:t>
            </a:r>
            <a:r>
              <a:rPr lang="zh-CN" altLang="en-US" sz="3200">
                <a:solidFill>
                  <a:srgbClr val="FF0000"/>
                </a:solidFill>
              </a:rPr>
              <a:t>除以</a:t>
            </a:r>
            <a:r>
              <a:rPr lang="en-US" altLang="zh-CN" sz="3200">
                <a:solidFill>
                  <a:srgbClr val="FF0000"/>
                </a:solidFill>
              </a:rPr>
              <a:t>7</a:t>
            </a:r>
            <a:r>
              <a:rPr lang="zh-CN" altLang="en-US" sz="3200">
                <a:solidFill>
                  <a:srgbClr val="FF0000"/>
                </a:solidFill>
              </a:rPr>
              <a:t>等于</a:t>
            </a:r>
            <a:r>
              <a:rPr lang="en-US" altLang="zh-CN" sz="3200">
                <a:solidFill>
                  <a:srgbClr val="FF0000"/>
                </a:solidFill>
              </a:rPr>
              <a:t>2</a:t>
            </a:r>
            <a:r>
              <a:rPr lang="zh-CN" altLang="en-US" sz="3200">
                <a:solidFill>
                  <a:srgbClr val="FF0000"/>
                </a:solidFill>
              </a:rPr>
              <a:t>人余</a:t>
            </a:r>
            <a:r>
              <a:rPr lang="en-US" altLang="zh-CN" sz="3200">
                <a:solidFill>
                  <a:srgbClr val="FF0000"/>
                </a:solidFill>
              </a:rPr>
              <a:t>5</a:t>
            </a:r>
            <a:r>
              <a:rPr lang="zh-CN" altLang="en-US" sz="3200">
                <a:solidFill>
                  <a:srgbClr val="FF0000"/>
                </a:solidFill>
              </a:rPr>
              <a:t>个。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1" grpId="1" animBg="1"/>
      <p:bldP spid="22536" grpId="0" animBg="1"/>
      <p:bldP spid="22537" grpId="0" animBg="1"/>
      <p:bldP spid="225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/>
          <p:nvPr/>
        </p:nvSpPr>
        <p:spPr>
          <a:xfrm>
            <a:off x="500063" y="1408113"/>
            <a:ext cx="7940675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第一种分法：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18÷6=3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（人）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第二种分法：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18÷7=2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（人）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‥‥‥4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（个）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第三种分法：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19÷7=2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（人）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‥‥‥5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（个）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435" name="文本框 4"/>
          <p:cNvSpPr>
            <a:spLocks noChangeArrowheads="1"/>
          </p:cNvSpPr>
          <p:nvPr/>
        </p:nvSpPr>
        <p:spPr bwMode="auto">
          <a:xfrm>
            <a:off x="725488" y="395288"/>
            <a:ext cx="1903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</a:rPr>
              <a:t>比较：</a:t>
            </a:r>
            <a:endParaRPr lang="zh-CN" altLang="en-US" sz="3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7"/>
          <p:cNvGrpSpPr/>
          <p:nvPr/>
        </p:nvGrpSpPr>
        <p:grpSpPr bwMode="auto">
          <a:xfrm>
            <a:off x="368300" y="215900"/>
            <a:ext cx="1223963" cy="850900"/>
            <a:chOff x="195" y="210"/>
            <a:chExt cx="924" cy="619"/>
          </a:xfrm>
        </p:grpSpPr>
        <p:pic>
          <p:nvPicPr>
            <p:cNvPr id="19459" name="Picture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0" name="Text Box 9"/>
            <p:cNvSpPr>
              <a:spLocks noChangeArrowheads="1"/>
            </p:cNvSpPr>
            <p:nvPr/>
          </p:nvSpPr>
          <p:spPr bwMode="auto">
            <a:xfrm>
              <a:off x="506" y="251"/>
              <a:ext cx="182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3600" b="1"/>
                <a:t>4</a:t>
              </a:r>
              <a:endParaRPr lang="en-US" altLang="zh-CN" sz="3600" b="1"/>
            </a:p>
          </p:txBody>
        </p:sp>
      </p:grpSp>
      <p:sp>
        <p:nvSpPr>
          <p:cNvPr id="19461" name="文本框 3"/>
          <p:cNvSpPr>
            <a:spLocks noChangeArrowheads="1"/>
          </p:cNvSpPr>
          <p:nvPr/>
        </p:nvSpPr>
        <p:spPr bwMode="auto">
          <a:xfrm>
            <a:off x="1593850" y="411163"/>
            <a:ext cx="6446838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每个小组分不同数量的圆片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文本框 4"/>
          <p:cNvSpPr/>
          <p:nvPr/>
        </p:nvSpPr>
        <p:spPr>
          <a:xfrm>
            <a:off x="1158875" y="3132138"/>
            <a:ext cx="86010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第</a:t>
            </a:r>
            <a:r>
              <a:rPr lang="en-US" altLang="zh-CN" sz="3200"/>
              <a:t>3</a:t>
            </a:r>
            <a:r>
              <a:rPr lang="zh-CN" altLang="en-US" sz="3200"/>
              <a:t>组：分</a:t>
            </a:r>
            <a:r>
              <a:rPr lang="en-US" altLang="zh-CN" sz="3200"/>
              <a:t>22</a:t>
            </a:r>
            <a:r>
              <a:rPr lang="zh-CN" altLang="en-US" sz="3200"/>
              <a:t>个圆片，每人分</a:t>
            </a:r>
            <a:r>
              <a:rPr lang="en-US" altLang="zh-CN" sz="3200"/>
              <a:t>7</a:t>
            </a:r>
            <a:r>
              <a:rPr lang="zh-CN" altLang="en-US" sz="3200"/>
              <a:t>个。</a:t>
            </a:r>
            <a:endParaRPr lang="zh-CN" altLang="en-US" sz="3200"/>
          </a:p>
        </p:txBody>
      </p:sp>
      <p:sp>
        <p:nvSpPr>
          <p:cNvPr id="26629" name="文本框 5"/>
          <p:cNvSpPr/>
          <p:nvPr/>
        </p:nvSpPr>
        <p:spPr>
          <a:xfrm>
            <a:off x="1122363" y="2246313"/>
            <a:ext cx="874077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第</a:t>
            </a:r>
            <a:r>
              <a:rPr lang="en-US" altLang="zh-CN" sz="3200"/>
              <a:t>2</a:t>
            </a:r>
            <a:r>
              <a:rPr lang="zh-CN" altLang="en-US" sz="3200"/>
              <a:t>组：分</a:t>
            </a:r>
            <a:r>
              <a:rPr lang="en-US" altLang="zh-CN" sz="3200"/>
              <a:t>21</a:t>
            </a:r>
            <a:r>
              <a:rPr lang="zh-CN" altLang="en-US" sz="3200"/>
              <a:t>个圆片，每人分</a:t>
            </a:r>
            <a:r>
              <a:rPr lang="en-US" altLang="zh-CN" sz="3200"/>
              <a:t>7</a:t>
            </a:r>
            <a:r>
              <a:rPr lang="zh-CN" altLang="en-US" sz="3200"/>
              <a:t>个。</a:t>
            </a:r>
            <a:endParaRPr lang="zh-CN" altLang="en-US" sz="3200"/>
          </a:p>
        </p:txBody>
      </p:sp>
      <p:sp>
        <p:nvSpPr>
          <p:cNvPr id="26630" name="文本框 6"/>
          <p:cNvSpPr/>
          <p:nvPr/>
        </p:nvSpPr>
        <p:spPr>
          <a:xfrm>
            <a:off x="1158875" y="1350963"/>
            <a:ext cx="86106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1</a:t>
            </a:r>
            <a:r>
              <a:rPr lang="zh-CN" altLang="en-US" sz="3200" dirty="0"/>
              <a:t>组：分</a:t>
            </a:r>
            <a:r>
              <a:rPr lang="en-US" altLang="zh-CN" sz="3200" dirty="0"/>
              <a:t>20</a:t>
            </a:r>
            <a:r>
              <a:rPr lang="zh-CN" altLang="en-US" sz="3200" dirty="0"/>
              <a:t>个圆片，每人分</a:t>
            </a:r>
            <a:r>
              <a:rPr lang="en-US" altLang="zh-CN" sz="3200" dirty="0"/>
              <a:t>7</a:t>
            </a:r>
            <a:r>
              <a:rPr lang="zh-CN" altLang="en-US" sz="3200" dirty="0"/>
              <a:t>个。</a:t>
            </a:r>
            <a:endParaRPr lang="zh-CN" altLang="en-US" sz="3200" dirty="0"/>
          </a:p>
        </p:txBody>
      </p:sp>
      <p:sp>
        <p:nvSpPr>
          <p:cNvPr id="26631" name="文本框 7"/>
          <p:cNvSpPr/>
          <p:nvPr/>
        </p:nvSpPr>
        <p:spPr>
          <a:xfrm>
            <a:off x="1158875" y="4019550"/>
            <a:ext cx="6659563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第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4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组：分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23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个圆片，每人分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7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个。      </a:t>
            </a:r>
            <a:endParaRPr sz="3200"/>
          </a:p>
        </p:txBody>
      </p:sp>
      <p:sp>
        <p:nvSpPr>
          <p:cNvPr id="26632" name="文本框 8"/>
          <p:cNvSpPr/>
          <p:nvPr/>
        </p:nvSpPr>
        <p:spPr>
          <a:xfrm>
            <a:off x="1158875" y="4905375"/>
            <a:ext cx="6659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第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5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组：分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24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个圆片，每人分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7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个。      </a:t>
            </a:r>
            <a:endParaRPr sz="3200"/>
          </a:p>
        </p:txBody>
      </p:sp>
      <p:sp>
        <p:nvSpPr>
          <p:cNvPr id="26633" name="文本框 9"/>
          <p:cNvSpPr/>
          <p:nvPr/>
        </p:nvSpPr>
        <p:spPr>
          <a:xfrm>
            <a:off x="1158875" y="5791200"/>
            <a:ext cx="6659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第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6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组：分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25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个圆片，每人分</a:t>
            </a:r>
            <a:r>
              <a:rPr lang="en-US" altLang="zh-CN"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7</a:t>
            </a:r>
            <a:r>
              <a:rPr sz="32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sym typeface="Wingdings" panose="05000000000000000000"/>
              </a:rPr>
              <a:t>个。      </a:t>
            </a:r>
            <a:endParaRPr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  <p:bldP spid="26630" grpId="0" animBg="1"/>
      <p:bldP spid="26631" grpId="0" animBg="1"/>
      <p:bldP spid="26632" grpId="0" animBg="1"/>
      <p:bldP spid="266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12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1042988" y="2098675"/>
            <a:ext cx="6896100" cy="196215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/>
          <p:nvPr/>
        </p:nvSpPr>
        <p:spPr>
          <a:xfrm>
            <a:off x="2500313" y="3498850"/>
            <a:ext cx="1752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sym typeface="Wingdings" panose="05000000000000000000"/>
              </a:rPr>
              <a:t>57÷9=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grpSp>
        <p:nvGrpSpPr>
          <p:cNvPr id="21507" name="Group 4"/>
          <p:cNvGrpSpPr/>
          <p:nvPr/>
        </p:nvGrpSpPr>
        <p:grpSpPr bwMode="auto">
          <a:xfrm>
            <a:off x="539750" y="3216275"/>
            <a:ext cx="1584325" cy="2376488"/>
            <a:chOff x="0" y="0"/>
            <a:chExt cx="1206" cy="1491"/>
          </a:xfrm>
        </p:grpSpPr>
        <p:grpSp>
          <p:nvGrpSpPr>
            <p:cNvPr id="21508" name="Group 5"/>
            <p:cNvGrpSpPr/>
            <p:nvPr/>
          </p:nvGrpSpPr>
          <p:grpSpPr bwMode="auto">
            <a:xfrm>
              <a:off x="272" y="368"/>
              <a:ext cx="667" cy="288"/>
              <a:chOff x="0" y="0"/>
              <a:chExt cx="1004" cy="272"/>
            </a:xfrm>
          </p:grpSpPr>
          <p:sp>
            <p:nvSpPr>
              <p:cNvPr id="21509" name="Arc 6"/>
              <p:cNvSpPr/>
              <p:nvPr/>
            </p:nvSpPr>
            <p:spPr bwMode="auto">
              <a:xfrm flipV="1">
                <a:off x="0" y="4"/>
                <a:ext cx="158" cy="268"/>
              </a:xfrm>
              <a:custGeom>
                <a:avLst/>
                <a:gdLst>
                  <a:gd name="T0" fmla="*/ 0 w 25073"/>
                  <a:gd name="T1" fmla="*/ 281 h 31823"/>
                  <a:gd name="T2" fmla="*/ 3473 w 25073"/>
                  <a:gd name="T3" fmla="*/ 0 h 31823"/>
                  <a:gd name="T4" fmla="*/ 25073 w 25073"/>
                  <a:gd name="T5" fmla="*/ 21600 h 31823"/>
                  <a:gd name="T6" fmla="*/ 22500 w 25073"/>
                  <a:gd name="T7" fmla="*/ 31822 h 31823"/>
                  <a:gd name="T8" fmla="*/ 0 w 25073"/>
                  <a:gd name="T9" fmla="*/ 281 h 31823"/>
                  <a:gd name="T10" fmla="*/ 3473 w 25073"/>
                  <a:gd name="T11" fmla="*/ 0 h 31823"/>
                  <a:gd name="T12" fmla="*/ 25073 w 25073"/>
                  <a:gd name="T13" fmla="*/ 21600 h 31823"/>
                  <a:gd name="T14" fmla="*/ 22500 w 25073"/>
                  <a:gd name="T15" fmla="*/ 31822 h 31823"/>
                  <a:gd name="T16" fmla="*/ 3473 w 25073"/>
                  <a:gd name="T17" fmla="*/ 21600 h 31823"/>
                  <a:gd name="T18" fmla="*/ 0 w 25073"/>
                  <a:gd name="T19" fmla="*/ 281 h 31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73" h="31823" fill="none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</a:path>
                  <a:path w="25073" h="31823" stroke="0">
                    <a:moveTo>
                      <a:pt x="0" y="281"/>
                    </a:moveTo>
                    <a:cubicBezTo>
                      <a:pt x="1148" y="93"/>
                      <a:pt x="2309" y="-1"/>
                      <a:pt x="3473" y="0"/>
                    </a:cubicBezTo>
                    <a:cubicBezTo>
                      <a:pt x="15402" y="0"/>
                      <a:pt x="25073" y="9670"/>
                      <a:pt x="25073" y="21600"/>
                    </a:cubicBezTo>
                    <a:cubicBezTo>
                      <a:pt x="25073" y="25167"/>
                      <a:pt x="24189" y="28679"/>
                      <a:pt x="22500" y="31822"/>
                    </a:cubicBezTo>
                    <a:lnTo>
                      <a:pt x="3473" y="21600"/>
                    </a:lnTo>
                    <a:lnTo>
                      <a:pt x="0" y="281"/>
                    </a:lnTo>
                    <a:close/>
                  </a:path>
                </a:pathLst>
              </a:custGeom>
              <a:noFill/>
              <a:ln w="381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0" name="Line 7"/>
              <p:cNvSpPr>
                <a:spLocks noChangeShapeType="1"/>
              </p:cNvSpPr>
              <p:nvPr/>
            </p:nvSpPr>
            <p:spPr bwMode="auto">
              <a:xfrm>
                <a:off x="138" y="0"/>
                <a:ext cx="866" cy="0"/>
              </a:xfrm>
              <a:prstGeom prst="line">
                <a:avLst/>
              </a:prstGeom>
              <a:noFill/>
              <a:ln w="381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11" name="Text Box 8"/>
            <p:cNvSpPr>
              <a:spLocks noChangeArrowheads="1"/>
            </p:cNvSpPr>
            <p:nvPr/>
          </p:nvSpPr>
          <p:spPr bwMode="auto">
            <a:xfrm>
              <a:off x="390" y="368"/>
              <a:ext cx="816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57</a:t>
              </a:r>
              <a:endParaRPr lang="en-US" altLang="zh-CN" sz="3600" b="1"/>
            </a:p>
          </p:txBody>
        </p:sp>
        <p:sp>
          <p:nvSpPr>
            <p:cNvPr id="21512" name="Text Box 9"/>
            <p:cNvSpPr>
              <a:spLocks noChangeArrowheads="1"/>
            </p:cNvSpPr>
            <p:nvPr/>
          </p:nvSpPr>
          <p:spPr bwMode="auto">
            <a:xfrm>
              <a:off x="390" y="704"/>
              <a:ext cx="72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54</a:t>
              </a:r>
              <a:endParaRPr lang="en-US" altLang="zh-CN" sz="3600" b="1"/>
            </a:p>
          </p:txBody>
        </p:sp>
        <p:sp>
          <p:nvSpPr>
            <p:cNvPr id="21513" name="Text Box 10"/>
            <p:cNvSpPr>
              <a:spLocks noChangeArrowheads="1"/>
            </p:cNvSpPr>
            <p:nvPr/>
          </p:nvSpPr>
          <p:spPr bwMode="auto">
            <a:xfrm>
              <a:off x="0" y="312"/>
              <a:ext cx="272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9</a:t>
              </a:r>
              <a:endParaRPr lang="en-US" altLang="zh-CN" sz="3600" b="1"/>
            </a:p>
          </p:txBody>
        </p:sp>
        <p:sp>
          <p:nvSpPr>
            <p:cNvPr id="21514" name="Text Box 11"/>
            <p:cNvSpPr>
              <a:spLocks noChangeArrowheads="1"/>
            </p:cNvSpPr>
            <p:nvPr/>
          </p:nvSpPr>
          <p:spPr bwMode="auto">
            <a:xfrm>
              <a:off x="563" y="0"/>
              <a:ext cx="272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6</a:t>
              </a:r>
              <a:endParaRPr lang="en-US" altLang="zh-CN" sz="3600" b="1"/>
            </a:p>
          </p:txBody>
        </p:sp>
        <p:sp>
          <p:nvSpPr>
            <p:cNvPr id="21515" name="Line 12"/>
            <p:cNvSpPr>
              <a:spLocks noChangeShapeType="1"/>
            </p:cNvSpPr>
            <p:nvPr/>
          </p:nvSpPr>
          <p:spPr bwMode="auto">
            <a:xfrm>
              <a:off x="291" y="1088"/>
              <a:ext cx="635" cy="0"/>
            </a:xfrm>
            <a:prstGeom prst="line">
              <a:avLst/>
            </a:prstGeom>
            <a:noFill/>
            <a:ln w="381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Text Box 13"/>
            <p:cNvSpPr>
              <a:spLocks noChangeArrowheads="1"/>
            </p:cNvSpPr>
            <p:nvPr/>
          </p:nvSpPr>
          <p:spPr bwMode="auto">
            <a:xfrm>
              <a:off x="563" y="1088"/>
              <a:ext cx="272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3</a:t>
              </a:r>
              <a:endParaRPr lang="en-US" altLang="zh-CN" sz="3600" b="1"/>
            </a:p>
          </p:txBody>
        </p:sp>
      </p:grpSp>
      <p:sp>
        <p:nvSpPr>
          <p:cNvPr id="30724" name="Text Box 14"/>
          <p:cNvSpPr/>
          <p:nvPr/>
        </p:nvSpPr>
        <p:spPr>
          <a:xfrm>
            <a:off x="4156075" y="3498850"/>
            <a:ext cx="16573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6</a:t>
            </a:r>
            <a:r>
              <a:rPr lang="zh-CN" altLang="en-US" sz="3600" b="1">
                <a:solidFill>
                  <a:srgbClr val="FF0000"/>
                </a:solidFill>
              </a:rPr>
              <a:t>（个）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30725" name="Text Box 15"/>
          <p:cNvSpPr/>
          <p:nvPr/>
        </p:nvSpPr>
        <p:spPr>
          <a:xfrm>
            <a:off x="5632450" y="3289300"/>
            <a:ext cx="1439863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……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0726" name="Text Box 16"/>
          <p:cNvSpPr/>
          <p:nvPr/>
        </p:nvSpPr>
        <p:spPr>
          <a:xfrm>
            <a:off x="6675438" y="3498850"/>
            <a:ext cx="16573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zh-CN" altLang="en-US" sz="3600" b="1">
                <a:solidFill>
                  <a:srgbClr val="FF0000"/>
                </a:solidFill>
              </a:rPr>
              <a:t>（个）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30727" name="Rectangle 17"/>
          <p:cNvSpPr/>
          <p:nvPr/>
        </p:nvSpPr>
        <p:spPr>
          <a:xfrm>
            <a:off x="4365625" y="2457450"/>
            <a:ext cx="412750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/>
              <a:t>…</a:t>
            </a:r>
            <a:endParaRPr lang="zh-CN" altLang="en-US" b="1"/>
          </a:p>
        </p:txBody>
      </p:sp>
      <p:sp>
        <p:nvSpPr>
          <p:cNvPr id="30728" name="Text Box 18"/>
          <p:cNvSpPr/>
          <p:nvPr/>
        </p:nvSpPr>
        <p:spPr>
          <a:xfrm>
            <a:off x="1763713" y="4872038"/>
            <a:ext cx="16240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a typeface="黑体" panose="02010609060101010101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pitchFamily="49" charset="-122"/>
              </a:rPr>
              <a:t>余数</a:t>
            </a:r>
            <a:endParaRPr lang="zh-CN" altLang="en-US"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30729" name="Text Box 19"/>
          <p:cNvSpPr/>
          <p:nvPr/>
        </p:nvSpPr>
        <p:spPr>
          <a:xfrm>
            <a:off x="3143250" y="4224338"/>
            <a:ext cx="59959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答：平均每筒可以装</a:t>
            </a:r>
            <a:r>
              <a:rPr lang="en-US" altLang="zh-CN" sz="2800" b="1">
                <a:latin typeface="隶书" pitchFamily="49" charset="-122"/>
                <a:ea typeface="隶书" pitchFamily="49" charset="-122"/>
              </a:rPr>
              <a:t>6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个，还剩</a:t>
            </a:r>
            <a:r>
              <a:rPr lang="en-US" altLang="zh-CN" sz="2800" b="1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个。</a:t>
            </a:r>
            <a:endParaRPr lang="zh-CN" altLang="en-US" sz="2800" b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21523" name="Picture 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5913" y="1068388"/>
            <a:ext cx="597217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4" name="Text Box 21"/>
          <p:cNvSpPr>
            <a:spLocks noChangeArrowheads="1"/>
          </p:cNvSpPr>
          <p:nvPr/>
        </p:nvSpPr>
        <p:spPr bwMode="auto">
          <a:xfrm>
            <a:off x="1685925" y="709613"/>
            <a:ext cx="538638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ts val="2090"/>
              </a:lnSpc>
            </a:pPr>
            <a:r>
              <a:rPr lang="zh-CN" altLang="en-US" sz="2800" b="1">
                <a:solidFill>
                  <a:srgbClr val="231F20"/>
                </a:solidFill>
                <a:ea typeface="微软雅黑" panose="020B0503020204020204" pitchFamily="34" charset="-122"/>
              </a:rPr>
              <a:t>平均每筒可以装几个？还剩几个？</a:t>
            </a:r>
            <a:endParaRPr lang="zh-CN" altLang="en-US" sz="2800" b="1">
              <a:solidFill>
                <a:srgbClr val="231F2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1525" name="Group 7"/>
          <p:cNvGrpSpPr/>
          <p:nvPr/>
        </p:nvGrpSpPr>
        <p:grpSpPr bwMode="auto">
          <a:xfrm>
            <a:off x="428625" y="503238"/>
            <a:ext cx="1223963" cy="850900"/>
            <a:chOff x="195" y="210"/>
            <a:chExt cx="924" cy="619"/>
          </a:xfrm>
        </p:grpSpPr>
        <p:pic>
          <p:nvPicPr>
            <p:cNvPr id="21526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7" name="Text Box 9"/>
            <p:cNvSpPr>
              <a:spLocks noChangeArrowheads="1"/>
            </p:cNvSpPr>
            <p:nvPr/>
          </p:nvSpPr>
          <p:spPr bwMode="auto">
            <a:xfrm>
              <a:off x="506" y="251"/>
              <a:ext cx="182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/>
                <a:t>5</a:t>
              </a:r>
              <a:endParaRPr lang="en-US" altLang="zh-CN" sz="36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abcc5ab-b99a-4f73-a930-7c6c1dbf535d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Application>WPS 演示</Application>
  <PresentationFormat>全屏显示(4:3)</PresentationFormat>
  <Paragraphs>303</Paragraphs>
  <Slides>15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</vt:lpstr>
      <vt:lpstr>Calibri</vt:lpstr>
      <vt:lpstr>Calibri Light</vt:lpstr>
      <vt:lpstr>Calibri</vt:lpstr>
      <vt:lpstr>Times New Roman</vt:lpstr>
      <vt:lpstr>Wingdings</vt:lpstr>
      <vt:lpstr>黑体</vt:lpstr>
      <vt:lpstr>隶书</vt:lpstr>
      <vt:lpstr>Arial</vt:lpstr>
      <vt:lpstr>Arial Unicode MS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游戏“分一分”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分一分，填一填。（10串）</vt:lpstr>
      <vt:lpstr>PowerPoint 演示文稿</vt:lpstr>
      <vt:lpstr>PowerPoint 演示文稿</vt:lpstr>
      <vt:lpstr>试一试</vt:lpstr>
      <vt:lpstr>PowerPoint 演示文稿</vt:lpstr>
      <vt:lpstr>PowerPoint 演示文稿</vt:lpstr>
    </vt:vector>
  </TitlesOfParts>
  <Company>《有余数的除法》PPT下载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2021-07-10T15:55:00Z</cp:lastPrinted>
  <dcterms:created xsi:type="dcterms:W3CDTF">2021-07-10T15:55:00Z</dcterms:created>
  <dcterms:modified xsi:type="dcterms:W3CDTF">2023-01-30T08:23:25Z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13D104707EDD47FFBA96F28716DFBCA5</vt:lpwstr>
  </property>
  <property fmtid="{D5CDD505-2E9C-101B-9397-08002B2CF9AE}" pid="7" name="KSOProductBuildVer">
    <vt:lpwstr>2052-11.1.0.13703</vt:lpwstr>
  </property>
</Properties>
</file>