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0" r:id="rId5"/>
    <p:sldId id="258" r:id="rId6"/>
    <p:sldId id="262" r:id="rId7"/>
    <p:sldId id="264" r:id="rId8"/>
    <p:sldId id="263" r:id="rId9"/>
    <p:sldId id="26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205"/>
        <p:guide pos="385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5.xml"/><Relationship Id="rId3" Type="http://schemas.openxmlformats.org/officeDocument/2006/relationships/image" Target="../media/image2.jpeg"/><Relationship Id="rId2" Type="http://schemas.openxmlformats.org/officeDocument/2006/relationships/tags" Target="../tags/tag64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7.xml"/><Relationship Id="rId4" Type="http://schemas.openxmlformats.org/officeDocument/2006/relationships/image" Target="../media/image4.GIF"/><Relationship Id="rId3" Type="http://schemas.openxmlformats.org/officeDocument/2006/relationships/image" Target="../media/image3.jpeg"/><Relationship Id="rId2" Type="http://schemas.openxmlformats.org/officeDocument/2006/relationships/tags" Target="../tags/tag66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8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9.xml"/><Relationship Id="rId2" Type="http://schemas.openxmlformats.org/officeDocument/2006/relationships/image" Target="../media/image9.GIF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15010" y="908050"/>
            <a:ext cx="5721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方正大标宋_GBK" panose="03000509000000000000" charset="-122"/>
                <a:ea typeface="方正大标宋_GBK" panose="03000509000000000000" charset="-122"/>
              </a:rPr>
              <a:t>西师版数学二年级下册第六单元</a:t>
            </a:r>
            <a:endParaRPr lang="zh-CN" altLang="en-US" sz="2800">
              <a:solidFill>
                <a:schemeClr val="tx1"/>
              </a:solidFill>
              <a:latin typeface="方正大标宋_GBK" panose="03000509000000000000" charset="-122"/>
              <a:ea typeface="方正大标宋_GBK" panose="03000509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84830" y="2604135"/>
            <a:ext cx="6032500" cy="119888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+mn-ea"/>
              </a:rPr>
              <a:t>时、分的认识</a:t>
            </a:r>
            <a:endParaRPr lang="zh-CN" altLang="en-US" sz="7200" b="1" dirty="0">
              <a:solidFill>
                <a:srgbClr val="FF0000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LOcm9ViOA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4284980" y="1188720"/>
            <a:ext cx="5176520" cy="52851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5105" y="886460"/>
            <a:ext cx="3291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一、钟面的认识</a:t>
            </a:r>
            <a:endParaRPr lang="zh-CN" altLang="en-US" sz="32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986405" y="3188970"/>
            <a:ext cx="1741170" cy="895350"/>
          </a:xfrm>
          <a:prstGeom prst="wedgeRoundRectCallout">
            <a:avLst>
              <a:gd name="adj1" fmla="val 114359"/>
              <a:gd name="adj2" fmla="val 9389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sym typeface="+mn-ea"/>
              </a:rPr>
              <a:t>时针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  <a:p>
            <a:pPr algn="ctr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最短最粗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7452995" y="367665"/>
            <a:ext cx="1741170" cy="895350"/>
          </a:xfrm>
          <a:prstGeom prst="wedgeRoundRectCallout">
            <a:avLst>
              <a:gd name="adj1" fmla="val -100765"/>
              <a:gd name="adj2" fmla="val 15801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sym typeface="+mn-ea"/>
              </a:rPr>
              <a:t>分针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  <a:p>
            <a:pPr algn="ctr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较长较粗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9711055" y="2576830"/>
            <a:ext cx="1741170" cy="895350"/>
          </a:xfrm>
          <a:prstGeom prst="wedgeRoundRectCallout">
            <a:avLst>
              <a:gd name="adj1" fmla="val -100765"/>
              <a:gd name="adj2" fmla="val 15801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sym typeface="+mn-ea"/>
              </a:rPr>
              <a:t>秒针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  <a:p>
            <a:pPr algn="ctr"/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最长最粗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395" y="171450"/>
            <a:ext cx="2065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探究新知</a:t>
            </a:r>
            <a:endParaRPr lang="zh-CN" altLang="en-US" sz="32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01dfa262ec034fc5a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4121785" y="629285"/>
            <a:ext cx="4563745" cy="4511040"/>
          </a:xfrm>
          <a:prstGeom prst="rect">
            <a:avLst/>
          </a:prstGeom>
        </p:spPr>
      </p:pic>
      <p:pic>
        <p:nvPicPr>
          <p:cNvPr id="4" name="图片 3" descr="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0740" y="629285"/>
            <a:ext cx="6046470" cy="45110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6935" y="5401310"/>
            <a:ext cx="9479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钟面上的时针、分针和秒针都按</a:t>
            </a:r>
            <a:r>
              <a:rPr lang="en-US" altLang="zh-CN" sz="3200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方向转动的。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0630" y="5401310"/>
            <a:ext cx="2065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顺时针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7d47fce4761694d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590" y="1494155"/>
            <a:ext cx="47561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340000">
            <a:off x="7428230" y="2171700"/>
            <a:ext cx="648970" cy="6203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280000">
            <a:off x="3760470" y="3028950"/>
            <a:ext cx="616585" cy="7092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780000">
            <a:off x="4004945" y="2126615"/>
            <a:ext cx="643890" cy="7092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160000">
            <a:off x="4760595" y="1405255"/>
            <a:ext cx="616585" cy="7092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781040" y="1135380"/>
            <a:ext cx="616585" cy="7092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723505" y="3152775"/>
            <a:ext cx="685800" cy="5645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180000">
            <a:off x="7419340" y="4253230"/>
            <a:ext cx="685800" cy="5645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560000">
            <a:off x="6651625" y="4889500"/>
            <a:ext cx="771525" cy="62738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3725" y="5194300"/>
            <a:ext cx="685800" cy="5854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0000">
            <a:off x="4677410" y="4757420"/>
            <a:ext cx="685800" cy="7080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80000">
            <a:off x="3983990" y="4105275"/>
            <a:ext cx="685800" cy="668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407035"/>
            <a:ext cx="343916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钟面上有</a:t>
            </a:r>
            <a:r>
              <a:rPr lang="en-US" altLang="zh-CN" sz="28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个数字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altLang="zh-CN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061075" y="624840"/>
            <a:ext cx="8255" cy="418465"/>
          </a:xfrm>
          <a:prstGeom prst="line">
            <a:avLst/>
          </a:prstGeom>
          <a:ln w="730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263130" y="1024255"/>
            <a:ext cx="231140" cy="368935"/>
          </a:xfrm>
          <a:prstGeom prst="line">
            <a:avLst/>
          </a:prstGeom>
          <a:ln w="730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445260" y="36957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12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917055" y="-7620"/>
            <a:ext cx="1690370" cy="632460"/>
          </a:xfrm>
          <a:prstGeom prst="wedgeRoundRectCallout">
            <a:avLst>
              <a:gd name="adj1" fmla="val -62283"/>
              <a:gd name="adj2" fmla="val 10180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sym typeface="+mn-ea"/>
              </a:rPr>
              <a:t>一个大格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1103630"/>
            <a:ext cx="371475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钟面上有</a:t>
            </a:r>
            <a:r>
              <a:rPr lang="en-US" altLang="zh-CN" sz="28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个大格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altLang="zh-CN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45260" y="1052195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12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 rot="180000">
            <a:off x="6092825" y="799465"/>
            <a:ext cx="229235" cy="335280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100000">
                <a:srgbClr val="401A5D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标注 22"/>
          <p:cNvSpPr/>
          <p:nvPr/>
        </p:nvSpPr>
        <p:spPr>
          <a:xfrm>
            <a:off x="4378960" y="1936750"/>
            <a:ext cx="1690370" cy="632460"/>
          </a:xfrm>
          <a:prstGeom prst="wedgeRoundRectCallout">
            <a:avLst>
              <a:gd name="adj1" fmla="val 55146"/>
              <a:gd name="adj2" fmla="val -17198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sym typeface="+mn-ea"/>
              </a:rPr>
              <a:t>一个小格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430" y="1776095"/>
            <a:ext cx="364363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每个大格有</a:t>
            </a:r>
            <a:r>
              <a:rPr lang="en-US" altLang="zh-CN" sz="28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个小格，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altLang="zh-CN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38630" y="1700530"/>
            <a:ext cx="596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5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2070" y="2448560"/>
            <a:ext cx="2787650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共有</a:t>
            </a:r>
            <a:r>
              <a:rPr lang="en-US" altLang="zh-CN" sz="28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个小格。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altLang="zh-CN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9140" y="2409825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60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28205" y="5779770"/>
            <a:ext cx="4947285" cy="9531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分针走一小格的时间是</a:t>
            </a:r>
            <a:r>
              <a:rPr lang="en-US" altLang="zh-CN" sz="28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分，时针走一大格的时间是</a:t>
            </a:r>
            <a:r>
              <a:rPr lang="en-US" altLang="zh-CN" sz="28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时。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altLang="zh-CN" sz="2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748645" y="572643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737850" y="616839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299700" y="10439400"/>
            <a:ext cx="355600" cy="2667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 animBg="1"/>
      <p:bldP spid="10" grpId="0" animBg="1"/>
      <p:bldP spid="21" grpId="0"/>
      <p:bldP spid="22" grpId="0" animBg="1"/>
      <p:bldP spid="23" grpId="0" animBg="1"/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27380" y="1801495"/>
            <a:ext cx="4761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分钟拍手；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630" y="350520"/>
            <a:ext cx="4936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二、感受</a:t>
            </a:r>
            <a:r>
              <a:rPr lang="en-US" altLang="zh-CN" sz="32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分钟有多长</a:t>
            </a:r>
            <a:endParaRPr lang="zh-CN" altLang="en-US" sz="32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2780" y="2473325"/>
            <a:ext cx="4761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分钟数数；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4530" y="3816985"/>
            <a:ext cx="4761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分钟写字；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4530" y="3145155"/>
            <a:ext cx="4761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分钟呼吸；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2155" y="4488815"/>
            <a:ext cx="4761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分钟跳绳；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2155" y="5635625"/>
            <a:ext cx="10739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方正行楷_GBK" panose="03000509000000000000" charset="-122"/>
                <a:ea typeface="方正行楷_GBK" panose="03000509000000000000" charset="-122"/>
                <a:cs typeface="方正行楷_GBK" panose="03000509000000000000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方正行楷_GBK" panose="03000509000000000000" charset="-122"/>
                <a:ea typeface="方正行楷_GBK" panose="03000509000000000000" charset="-122"/>
                <a:cs typeface="方正行楷_GBK" panose="03000509000000000000" charset="-122"/>
              </a:rPr>
              <a:t>分钟时间虽然很短，但又能做很多事情，我们要珍惜时间。</a:t>
            </a:r>
            <a:endParaRPr lang="zh-CN" altLang="en-US" sz="3200" dirty="0">
              <a:solidFill>
                <a:srgbClr val="FF0000"/>
              </a:solidFill>
              <a:latin typeface="方正行楷_GBK" panose="03000509000000000000" charset="-122"/>
              <a:ea typeface="方正行楷_GBK" panose="03000509000000000000" charset="-122"/>
              <a:cs typeface="方正行楷_GBK" panose="03000509000000000000" charset="-122"/>
            </a:endParaRPr>
          </a:p>
        </p:txBody>
      </p:sp>
      <p:pic>
        <p:nvPicPr>
          <p:cNvPr id="11" name="图片 10" descr="d5402e9a84ac43adab951cda270543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59550" y="104140"/>
            <a:ext cx="4912360" cy="49123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4985" y="1129665"/>
            <a:ext cx="4761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用钟表感受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分钟；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3" grpId="0"/>
      <p:bldP spid="6" grpId="0"/>
      <p:bldP spid="7" grpId="0"/>
      <p:bldP spid="8" grpId="0"/>
      <p:bldP spid="2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630" y="342265"/>
            <a:ext cx="5641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三、议一议：</a:t>
            </a:r>
            <a:r>
              <a:rPr lang="en-US" altLang="zh-CN" sz="32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时是多少分？</a:t>
            </a:r>
            <a:endParaRPr lang="zh-CN" altLang="en-US" sz="32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175" y="1132840"/>
            <a:ext cx="4439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学生操作：在钟面上拨一拨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525780" y="2178685"/>
            <a:ext cx="10343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时针走</a:t>
            </a:r>
            <a:r>
              <a:rPr lang="en-US" altLang="zh-CN" sz="2400" dirty="0"/>
              <a:t>1</a:t>
            </a:r>
            <a:r>
              <a:rPr lang="zh-CN" altLang="en-US" sz="2400" dirty="0"/>
              <a:t>大格</a:t>
            </a:r>
            <a:r>
              <a:rPr lang="en-US" altLang="zh-CN" sz="2400" dirty="0"/>
              <a:t>,</a:t>
            </a:r>
            <a:r>
              <a:rPr lang="zh-CN" altLang="en-US" sz="2400" dirty="0"/>
              <a:t>也就是</a:t>
            </a:r>
            <a:r>
              <a:rPr lang="en-US" altLang="zh-CN" sz="2400" u="sng" dirty="0"/>
              <a:t>       </a:t>
            </a:r>
            <a:r>
              <a:rPr lang="zh-CN" altLang="en-US" sz="2400" dirty="0"/>
              <a:t>时</a:t>
            </a:r>
            <a:r>
              <a:rPr lang="en-US" altLang="zh-CN" sz="2400" dirty="0"/>
              <a:t>,</a:t>
            </a:r>
            <a:r>
              <a:rPr lang="zh-CN" altLang="en-US" sz="2400" dirty="0"/>
              <a:t>分针正好走</a:t>
            </a:r>
            <a:r>
              <a:rPr lang="en-US" altLang="zh-CN" sz="2400" dirty="0"/>
              <a:t> </a:t>
            </a:r>
            <a:r>
              <a:rPr lang="en-US" altLang="zh-CN" sz="2400" u="sng" dirty="0"/>
              <a:t>       </a:t>
            </a:r>
            <a:r>
              <a:rPr lang="zh-CN" altLang="en-US" sz="2400" dirty="0"/>
              <a:t>圈</a:t>
            </a:r>
            <a:r>
              <a:rPr lang="en-US" altLang="zh-CN" sz="2400" dirty="0"/>
              <a:t>,</a:t>
            </a:r>
            <a:r>
              <a:rPr lang="zh-CN" altLang="en-US" sz="2400" dirty="0"/>
              <a:t>是</a:t>
            </a:r>
            <a:r>
              <a:rPr lang="en-US" altLang="zh-CN" sz="2400" dirty="0"/>
              <a:t> </a:t>
            </a:r>
            <a:r>
              <a:rPr lang="en-US" altLang="zh-CN" sz="2400" u="sng" dirty="0"/>
              <a:t>       </a:t>
            </a:r>
            <a:r>
              <a:rPr lang="zh-CN" altLang="en-US" sz="2400" dirty="0"/>
              <a:t>小格</a:t>
            </a:r>
            <a:r>
              <a:rPr lang="en-US" altLang="zh-CN" sz="2400" dirty="0"/>
              <a:t>,</a:t>
            </a:r>
            <a:r>
              <a:rPr lang="zh-CN" altLang="en-US" sz="2400" dirty="0"/>
              <a:t>也就是</a:t>
            </a:r>
            <a:r>
              <a:rPr lang="en-US" altLang="zh-CN" sz="2400" dirty="0"/>
              <a:t> </a:t>
            </a:r>
            <a:r>
              <a:rPr lang="en-US" altLang="zh-CN" sz="2400" u="sng" dirty="0"/>
              <a:t>        </a:t>
            </a:r>
            <a:r>
              <a:rPr lang="zh-CN" altLang="en-US" sz="2400" dirty="0"/>
              <a:t>分。</a:t>
            </a:r>
            <a:endParaRPr lang="zh-CN" altLang="en-US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3222625" y="2055495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8970" y="211709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50100" y="2055495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60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19920" y="2055495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60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46170" y="3326130"/>
            <a:ext cx="3629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1 </a:t>
            </a:r>
            <a:r>
              <a:rPr lang="zh-CN" altLang="en-US" sz="32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时</a:t>
            </a:r>
            <a:r>
              <a:rPr lang="en-US" altLang="zh-CN" sz="32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=  </a:t>
            </a:r>
            <a:r>
              <a:rPr lang="en-US" altLang="zh-CN" sz="3200" dirty="0">
                <a:solidFill>
                  <a:srgbClr val="FF0000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60</a:t>
            </a:r>
            <a:r>
              <a:rPr lang="en-US" altLang="zh-CN" sz="32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分</a:t>
            </a:r>
            <a:endParaRPr lang="zh-CN" altLang="en-US" sz="3200" dirty="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78560" y="4425315"/>
            <a:ext cx="10512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时可以用</a:t>
            </a:r>
            <a:r>
              <a:rPr lang="en-US" altLang="zh-CN" sz="3200" u="sng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表示</a:t>
            </a:r>
            <a:r>
              <a:rPr lang="en-US" altLang="zh-CN" sz="320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分可以用</a:t>
            </a:r>
            <a:r>
              <a:rPr lang="en-US" altLang="zh-CN" sz="3200" u="sng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    </a:t>
            </a:r>
            <a:r>
              <a:rPr lang="en-GB" altLang="en-US" sz="3200" u="sng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 </a:t>
            </a:r>
            <a:r>
              <a:rPr lang="zh-CN" altLang="en-US" sz="320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表示。即</a:t>
            </a:r>
            <a:r>
              <a:rPr lang="en-US" altLang="zh-CN" sz="320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:1</a:t>
            </a:r>
            <a:r>
              <a:rPr lang="en-GB" altLang="zh-CN" sz="320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h=</a:t>
            </a:r>
            <a:r>
              <a:rPr lang="en-GB" altLang="zh-CN" sz="3200" u="sng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       </a:t>
            </a:r>
            <a:r>
              <a:rPr lang="en-GB" altLang="zh-CN" sz="320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min</a:t>
            </a:r>
            <a:r>
              <a:rPr lang="en-US" altLang="zh-CN" sz="320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 </a:t>
            </a:r>
            <a:endParaRPr lang="en-US" altLang="zh-CN" sz="320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97810" y="4425315"/>
            <a:ext cx="561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h</a:t>
            </a:r>
            <a:endParaRPr lang="en-GB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57875" y="4415790"/>
            <a:ext cx="876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min</a:t>
            </a:r>
            <a:endParaRPr lang="en-GB" altLang="en-US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32265" y="441579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60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2895" y="322580"/>
            <a:ext cx="2866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四、巩固练习</a:t>
            </a:r>
            <a:endParaRPr lang="zh-CN" sz="320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2125" y="1268095"/>
            <a:ext cx="2487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1.</a:t>
            </a:r>
            <a:r>
              <a:rPr lang="zh-CN" altLang="en-US" sz="2400"/>
              <a:t>练习</a:t>
            </a:r>
            <a:r>
              <a:rPr lang="en-US" altLang="zh-CN" sz="2400"/>
              <a:t>15</a:t>
            </a:r>
            <a:r>
              <a:rPr lang="zh-CN" altLang="en-US" sz="2400"/>
              <a:t>第</a:t>
            </a:r>
            <a:r>
              <a:rPr lang="en-US" altLang="zh-CN" sz="2400"/>
              <a:t>1</a:t>
            </a:r>
            <a:r>
              <a:rPr lang="zh-CN" altLang="en-US" sz="2400"/>
              <a:t>题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574675" y="2011680"/>
            <a:ext cx="2831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2.1</a:t>
            </a:r>
            <a:r>
              <a:rPr lang="zh-CN" altLang="en-US" sz="2400"/>
              <a:t>分钟能完成吗？</a:t>
            </a:r>
            <a:endParaRPr lang="en-US" altLang="zh-CN" sz="2400"/>
          </a:p>
        </p:txBody>
      </p:sp>
      <p:sp>
        <p:nvSpPr>
          <p:cNvPr id="5" name="文本框 4"/>
          <p:cNvSpPr txBox="1"/>
          <p:nvPr/>
        </p:nvSpPr>
        <p:spPr>
          <a:xfrm>
            <a:off x="935990" y="2686685"/>
            <a:ext cx="98050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3</a:t>
            </a:r>
            <a:r>
              <a:rPr lang="en-US" sz="2400">
                <a:latin typeface="Arial" panose="020B0604020202020204" pitchFamily="34" charset="0"/>
              </a:rPr>
              <a:t>×8=                          9×6=                       24÷4=                    45-20=</a:t>
            </a:r>
            <a:endParaRPr lang="en-US" sz="2400">
              <a:latin typeface="Arial" panose="020B0604020202020204" pitchFamily="34" charset="0"/>
            </a:endParaRPr>
          </a:p>
          <a:p>
            <a:endParaRPr lang="en-US" sz="2400">
              <a:latin typeface="Arial" panose="020B0604020202020204" pitchFamily="34" charset="0"/>
            </a:endParaRPr>
          </a:p>
          <a:p>
            <a:r>
              <a:rPr lang="en-US" sz="2400">
                <a:latin typeface="Arial" panose="020B0604020202020204" pitchFamily="34" charset="0"/>
              </a:rPr>
              <a:t>42÷6=                        7×2=                       9×8=                      30+90=</a:t>
            </a:r>
            <a:endParaRPr lang="en-US" sz="2400">
              <a:latin typeface="Arial" panose="020B0604020202020204" pitchFamily="34" charset="0"/>
            </a:endParaRPr>
          </a:p>
          <a:p>
            <a:endParaRPr lang="en-US" sz="2400">
              <a:latin typeface="Arial" panose="020B0604020202020204" pitchFamily="34" charset="0"/>
            </a:endParaRPr>
          </a:p>
          <a:p>
            <a:r>
              <a:rPr lang="en-US" sz="2400">
                <a:latin typeface="Arial" panose="020B0604020202020204" pitchFamily="34" charset="0"/>
              </a:rPr>
              <a:t>5×6=                          9×9=                       7×8=                       160-70=    </a:t>
            </a:r>
            <a:endParaRPr lang="en-US" sz="2400"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90700" y="260858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24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4240" y="260858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54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10145" y="260858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6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06050" y="260858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25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90700" y="336423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7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55185" y="3363595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14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21245" y="336423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72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187305" y="3363595"/>
            <a:ext cx="1046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120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90700" y="4072255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30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14240" y="4086225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81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21245" y="404114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56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375900" y="4118610"/>
            <a:ext cx="79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90</a:t>
            </a:r>
            <a:endParaRPr lang="en-US" altLang="zh-CN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" grpId="0"/>
      <p:bldP spid="5" grpId="0"/>
      <p:bldP spid="8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39240" y="1009015"/>
            <a:ext cx="75444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>
                <a:solidFill>
                  <a:schemeClr val="tx1"/>
                </a:solidFill>
                <a:latin typeface="方正小标宋简体" panose="03000509000000000000" charset="-122"/>
                <a:ea typeface="方正小标宋简体" panose="03000509000000000000" charset="-122"/>
              </a:rPr>
              <a:t>你学到了什么？有什么感受？</a:t>
            </a:r>
            <a:endParaRPr lang="zh-CN" sz="4000">
              <a:solidFill>
                <a:schemeClr val="tx1"/>
              </a:solidFill>
              <a:latin typeface="方正小标宋简体" panose="03000509000000000000" charset="-122"/>
              <a:ea typeface="方正小标宋简体" panose="03000509000000000000" charset="-122"/>
            </a:endParaRPr>
          </a:p>
        </p:txBody>
      </p:sp>
      <p:sp>
        <p:nvSpPr>
          <p:cNvPr id="2" name="双波形 1"/>
          <p:cNvSpPr/>
          <p:nvPr/>
        </p:nvSpPr>
        <p:spPr>
          <a:xfrm>
            <a:off x="1539240" y="3271520"/>
            <a:ext cx="9394190" cy="1303655"/>
          </a:xfrm>
          <a:prstGeom prst="doubleWave">
            <a:avLst>
              <a:gd name="adj1" fmla="val 6250"/>
              <a:gd name="adj2" fmla="val 419"/>
            </a:avLst>
          </a:prstGeom>
          <a:gradFill>
            <a:gsLst>
              <a:gs pos="10000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>
                <a:solidFill>
                  <a:srgbClr val="FF0000"/>
                </a:solidFill>
                <a:latin typeface="方正行楷_GBK" panose="03000509000000000000" charset="-122"/>
                <a:ea typeface="方正行楷_GBK" panose="03000509000000000000" charset="-122"/>
              </a:rPr>
              <a:t>再见！祝同学们学习进步！</a:t>
            </a:r>
            <a:endParaRPr lang="zh-CN" altLang="en-US" sz="6000" b="1">
              <a:solidFill>
                <a:srgbClr val="FF0000"/>
              </a:solidFill>
              <a:latin typeface="方正行楷_GBK" panose="03000509000000000000" charset="-122"/>
              <a:ea typeface="方正行楷_GBK" panose="03000509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295" y="356870"/>
            <a:ext cx="2065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课堂小结</a:t>
            </a:r>
            <a:endParaRPr lang="zh-CN" altLang="en-US" sz="32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5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UNIT_PLACING_PICTURE_USER_VIEWPORT" val="{&quot;height&quot;:10800,&quot;width&quot;:10113}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UNIT_PLACING_PICTURE_USER_VIEWPORT" val="{&quot;height&quot;:2904,&quot;width&quot;:2938}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3e5f7877-d61e-4f65-acc3-715fb8a16919"/>
  <p:tag name="COMMONDATA" val="eyJoZGlkIjoiNTEwZDYwYjA4ODUyYzA2MmI0M2EzZjhhMWY0NWI4YWEifQ==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第一PPT模板网-WWW.1PPT.COM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865</Words>
  <Application>WPS 演示</Application>
  <PresentationFormat>自定义</PresentationFormat>
  <Paragraphs>129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Wingdings</vt:lpstr>
      <vt:lpstr>方正大标宋_GBK</vt:lpstr>
      <vt:lpstr>方正小标宋简体</vt:lpstr>
      <vt:lpstr>楷体_GB2312</vt:lpstr>
      <vt:lpstr>新宋体</vt:lpstr>
      <vt:lpstr>方正行楷_GBK</vt:lpstr>
      <vt:lpstr>Arial</vt:lpstr>
      <vt:lpstr>Arial Unicode MS</vt:lpstr>
      <vt:lpstr>Calibri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2021-08-08T09:36:00Z</cp:lastPrinted>
  <dcterms:created xsi:type="dcterms:W3CDTF">2021-08-08T09:36:00Z</dcterms:created>
  <dcterms:modified xsi:type="dcterms:W3CDTF">2023-01-30T08:25:16Z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93637A152989483F9FBA004779852402</vt:lpwstr>
  </property>
  <property fmtid="{D5CDD505-2E9C-101B-9397-08002B2CF9AE}" pid="7" name="KSOProductBuildVer">
    <vt:lpwstr>2052-11.1.0.13703</vt:lpwstr>
  </property>
</Properties>
</file>